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8.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1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4.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5.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6.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17.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18.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19.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notesSlides/notesSlide24.xml" ContentType="application/vnd.openxmlformats-officedocument.presentationml.notesSlid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notesSlides/notesSlide25.xml" ContentType="application/vnd.openxmlformats-officedocument.presentationml.notesSlid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notesSlides/notesSlide26.xml" ContentType="application/vnd.openxmlformats-officedocument.presentationml.notesSl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notesSlides/notesSlide27.xml" ContentType="application/vnd.openxmlformats-officedocument.presentationml.notesSl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notesSlides/notesSlide28.xml" ContentType="application/vnd.openxmlformats-officedocument.presentationml.notesSlid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notesSlides/notesSlide29.xml" ContentType="application/vnd.openxmlformats-officedocument.presentationml.notesSlid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notesSlides/notesSlide30.xml" ContentType="application/vnd.openxmlformats-officedocument.presentationml.notesSlid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notesSlides/notesSlide54.xml" ContentType="application/vnd.openxmlformats-officedocument.presentationml.notesSlid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notesSlides/notesSlide55.xml" ContentType="application/vnd.openxmlformats-officedocument.presentationml.notesSlid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notesSlides/notesSlide56.xml" ContentType="application/vnd.openxmlformats-officedocument.presentationml.notesSlid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notesSlides/notesSlide57.xml" ContentType="application/vnd.openxmlformats-officedocument.presentationml.notesSlid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notesSlides/notesSlide58.xml" ContentType="application/vnd.openxmlformats-officedocument.presentationml.notesSlid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notesSlides/notesSlide59.xml" ContentType="application/vnd.openxmlformats-officedocument.presentationml.notesSlid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notesSlides/notesSlide60.xml" ContentType="application/vnd.openxmlformats-officedocument.presentationml.notesSlid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notesSlides/notesSlide61.xml" ContentType="application/vnd.openxmlformats-officedocument.presentationml.notesSlid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notesSlides/notesSlide62.xml" ContentType="application/vnd.openxmlformats-officedocument.presentationml.notesSlid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notesSlides/notesSlide63.xml" ContentType="application/vnd.openxmlformats-officedocument.presentationml.notesSlide+xml"/>
  <Override PartName="/ppt/charts/chart189.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0.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1.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2.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3.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4.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5.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6.xml" ContentType="application/vnd.openxmlformats-officedocument.drawingml.chart+xml"/>
  <Override PartName="/ppt/charts/style196.xml" ContentType="application/vnd.ms-office.chartstyle+xml"/>
  <Override PartName="/ppt/charts/colors196.xml" ContentType="application/vnd.ms-office.chartcolorstyle+xml"/>
  <Override PartName="/ppt/notesSlides/notesSlide64.xml" ContentType="application/vnd.openxmlformats-officedocument.presentationml.notesSlide+xml"/>
  <Override PartName="/ppt/charts/chart197.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8.xml" ContentType="application/vnd.openxmlformats-officedocument.drawingml.chart+xml"/>
  <Override PartName="/ppt/charts/style198.xml" ContentType="application/vnd.ms-office.chartstyle+xml"/>
  <Override PartName="/ppt/charts/colors198.xml" ContentType="application/vnd.ms-office.chartcolorstyle+xml"/>
  <Override PartName="/ppt/notesSlides/notesSlide65.xml" ContentType="application/vnd.openxmlformats-officedocument.presentationml.notesSlide+xml"/>
  <Override PartName="/ppt/charts/chart199.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200.xml" ContentType="application/vnd.openxmlformats-officedocument.drawingml.chart+xml"/>
  <Override PartName="/ppt/charts/style200.xml" ContentType="application/vnd.ms-office.chartstyle+xml"/>
  <Override PartName="/ppt/charts/colors200.xml" ContentType="application/vnd.ms-office.chartcolorstyle+xml"/>
  <Override PartName="/ppt/charts/chart201.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202.xml" ContentType="application/vnd.openxmlformats-officedocument.drawingml.chart+xml"/>
  <Override PartName="/ppt/charts/style202.xml" ContentType="application/vnd.ms-office.chartstyle+xml"/>
  <Override PartName="/ppt/charts/colors202.xml" ContentType="application/vnd.ms-office.chartcolorstyle+xml"/>
  <Override PartName="/ppt/notesSlides/notesSlide66.xml" ContentType="application/vnd.openxmlformats-officedocument.presentationml.notesSlide+xml"/>
  <Override PartName="/ppt/charts/chart203.xml" ContentType="application/vnd.openxmlformats-officedocument.drawingml.chart+xml"/>
  <Override PartName="/ppt/charts/style203.xml" ContentType="application/vnd.ms-office.chartstyle+xml"/>
  <Override PartName="/ppt/charts/colors203.xml" ContentType="application/vnd.ms-office.chartcolorstyle+xml"/>
  <Override PartName="/ppt/charts/chart204.xml" ContentType="application/vnd.openxmlformats-officedocument.drawingml.chart+xml"/>
  <Override PartName="/ppt/charts/style204.xml" ContentType="application/vnd.ms-office.chartstyle+xml"/>
  <Override PartName="/ppt/charts/colors204.xml" ContentType="application/vnd.ms-office.chartcolorstyle+xml"/>
  <Override PartName="/ppt/charts/chart205.xml" ContentType="application/vnd.openxmlformats-officedocument.drawingml.chart+xml"/>
  <Override PartName="/ppt/charts/style205.xml" ContentType="application/vnd.ms-office.chartstyle+xml"/>
  <Override PartName="/ppt/charts/colors205.xml" ContentType="application/vnd.ms-office.chartcolorstyle+xml"/>
  <Override PartName="/ppt/charts/chart206.xml" ContentType="application/vnd.openxmlformats-officedocument.drawingml.chart+xml"/>
  <Override PartName="/ppt/charts/style206.xml" ContentType="application/vnd.ms-office.chartstyle+xml"/>
  <Override PartName="/ppt/charts/colors206.xml" ContentType="application/vnd.ms-office.chartcolorstyle+xml"/>
  <Override PartName="/ppt/charts/chart207.xml" ContentType="application/vnd.openxmlformats-officedocument.drawingml.chart+xml"/>
  <Override PartName="/ppt/charts/style207.xml" ContentType="application/vnd.ms-office.chartstyle+xml"/>
  <Override PartName="/ppt/charts/colors207.xml" ContentType="application/vnd.ms-office.chartcolorstyle+xml"/>
  <Override PartName="/ppt/charts/chart208.xml" ContentType="application/vnd.openxmlformats-officedocument.drawingml.chart+xml"/>
  <Override PartName="/ppt/charts/style208.xml" ContentType="application/vnd.ms-office.chartstyle+xml"/>
  <Override PartName="/ppt/charts/colors208.xml" ContentType="application/vnd.ms-office.chartcolorstyle+xml"/>
  <Override PartName="/ppt/charts/chart209.xml" ContentType="application/vnd.openxmlformats-officedocument.drawingml.chart+xml"/>
  <Override PartName="/ppt/charts/style209.xml" ContentType="application/vnd.ms-office.chartstyle+xml"/>
  <Override PartName="/ppt/charts/colors209.xml" ContentType="application/vnd.ms-office.chartcolorstyle+xml"/>
  <Override PartName="/ppt/charts/chart210.xml" ContentType="application/vnd.openxmlformats-officedocument.drawingml.chart+xml"/>
  <Override PartName="/ppt/charts/style210.xml" ContentType="application/vnd.ms-office.chartstyle+xml"/>
  <Override PartName="/ppt/charts/colors210.xml" ContentType="application/vnd.ms-office.chartcolorstyle+xml"/>
  <Override PartName="/ppt/charts/chart211.xml" ContentType="application/vnd.openxmlformats-officedocument.drawingml.chart+xml"/>
  <Override PartName="/ppt/charts/style211.xml" ContentType="application/vnd.ms-office.chartstyle+xml"/>
  <Override PartName="/ppt/charts/colors211.xml" ContentType="application/vnd.ms-office.chartcolorstyle+xml"/>
  <Override PartName="/ppt/charts/chart212.xml" ContentType="application/vnd.openxmlformats-officedocument.drawingml.chart+xml"/>
  <Override PartName="/ppt/charts/style212.xml" ContentType="application/vnd.ms-office.chartstyle+xml"/>
  <Override PartName="/ppt/charts/colors212.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213.xml" ContentType="application/vnd.openxmlformats-officedocument.drawingml.chart+xml"/>
  <Override PartName="/ppt/charts/style213.xml" ContentType="application/vnd.ms-office.chartstyle+xml"/>
  <Override PartName="/ppt/charts/colors213.xml" ContentType="application/vnd.ms-office.chartcolorstyle+xml"/>
  <Override PartName="/ppt/charts/chart214.xml" ContentType="application/vnd.openxmlformats-officedocument.drawingml.chart+xml"/>
  <Override PartName="/ppt/charts/style214.xml" ContentType="application/vnd.ms-office.chartstyle+xml"/>
  <Override PartName="/ppt/charts/colors214.xml" ContentType="application/vnd.ms-office.chartcolorstyle+xml"/>
  <Override PartName="/ppt/charts/chart215.xml" ContentType="application/vnd.openxmlformats-officedocument.drawingml.chart+xml"/>
  <Override PartName="/ppt/charts/style215.xml" ContentType="application/vnd.ms-office.chartstyle+xml"/>
  <Override PartName="/ppt/charts/colors215.xml" ContentType="application/vnd.ms-office.chartcolorstyle+xml"/>
  <Override PartName="/ppt/charts/chart216.xml" ContentType="application/vnd.openxmlformats-officedocument.drawingml.chart+xml"/>
  <Override PartName="/ppt/charts/style216.xml" ContentType="application/vnd.ms-office.chartstyle+xml"/>
  <Override PartName="/ppt/charts/colors216.xml" ContentType="application/vnd.ms-office.chartcolorstyle+xml"/>
  <Override PartName="/ppt/notesSlides/notesSlide76.xml" ContentType="application/vnd.openxmlformats-officedocument.presentationml.notesSlide+xml"/>
  <Override PartName="/ppt/charts/chart217.xml" ContentType="application/vnd.openxmlformats-officedocument.drawingml.chart+xml"/>
  <Override PartName="/ppt/charts/style217.xml" ContentType="application/vnd.ms-office.chartstyle+xml"/>
  <Override PartName="/ppt/charts/colors217.xml" ContentType="application/vnd.ms-office.chartcolorstyle+xml"/>
  <Override PartName="/ppt/charts/chart218.xml" ContentType="application/vnd.openxmlformats-officedocument.drawingml.chart+xml"/>
  <Override PartName="/ppt/charts/style218.xml" ContentType="application/vnd.ms-office.chartstyle+xml"/>
  <Override PartName="/ppt/charts/colors218.xml" ContentType="application/vnd.ms-office.chartcolorstyle+xml"/>
  <Override PartName="/ppt/notesSlides/notesSlide77.xml" ContentType="application/vnd.openxmlformats-officedocument.presentationml.notesSlide+xml"/>
  <Override PartName="/ppt/charts/chart219.xml" ContentType="application/vnd.openxmlformats-officedocument.drawingml.chart+xml"/>
  <Override PartName="/ppt/charts/style219.xml" ContentType="application/vnd.ms-office.chartstyle+xml"/>
  <Override PartName="/ppt/charts/colors219.xml" ContentType="application/vnd.ms-office.chartcolorstyle+xml"/>
  <Override PartName="/ppt/charts/chart220.xml" ContentType="application/vnd.openxmlformats-officedocument.drawingml.chart+xml"/>
  <Override PartName="/ppt/charts/style220.xml" ContentType="application/vnd.ms-office.chartstyle+xml"/>
  <Override PartName="/ppt/charts/colors220.xml" ContentType="application/vnd.ms-office.chartcolorstyle+xml"/>
  <Override PartName="/ppt/charts/chart221.xml" ContentType="application/vnd.openxmlformats-officedocument.drawingml.chart+xml"/>
  <Override PartName="/ppt/charts/style221.xml" ContentType="application/vnd.ms-office.chartstyle+xml"/>
  <Override PartName="/ppt/charts/colors221.xml" ContentType="application/vnd.ms-office.chartcolorstyle+xml"/>
  <Override PartName="/ppt/charts/chart222.xml" ContentType="application/vnd.openxmlformats-officedocument.drawingml.chart+xml"/>
  <Override PartName="/ppt/charts/style222.xml" ContentType="application/vnd.ms-office.chartstyle+xml"/>
  <Override PartName="/ppt/charts/colors222.xml" ContentType="application/vnd.ms-office.chartcolorstyle+xml"/>
  <Override PartName="/ppt/notesSlides/notesSlide78.xml" ContentType="application/vnd.openxmlformats-officedocument.presentationml.notesSlide+xml"/>
  <Override PartName="/ppt/charts/chart223.xml" ContentType="application/vnd.openxmlformats-officedocument.drawingml.chart+xml"/>
  <Override PartName="/ppt/charts/style223.xml" ContentType="application/vnd.ms-office.chartstyle+xml"/>
  <Override PartName="/ppt/charts/colors223.xml" ContentType="application/vnd.ms-office.chartcolorstyle+xml"/>
  <Override PartName="/ppt/charts/chart224.xml" ContentType="application/vnd.openxmlformats-officedocument.drawingml.chart+xml"/>
  <Override PartName="/ppt/charts/style224.xml" ContentType="application/vnd.ms-office.chartstyle+xml"/>
  <Override PartName="/ppt/charts/colors224.xml" ContentType="application/vnd.ms-office.chartcolorstyle+xml"/>
  <Override PartName="/ppt/notesSlides/notesSlide79.xml" ContentType="application/vnd.openxmlformats-officedocument.presentationml.notesSlide+xml"/>
  <Override PartName="/ppt/charts/chart225.xml" ContentType="application/vnd.openxmlformats-officedocument.drawingml.chart+xml"/>
  <Override PartName="/ppt/charts/style225.xml" ContentType="application/vnd.ms-office.chartstyle+xml"/>
  <Override PartName="/ppt/charts/colors225.xml" ContentType="application/vnd.ms-office.chartcolorstyle+xml"/>
  <Override PartName="/ppt/charts/chart226.xml" ContentType="application/vnd.openxmlformats-officedocument.drawingml.chart+xml"/>
  <Override PartName="/ppt/charts/style226.xml" ContentType="application/vnd.ms-office.chartstyle+xml"/>
  <Override PartName="/ppt/charts/colors226.xml" ContentType="application/vnd.ms-office.chartcolorstyle+xml"/>
  <Override PartName="/ppt/notesSlides/notesSlide80.xml" ContentType="application/vnd.openxmlformats-officedocument.presentationml.notesSlide+xml"/>
  <Override PartName="/ppt/charts/chart227.xml" ContentType="application/vnd.openxmlformats-officedocument.drawingml.chart+xml"/>
  <Override PartName="/ppt/charts/style227.xml" ContentType="application/vnd.ms-office.chartstyle+xml"/>
  <Override PartName="/ppt/charts/colors227.xml" ContentType="application/vnd.ms-office.chartcolorstyle+xml"/>
  <Override PartName="/ppt/charts/chart228.xml" ContentType="application/vnd.openxmlformats-officedocument.drawingml.chart+xml"/>
  <Override PartName="/ppt/charts/style228.xml" ContentType="application/vnd.ms-office.chartstyle+xml"/>
  <Override PartName="/ppt/charts/colors228.xml" ContentType="application/vnd.ms-office.chartcolorstyle+xml"/>
  <Override PartName="/ppt/charts/chart229.xml" ContentType="application/vnd.openxmlformats-officedocument.drawingml.chart+xml"/>
  <Override PartName="/ppt/charts/style229.xml" ContentType="application/vnd.ms-office.chartstyle+xml"/>
  <Override PartName="/ppt/charts/colors229.xml" ContentType="application/vnd.ms-office.chartcolorstyle+xml"/>
  <Override PartName="/ppt/charts/chart230.xml" ContentType="application/vnd.openxmlformats-officedocument.drawingml.chart+xml"/>
  <Override PartName="/ppt/charts/style230.xml" ContentType="application/vnd.ms-office.chartstyle+xml"/>
  <Override PartName="/ppt/charts/colors230.xml" ContentType="application/vnd.ms-office.chartcolorstyle+xml"/>
  <Override PartName="/ppt/notesSlides/notesSlide81.xml" ContentType="application/vnd.openxmlformats-officedocument.presentationml.notesSlide+xml"/>
  <Override PartName="/ppt/charts/chart231.xml" ContentType="application/vnd.openxmlformats-officedocument.drawingml.chart+xml"/>
  <Override PartName="/ppt/charts/style231.xml" ContentType="application/vnd.ms-office.chartstyle+xml"/>
  <Override PartName="/ppt/charts/colors231.xml" ContentType="application/vnd.ms-office.chartcolorstyle+xml"/>
  <Override PartName="/ppt/charts/chart232.xml" ContentType="application/vnd.openxmlformats-officedocument.drawingml.chart+xml"/>
  <Override PartName="/ppt/charts/style232.xml" ContentType="application/vnd.ms-office.chartstyle+xml"/>
  <Override PartName="/ppt/charts/colors232.xml" ContentType="application/vnd.ms-office.chartcolorstyle+xml"/>
  <Override PartName="/ppt/charts/chart233.xml" ContentType="application/vnd.openxmlformats-officedocument.drawingml.chart+xml"/>
  <Override PartName="/ppt/charts/style233.xml" ContentType="application/vnd.ms-office.chartstyle+xml"/>
  <Override PartName="/ppt/charts/colors233.xml" ContentType="application/vnd.ms-office.chartcolorstyle+xml"/>
  <Override PartName="/ppt/charts/chart234.xml" ContentType="application/vnd.openxmlformats-officedocument.drawingml.chart+xml"/>
  <Override PartName="/ppt/charts/style234.xml" ContentType="application/vnd.ms-office.chartstyle+xml"/>
  <Override PartName="/ppt/charts/colors234.xml" ContentType="application/vnd.ms-office.chartcolorstyle+xml"/>
  <Override PartName="/ppt/charts/chart235.xml" ContentType="application/vnd.openxmlformats-officedocument.drawingml.chart+xml"/>
  <Override PartName="/ppt/charts/style235.xml" ContentType="application/vnd.ms-office.chartstyle+xml"/>
  <Override PartName="/ppt/charts/colors235.xml" ContentType="application/vnd.ms-office.chartcolorstyle+xml"/>
  <Override PartName="/ppt/charts/chart236.xml" ContentType="application/vnd.openxmlformats-officedocument.drawingml.chart+xml"/>
  <Override PartName="/ppt/charts/style236.xml" ContentType="application/vnd.ms-office.chartstyle+xml"/>
  <Override PartName="/ppt/charts/colors236.xml" ContentType="application/vnd.ms-office.chartcolorstyle+xml"/>
  <Override PartName="/ppt/charts/chart237.xml" ContentType="application/vnd.openxmlformats-officedocument.drawingml.chart+xml"/>
  <Override PartName="/ppt/charts/style237.xml" ContentType="application/vnd.ms-office.chartstyle+xml"/>
  <Override PartName="/ppt/charts/colors237.xml" ContentType="application/vnd.ms-office.chartcolorstyle+xml"/>
  <Override PartName="/ppt/charts/chart238.xml" ContentType="application/vnd.openxmlformats-officedocument.drawingml.chart+xml"/>
  <Override PartName="/ppt/charts/style238.xml" ContentType="application/vnd.ms-office.chartstyle+xml"/>
  <Override PartName="/ppt/charts/colors238.xml" ContentType="application/vnd.ms-office.chartcolorstyle+xml"/>
  <Override PartName="/ppt/charts/chart239.xml" ContentType="application/vnd.openxmlformats-officedocument.drawingml.chart+xml"/>
  <Override PartName="/ppt/charts/style239.xml" ContentType="application/vnd.ms-office.chartstyle+xml"/>
  <Override PartName="/ppt/charts/colors239.xml" ContentType="application/vnd.ms-office.chartcolorstyle+xml"/>
  <Override PartName="/ppt/charts/chart240.xml" ContentType="application/vnd.openxmlformats-officedocument.drawingml.chart+xml"/>
  <Override PartName="/ppt/charts/style240.xml" ContentType="application/vnd.ms-office.chartstyle+xml"/>
  <Override PartName="/ppt/charts/colors240.xml" ContentType="application/vnd.ms-office.chartcolorstyle+xml"/>
  <Override PartName="/ppt/charts/chart241.xml" ContentType="application/vnd.openxmlformats-officedocument.drawingml.chart+xml"/>
  <Override PartName="/ppt/charts/style241.xml" ContentType="application/vnd.ms-office.chartstyle+xml"/>
  <Override PartName="/ppt/charts/colors241.xml" ContentType="application/vnd.ms-office.chartcolorstyle+xml"/>
  <Override PartName="/ppt/charts/chart242.xml" ContentType="application/vnd.openxmlformats-officedocument.drawingml.chart+xml"/>
  <Override PartName="/ppt/charts/style242.xml" ContentType="application/vnd.ms-office.chartstyle+xml"/>
  <Override PartName="/ppt/charts/colors242.xml" ContentType="application/vnd.ms-office.chartcolorstyle+xml"/>
  <Override PartName="/ppt/charts/chart243.xml" ContentType="application/vnd.openxmlformats-officedocument.drawingml.chart+xml"/>
  <Override PartName="/ppt/charts/style243.xml" ContentType="application/vnd.ms-office.chartstyle+xml"/>
  <Override PartName="/ppt/charts/colors243.xml" ContentType="application/vnd.ms-office.chartcolorstyle+xml"/>
  <Override PartName="/ppt/charts/chart244.xml" ContentType="application/vnd.openxmlformats-officedocument.drawingml.chart+xml"/>
  <Override PartName="/ppt/charts/style244.xml" ContentType="application/vnd.ms-office.chartstyle+xml"/>
  <Override PartName="/ppt/charts/colors244.xml" ContentType="application/vnd.ms-office.chartcolorstyle+xml"/>
  <Override PartName="/ppt/charts/chart245.xml" ContentType="application/vnd.openxmlformats-officedocument.drawingml.chart+xml"/>
  <Override PartName="/ppt/charts/style245.xml" ContentType="application/vnd.ms-office.chartstyle+xml"/>
  <Override PartName="/ppt/charts/colors245.xml" ContentType="application/vnd.ms-office.chartcolorstyle+xml"/>
  <Override PartName="/ppt/charts/chart246.xml" ContentType="application/vnd.openxmlformats-officedocument.drawingml.chart+xml"/>
  <Override PartName="/ppt/charts/style246.xml" ContentType="application/vnd.ms-office.chartstyle+xml"/>
  <Override PartName="/ppt/charts/colors246.xml" ContentType="application/vnd.ms-office.chartcolorstyle+xml"/>
  <Override PartName="/ppt/charts/chart247.xml" ContentType="application/vnd.openxmlformats-officedocument.drawingml.chart+xml"/>
  <Override PartName="/ppt/charts/style247.xml" ContentType="application/vnd.ms-office.chartstyle+xml"/>
  <Override PartName="/ppt/charts/colors247.xml" ContentType="application/vnd.ms-office.chartcolorstyle+xml"/>
  <Override PartName="/ppt/charts/chart248.xml" ContentType="application/vnd.openxmlformats-officedocument.drawingml.chart+xml"/>
  <Override PartName="/ppt/charts/style248.xml" ContentType="application/vnd.ms-office.chartstyle+xml"/>
  <Override PartName="/ppt/charts/colors248.xml" ContentType="application/vnd.ms-office.chartcolorstyle+xml"/>
  <Override PartName="/ppt/charts/chart249.xml" ContentType="application/vnd.openxmlformats-officedocument.drawingml.chart+xml"/>
  <Override PartName="/ppt/charts/style249.xml" ContentType="application/vnd.ms-office.chartstyle+xml"/>
  <Override PartName="/ppt/charts/colors249.xml" ContentType="application/vnd.ms-office.chartcolorstyle+xml"/>
  <Override PartName="/ppt/charts/chart250.xml" ContentType="application/vnd.openxmlformats-officedocument.drawingml.chart+xml"/>
  <Override PartName="/ppt/charts/style250.xml" ContentType="application/vnd.ms-office.chartstyle+xml"/>
  <Override PartName="/ppt/charts/colors250.xml" ContentType="application/vnd.ms-office.chartcolorstyle+xml"/>
  <Override PartName="/ppt/charts/chart251.xml" ContentType="application/vnd.openxmlformats-officedocument.drawingml.chart+xml"/>
  <Override PartName="/ppt/charts/style251.xml" ContentType="application/vnd.ms-office.chartstyle+xml"/>
  <Override PartName="/ppt/charts/colors251.xml" ContentType="application/vnd.ms-office.chartcolorstyle+xml"/>
  <Override PartName="/ppt/charts/chart252.xml" ContentType="application/vnd.openxmlformats-officedocument.drawingml.chart+xml"/>
  <Override PartName="/ppt/charts/style252.xml" ContentType="application/vnd.ms-office.chartstyle+xml"/>
  <Override PartName="/ppt/charts/colors252.xml" ContentType="application/vnd.ms-office.chartcolorstyle+xml"/>
  <Override PartName="/ppt/charts/chart253.xml" ContentType="application/vnd.openxmlformats-officedocument.drawingml.chart+xml"/>
  <Override PartName="/ppt/charts/style253.xml" ContentType="application/vnd.ms-office.chartstyle+xml"/>
  <Override PartName="/ppt/charts/colors253.xml" ContentType="application/vnd.ms-office.chartcolorstyle+xml"/>
  <Override PartName="/ppt/notesSlides/notesSlide82.xml" ContentType="application/vnd.openxmlformats-officedocument.presentationml.notesSlide+xml"/>
  <Override PartName="/ppt/charts/chart254.xml" ContentType="application/vnd.openxmlformats-officedocument.drawingml.chart+xml"/>
  <Override PartName="/ppt/charts/style254.xml" ContentType="application/vnd.ms-office.chartstyle+xml"/>
  <Override PartName="/ppt/charts/colors254.xml" ContentType="application/vnd.ms-office.chartcolorstyle+xml"/>
  <Override PartName="/ppt/notesSlides/notesSlide83.xml" ContentType="application/vnd.openxmlformats-officedocument.presentationml.notesSlide+xml"/>
  <Override PartName="/ppt/charts/chart255.xml" ContentType="application/vnd.openxmlformats-officedocument.drawingml.chart+xml"/>
  <Override PartName="/ppt/charts/style255.xml" ContentType="application/vnd.ms-office.chartstyle+xml"/>
  <Override PartName="/ppt/charts/colors255.xml" ContentType="application/vnd.ms-office.chartcolorstyle+xml"/>
  <Override PartName="/ppt/notesSlides/notesSlide84.xml" ContentType="application/vnd.openxmlformats-officedocument.presentationml.notesSlide+xml"/>
  <Override PartName="/ppt/charts/chart256.xml" ContentType="application/vnd.openxmlformats-officedocument.drawingml.chart+xml"/>
  <Override PartName="/ppt/charts/style256.xml" ContentType="application/vnd.ms-office.chartstyle+xml"/>
  <Override PartName="/ppt/charts/colors256.xml" ContentType="application/vnd.ms-office.chartcolorstyle+xml"/>
  <Override PartName="/ppt/charts/chart257.xml" ContentType="application/vnd.openxmlformats-officedocument.drawingml.chart+xml"/>
  <Override PartName="/ppt/charts/style257.xml" ContentType="application/vnd.ms-office.chartstyle+xml"/>
  <Override PartName="/ppt/charts/colors257.xml" ContentType="application/vnd.ms-office.chartcolorstyle+xml"/>
  <Override PartName="/ppt/charts/chart258.xml" ContentType="application/vnd.openxmlformats-officedocument.drawingml.chart+xml"/>
  <Override PartName="/ppt/charts/style258.xml" ContentType="application/vnd.ms-office.chartstyle+xml"/>
  <Override PartName="/ppt/charts/colors258.xml" ContentType="application/vnd.ms-office.chartcolorstyle+xml"/>
  <Override PartName="/ppt/charts/chart259.xml" ContentType="application/vnd.openxmlformats-officedocument.drawingml.chart+xml"/>
  <Override PartName="/ppt/charts/style259.xml" ContentType="application/vnd.ms-office.chartstyle+xml"/>
  <Override PartName="/ppt/charts/colors259.xml" ContentType="application/vnd.ms-office.chartcolorstyle+xml"/>
  <Override PartName="/ppt/notesSlides/notesSlide85.xml" ContentType="application/vnd.openxmlformats-officedocument.presentationml.notesSlide+xml"/>
  <Override PartName="/ppt/charts/chart260.xml" ContentType="application/vnd.openxmlformats-officedocument.drawingml.chart+xml"/>
  <Override PartName="/ppt/charts/style260.xml" ContentType="application/vnd.ms-office.chartstyle+xml"/>
  <Override PartName="/ppt/charts/colors260.xml" ContentType="application/vnd.ms-office.chartcolorstyle+xml"/>
  <Override PartName="/ppt/charts/chart261.xml" ContentType="application/vnd.openxmlformats-officedocument.drawingml.chart+xml"/>
  <Override PartName="/ppt/charts/style261.xml" ContentType="application/vnd.ms-office.chartstyle+xml"/>
  <Override PartName="/ppt/charts/colors261.xml" ContentType="application/vnd.ms-office.chartcolorstyle+xml"/>
  <Override PartName="/ppt/notesSlides/notesSlide86.xml" ContentType="application/vnd.openxmlformats-officedocument.presentationml.notesSlide+xml"/>
  <Override PartName="/ppt/charts/chart262.xml" ContentType="application/vnd.openxmlformats-officedocument.drawingml.chart+xml"/>
  <Override PartName="/ppt/charts/style262.xml" ContentType="application/vnd.ms-office.chartstyle+xml"/>
  <Override PartName="/ppt/charts/colors262.xml" ContentType="application/vnd.ms-office.chartcolorstyle+xml"/>
  <Override PartName="/ppt/charts/chart263.xml" ContentType="application/vnd.openxmlformats-officedocument.drawingml.chart+xml"/>
  <Override PartName="/ppt/charts/style263.xml" ContentType="application/vnd.ms-office.chartstyle+xml"/>
  <Override PartName="/ppt/charts/colors263.xml" ContentType="application/vnd.ms-office.chartcolorstyle+xml"/>
  <Override PartName="/ppt/charts/chart264.xml" ContentType="application/vnd.openxmlformats-officedocument.drawingml.chart+xml"/>
  <Override PartName="/ppt/charts/style264.xml" ContentType="application/vnd.ms-office.chartstyle+xml"/>
  <Override PartName="/ppt/charts/colors264.xml" ContentType="application/vnd.ms-office.chartcolorstyle+xml"/>
  <Override PartName="/ppt/charts/chart265.xml" ContentType="application/vnd.openxmlformats-officedocument.drawingml.chart+xml"/>
  <Override PartName="/ppt/charts/style265.xml" ContentType="application/vnd.ms-office.chartstyle+xml"/>
  <Override PartName="/ppt/charts/colors265.xml" ContentType="application/vnd.ms-office.chartcolorstyle+xml"/>
  <Override PartName="/ppt/charts/chart266.xml" ContentType="application/vnd.openxmlformats-officedocument.drawingml.chart+xml"/>
  <Override PartName="/ppt/charts/style266.xml" ContentType="application/vnd.ms-office.chartstyle+xml"/>
  <Override PartName="/ppt/charts/colors266.xml" ContentType="application/vnd.ms-office.chartcolorstyle+xml"/>
  <Override PartName="/ppt/charts/chart267.xml" ContentType="application/vnd.openxmlformats-officedocument.drawingml.chart+xml"/>
  <Override PartName="/ppt/charts/style267.xml" ContentType="application/vnd.ms-office.chartstyle+xml"/>
  <Override PartName="/ppt/charts/colors267.xml" ContentType="application/vnd.ms-office.chartcolorstyle+xml"/>
  <Override PartName="/ppt/charts/chart268.xml" ContentType="application/vnd.openxmlformats-officedocument.drawingml.chart+xml"/>
  <Override PartName="/ppt/charts/style268.xml" ContentType="application/vnd.ms-office.chartstyle+xml"/>
  <Override PartName="/ppt/charts/colors268.xml" ContentType="application/vnd.ms-office.chartcolorstyle+xml"/>
  <Override PartName="/ppt/charts/chart269.xml" ContentType="application/vnd.openxmlformats-officedocument.drawingml.chart+xml"/>
  <Override PartName="/ppt/charts/style269.xml" ContentType="application/vnd.ms-office.chartstyle+xml"/>
  <Override PartName="/ppt/charts/colors269.xml" ContentType="application/vnd.ms-office.chartcolorstyle+xml"/>
  <Override PartName="/ppt/notesSlides/notesSlide87.xml" ContentType="application/vnd.openxmlformats-officedocument.presentationml.notesSlide+xml"/>
  <Override PartName="/ppt/charts/chart270.xml" ContentType="application/vnd.openxmlformats-officedocument.drawingml.chart+xml"/>
  <Override PartName="/ppt/charts/style270.xml" ContentType="application/vnd.ms-office.chartstyle+xml"/>
  <Override PartName="/ppt/charts/colors270.xml" ContentType="application/vnd.ms-office.chartcolorstyle+xml"/>
  <Override PartName="/ppt/charts/chart271.xml" ContentType="application/vnd.openxmlformats-officedocument.drawingml.chart+xml"/>
  <Override PartName="/ppt/charts/style271.xml" ContentType="application/vnd.ms-office.chartstyle+xml"/>
  <Override PartName="/ppt/charts/colors271.xml" ContentType="application/vnd.ms-office.chartcolorstyle+xml"/>
  <Override PartName="/ppt/notesSlides/notesSlide88.xml" ContentType="application/vnd.openxmlformats-officedocument.presentationml.notesSlide+xml"/>
  <Override PartName="/ppt/charts/chart272.xml" ContentType="application/vnd.openxmlformats-officedocument.drawingml.chart+xml"/>
  <Override PartName="/ppt/charts/style272.xml" ContentType="application/vnd.ms-office.chartstyle+xml"/>
  <Override PartName="/ppt/charts/colors272.xml" ContentType="application/vnd.ms-office.chartcolorstyle+xml"/>
  <Override PartName="/ppt/charts/chart273.xml" ContentType="application/vnd.openxmlformats-officedocument.drawingml.chart+xml"/>
  <Override PartName="/ppt/charts/style273.xml" ContentType="application/vnd.ms-office.chartstyle+xml"/>
  <Override PartName="/ppt/charts/colors273.xml" ContentType="application/vnd.ms-office.chartcolorstyle+xml"/>
  <Override PartName="/ppt/charts/chart274.xml" ContentType="application/vnd.openxmlformats-officedocument.drawingml.chart+xml"/>
  <Override PartName="/ppt/charts/style274.xml" ContentType="application/vnd.ms-office.chartstyle+xml"/>
  <Override PartName="/ppt/charts/colors274.xml" ContentType="application/vnd.ms-office.chartcolorstyle+xml"/>
  <Override PartName="/ppt/charts/chart275.xml" ContentType="application/vnd.openxmlformats-officedocument.drawingml.chart+xml"/>
  <Override PartName="/ppt/charts/style275.xml" ContentType="application/vnd.ms-office.chartstyle+xml"/>
  <Override PartName="/ppt/charts/colors275.xml" ContentType="application/vnd.ms-office.chartcolorstyle+xml"/>
  <Override PartName="/ppt/notesSlides/notesSlide89.xml" ContentType="application/vnd.openxmlformats-officedocument.presentationml.notesSlide+xml"/>
  <Override PartName="/ppt/charts/chart276.xml" ContentType="application/vnd.openxmlformats-officedocument.drawingml.chart+xml"/>
  <Override PartName="/ppt/charts/style276.xml" ContentType="application/vnd.ms-office.chartstyle+xml"/>
  <Override PartName="/ppt/charts/colors276.xml" ContentType="application/vnd.ms-office.chartcolorstyle+xml"/>
  <Override PartName="/ppt/charts/chart277.xml" ContentType="application/vnd.openxmlformats-officedocument.drawingml.chart+xml"/>
  <Override PartName="/ppt/charts/style277.xml" ContentType="application/vnd.ms-office.chartstyle+xml"/>
  <Override PartName="/ppt/charts/colors277.xml" ContentType="application/vnd.ms-office.chartcolorstyle+xml"/>
  <Override PartName="/ppt/charts/chart278.xml" ContentType="application/vnd.openxmlformats-officedocument.drawingml.chart+xml"/>
  <Override PartName="/ppt/charts/style278.xml" ContentType="application/vnd.ms-office.chartstyle+xml"/>
  <Override PartName="/ppt/charts/colors278.xml" ContentType="application/vnd.ms-office.chartcolorstyle+xml"/>
  <Override PartName="/ppt/charts/chart279.xml" ContentType="application/vnd.openxmlformats-officedocument.drawingml.chart+xml"/>
  <Override PartName="/ppt/charts/style279.xml" ContentType="application/vnd.ms-office.chartstyle+xml"/>
  <Override PartName="/ppt/charts/colors279.xml" ContentType="application/vnd.ms-office.chartcolorstyle+xml"/>
  <Override PartName="/ppt/charts/chart280.xml" ContentType="application/vnd.openxmlformats-officedocument.drawingml.chart+xml"/>
  <Override PartName="/ppt/charts/style280.xml" ContentType="application/vnd.ms-office.chartstyle+xml"/>
  <Override PartName="/ppt/charts/colors280.xml" ContentType="application/vnd.ms-office.chartcolorstyle+xml"/>
  <Override PartName="/ppt/charts/chart281.xml" ContentType="application/vnd.openxmlformats-officedocument.drawingml.chart+xml"/>
  <Override PartName="/ppt/charts/style281.xml" ContentType="application/vnd.ms-office.chartstyle+xml"/>
  <Override PartName="/ppt/charts/colors281.xml" ContentType="application/vnd.ms-office.chartcolorstyle+xml"/>
  <Override PartName="/ppt/charts/chart282.xml" ContentType="application/vnd.openxmlformats-officedocument.drawingml.chart+xml"/>
  <Override PartName="/ppt/charts/style282.xml" ContentType="application/vnd.ms-office.chartstyle+xml"/>
  <Override PartName="/ppt/charts/colors282.xml" ContentType="application/vnd.ms-office.chartcolorstyle+xml"/>
  <Override PartName="/ppt/charts/chart283.xml" ContentType="application/vnd.openxmlformats-officedocument.drawingml.chart+xml"/>
  <Override PartName="/ppt/charts/style283.xml" ContentType="application/vnd.ms-office.chartstyle+xml"/>
  <Override PartName="/ppt/charts/colors283.xml" ContentType="application/vnd.ms-office.chartcolorstyle+xml"/>
  <Override PartName="/ppt/charts/chart284.xml" ContentType="application/vnd.openxmlformats-officedocument.drawingml.chart+xml"/>
  <Override PartName="/ppt/charts/style284.xml" ContentType="application/vnd.ms-office.chartstyle+xml"/>
  <Override PartName="/ppt/charts/colors284.xml" ContentType="application/vnd.ms-office.chartcolorstyle+xml"/>
  <Override PartName="/ppt/charts/chart285.xml" ContentType="application/vnd.openxmlformats-officedocument.drawingml.chart+xml"/>
  <Override PartName="/ppt/charts/style285.xml" ContentType="application/vnd.ms-office.chartstyle+xml"/>
  <Override PartName="/ppt/charts/colors285.xml" ContentType="application/vnd.ms-office.chartcolorstyl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286.xml" ContentType="application/vnd.openxmlformats-officedocument.drawingml.chart+xml"/>
  <Override PartName="/ppt/charts/style286.xml" ContentType="application/vnd.ms-office.chartstyle+xml"/>
  <Override PartName="/ppt/charts/colors286.xml" ContentType="application/vnd.ms-office.chartcolorstyle+xml"/>
  <Override PartName="/ppt/charts/chart287.xml" ContentType="application/vnd.openxmlformats-officedocument.drawingml.chart+xml"/>
  <Override PartName="/ppt/charts/style287.xml" ContentType="application/vnd.ms-office.chartstyle+xml"/>
  <Override PartName="/ppt/charts/colors287.xml" ContentType="application/vnd.ms-office.chartcolorstyle+xml"/>
  <Override PartName="/ppt/charts/chart288.xml" ContentType="application/vnd.openxmlformats-officedocument.drawingml.chart+xml"/>
  <Override PartName="/ppt/charts/style288.xml" ContentType="application/vnd.ms-office.chartstyle+xml"/>
  <Override PartName="/ppt/charts/colors288.xml" ContentType="application/vnd.ms-office.chartcolorstyle+xml"/>
  <Override PartName="/ppt/charts/chart289.xml" ContentType="application/vnd.openxmlformats-officedocument.drawingml.chart+xml"/>
  <Override PartName="/ppt/charts/style289.xml" ContentType="application/vnd.ms-office.chartstyle+xml"/>
  <Override PartName="/ppt/charts/colors289.xml" ContentType="application/vnd.ms-office.chartcolorstyle+xml"/>
  <Override PartName="/ppt/notesSlides/notesSlide117.xml" ContentType="application/vnd.openxmlformats-officedocument.presentationml.notesSlide+xml"/>
  <Override PartName="/ppt/charts/chart290.xml" ContentType="application/vnd.openxmlformats-officedocument.drawingml.chart+xml"/>
  <Override PartName="/ppt/charts/style290.xml" ContentType="application/vnd.ms-office.chartstyle+xml"/>
  <Override PartName="/ppt/charts/colors290.xml" ContentType="application/vnd.ms-office.chartcolorstyle+xml"/>
  <Override PartName="/ppt/charts/chart291.xml" ContentType="application/vnd.openxmlformats-officedocument.drawingml.chart+xml"/>
  <Override PartName="/ppt/charts/style291.xml" ContentType="application/vnd.ms-office.chartstyle+xml"/>
  <Override PartName="/ppt/charts/colors291.xml" ContentType="application/vnd.ms-office.chartcolorstyle+xml"/>
  <Override PartName="/ppt/charts/chart292.xml" ContentType="application/vnd.openxmlformats-officedocument.drawingml.chart+xml"/>
  <Override PartName="/ppt/charts/style292.xml" ContentType="application/vnd.ms-office.chartstyle+xml"/>
  <Override PartName="/ppt/charts/colors292.xml" ContentType="application/vnd.ms-office.chartcolorstyle+xml"/>
  <Override PartName="/ppt/charts/chart293.xml" ContentType="application/vnd.openxmlformats-officedocument.drawingml.chart+xml"/>
  <Override PartName="/ppt/charts/style293.xml" ContentType="application/vnd.ms-office.chartstyle+xml"/>
  <Override PartName="/ppt/charts/colors293.xml" ContentType="application/vnd.ms-office.chartcolorstyle+xml"/>
  <Override PartName="/ppt/charts/chart294.xml" ContentType="application/vnd.openxmlformats-officedocument.drawingml.chart+xml"/>
  <Override PartName="/ppt/charts/style294.xml" ContentType="application/vnd.ms-office.chartstyle+xml"/>
  <Override PartName="/ppt/charts/colors294.xml" ContentType="application/vnd.ms-office.chartcolorstyle+xml"/>
  <Override PartName="/ppt/charts/chart295.xml" ContentType="application/vnd.openxmlformats-officedocument.drawingml.chart+xml"/>
  <Override PartName="/ppt/charts/style295.xml" ContentType="application/vnd.ms-office.chartstyle+xml"/>
  <Override PartName="/ppt/charts/colors295.xml" ContentType="application/vnd.ms-office.chartcolorstyle+xml"/>
  <Override PartName="/ppt/notesSlides/notesSlide118.xml" ContentType="application/vnd.openxmlformats-officedocument.presentationml.notesSlide+xml"/>
  <Override PartName="/ppt/charts/chart296.xml" ContentType="application/vnd.openxmlformats-officedocument.drawingml.chart+xml"/>
  <Override PartName="/ppt/charts/style296.xml" ContentType="application/vnd.ms-office.chartstyle+xml"/>
  <Override PartName="/ppt/charts/colors296.xml" ContentType="application/vnd.ms-office.chartcolorstyle+xml"/>
  <Override PartName="/ppt/charts/chart297.xml" ContentType="application/vnd.openxmlformats-officedocument.drawingml.chart+xml"/>
  <Override PartName="/ppt/charts/style297.xml" ContentType="application/vnd.ms-office.chartstyle+xml"/>
  <Override PartName="/ppt/charts/colors297.xml" ContentType="application/vnd.ms-office.chartcolorstyle+xml"/>
  <Override PartName="/ppt/charts/chart298.xml" ContentType="application/vnd.openxmlformats-officedocument.drawingml.chart+xml"/>
  <Override PartName="/ppt/charts/style298.xml" ContentType="application/vnd.ms-office.chartstyle+xml"/>
  <Override PartName="/ppt/charts/colors298.xml" ContentType="application/vnd.ms-office.chartcolorstyle+xml"/>
  <Override PartName="/ppt/charts/chart299.xml" ContentType="application/vnd.openxmlformats-officedocument.drawingml.chart+xml"/>
  <Override PartName="/ppt/charts/style299.xml" ContentType="application/vnd.ms-office.chartstyle+xml"/>
  <Override PartName="/ppt/charts/colors299.xml" ContentType="application/vnd.ms-office.chartcolorstyle+xml"/>
  <Override PartName="/ppt/charts/chart300.xml" ContentType="application/vnd.openxmlformats-officedocument.drawingml.chart+xml"/>
  <Override PartName="/ppt/charts/style300.xml" ContentType="application/vnd.ms-office.chartstyle+xml"/>
  <Override PartName="/ppt/charts/colors300.xml" ContentType="application/vnd.ms-office.chartcolorstyle+xml"/>
  <Override PartName="/ppt/charts/chart301.xml" ContentType="application/vnd.openxmlformats-officedocument.drawingml.chart+xml"/>
  <Override PartName="/ppt/charts/style301.xml" ContentType="application/vnd.ms-office.chartstyle+xml"/>
  <Override PartName="/ppt/charts/colors301.xml" ContentType="application/vnd.ms-office.chartcolorstyle+xml"/>
  <Override PartName="/ppt/charts/chart302.xml" ContentType="application/vnd.openxmlformats-officedocument.drawingml.chart+xml"/>
  <Override PartName="/ppt/charts/style302.xml" ContentType="application/vnd.ms-office.chartstyle+xml"/>
  <Override PartName="/ppt/charts/colors302.xml" ContentType="application/vnd.ms-office.chartcolorstyle+xml"/>
  <Override PartName="/ppt/charts/chart303.xml" ContentType="application/vnd.openxmlformats-officedocument.drawingml.chart+xml"/>
  <Override PartName="/ppt/charts/style303.xml" ContentType="application/vnd.ms-office.chartstyle+xml"/>
  <Override PartName="/ppt/charts/colors303.xml" ContentType="application/vnd.ms-office.chartcolorstyle+xml"/>
  <Override PartName="/ppt/charts/chart304.xml" ContentType="application/vnd.openxmlformats-officedocument.drawingml.chart+xml"/>
  <Override PartName="/ppt/charts/style304.xml" ContentType="application/vnd.ms-office.chartstyle+xml"/>
  <Override PartName="/ppt/charts/colors304.xml" ContentType="application/vnd.ms-office.chartcolorstyle+xml"/>
  <Override PartName="/ppt/charts/chart305.xml" ContentType="application/vnd.openxmlformats-officedocument.drawingml.chart+xml"/>
  <Override PartName="/ppt/charts/style305.xml" ContentType="application/vnd.ms-office.chartstyle+xml"/>
  <Override PartName="/ppt/charts/colors305.xml" ContentType="application/vnd.ms-office.chartcolorstyle+xml"/>
  <Override PartName="/ppt/charts/chart306.xml" ContentType="application/vnd.openxmlformats-officedocument.drawingml.chart+xml"/>
  <Override PartName="/ppt/charts/style306.xml" ContentType="application/vnd.ms-office.chartstyle+xml"/>
  <Override PartName="/ppt/charts/colors306.xml" ContentType="application/vnd.ms-office.chartcolorstyle+xml"/>
  <Override PartName="/ppt/charts/chart307.xml" ContentType="application/vnd.openxmlformats-officedocument.drawingml.chart+xml"/>
  <Override PartName="/ppt/charts/style307.xml" ContentType="application/vnd.ms-office.chartstyle+xml"/>
  <Override PartName="/ppt/charts/colors307.xml" ContentType="application/vnd.ms-office.chartcolorstyle+xml"/>
  <Override PartName="/ppt/charts/chart308.xml" ContentType="application/vnd.openxmlformats-officedocument.drawingml.chart+xml"/>
  <Override PartName="/ppt/charts/style308.xml" ContentType="application/vnd.ms-office.chartstyle+xml"/>
  <Override PartName="/ppt/charts/colors308.xml" ContentType="application/vnd.ms-office.chartcolorstyle+xml"/>
  <Override PartName="/ppt/charts/chart309.xml" ContentType="application/vnd.openxmlformats-officedocument.drawingml.chart+xml"/>
  <Override PartName="/ppt/charts/style309.xml" ContentType="application/vnd.ms-office.chartstyle+xml"/>
  <Override PartName="/ppt/charts/colors309.xml" ContentType="application/vnd.ms-office.chartcolorstyle+xml"/>
  <Override PartName="/ppt/charts/chart310.xml" ContentType="application/vnd.openxmlformats-officedocument.drawingml.chart+xml"/>
  <Override PartName="/ppt/charts/style310.xml" ContentType="application/vnd.ms-office.chartstyle+xml"/>
  <Override PartName="/ppt/charts/colors310.xml" ContentType="application/vnd.ms-office.chartcolorstyle+xml"/>
  <Override PartName="/ppt/charts/chart311.xml" ContentType="application/vnd.openxmlformats-officedocument.drawingml.chart+xml"/>
  <Override PartName="/ppt/charts/style311.xml" ContentType="application/vnd.ms-office.chartstyle+xml"/>
  <Override PartName="/ppt/charts/colors311.xml" ContentType="application/vnd.ms-office.chartcolorstyle+xml"/>
  <Override PartName="/ppt/charts/chart312.xml" ContentType="application/vnd.openxmlformats-officedocument.drawingml.chart+xml"/>
  <Override PartName="/ppt/charts/style312.xml" ContentType="application/vnd.ms-office.chartstyle+xml"/>
  <Override PartName="/ppt/charts/colors312.xml" ContentType="application/vnd.ms-office.chartcolorstyle+xml"/>
  <Override PartName="/ppt/charts/chart313.xml" ContentType="application/vnd.openxmlformats-officedocument.drawingml.chart+xml"/>
  <Override PartName="/ppt/charts/style313.xml" ContentType="application/vnd.ms-office.chartstyle+xml"/>
  <Override PartName="/ppt/charts/colors313.xml" ContentType="application/vnd.ms-office.chartcolorstyle+xml"/>
  <Override PartName="/ppt/charts/chart314.xml" ContentType="application/vnd.openxmlformats-officedocument.drawingml.chart+xml"/>
  <Override PartName="/ppt/charts/style314.xml" ContentType="application/vnd.ms-office.chartstyle+xml"/>
  <Override PartName="/ppt/charts/colors314.xml" ContentType="application/vnd.ms-office.chartcolorstyle+xml"/>
  <Override PartName="/ppt/charts/chart315.xml" ContentType="application/vnd.openxmlformats-officedocument.drawingml.chart+xml"/>
  <Override PartName="/ppt/charts/style315.xml" ContentType="application/vnd.ms-office.chartstyle+xml"/>
  <Override PartName="/ppt/charts/colors315.xml" ContentType="application/vnd.ms-office.chartcolorstyle+xml"/>
  <Override PartName="/ppt/charts/chart316.xml" ContentType="application/vnd.openxmlformats-officedocument.drawingml.chart+xml"/>
  <Override PartName="/ppt/charts/style316.xml" ContentType="application/vnd.ms-office.chartstyle+xml"/>
  <Override PartName="/ppt/charts/colors316.xml" ContentType="application/vnd.ms-office.chartcolorstyle+xml"/>
  <Override PartName="/ppt/charts/chart317.xml" ContentType="application/vnd.openxmlformats-officedocument.drawingml.chart+xml"/>
  <Override PartName="/ppt/charts/style317.xml" ContentType="application/vnd.ms-office.chartstyle+xml"/>
  <Override PartName="/ppt/charts/colors317.xml" ContentType="application/vnd.ms-office.chartcolorstyle+xml"/>
  <Override PartName="/ppt/charts/chart318.xml" ContentType="application/vnd.openxmlformats-officedocument.drawingml.chart+xml"/>
  <Override PartName="/ppt/charts/style318.xml" ContentType="application/vnd.ms-office.chartstyle+xml"/>
  <Override PartName="/ppt/charts/colors318.xml" ContentType="application/vnd.ms-office.chartcolorstyle+xml"/>
  <Override PartName="/ppt/charts/chart319.xml" ContentType="application/vnd.openxmlformats-officedocument.drawingml.chart+xml"/>
  <Override PartName="/ppt/charts/style319.xml" ContentType="application/vnd.ms-office.chartstyle+xml"/>
  <Override PartName="/ppt/charts/colors319.xml" ContentType="application/vnd.ms-office.chartcolorstyle+xml"/>
  <Override PartName="/ppt/charts/chart320.xml" ContentType="application/vnd.openxmlformats-officedocument.drawingml.chart+xml"/>
  <Override PartName="/ppt/charts/style320.xml" ContentType="application/vnd.ms-office.chartstyle+xml"/>
  <Override PartName="/ppt/charts/colors320.xml" ContentType="application/vnd.ms-office.chartcolorstyle+xml"/>
  <Override PartName="/ppt/charts/chart321.xml" ContentType="application/vnd.openxmlformats-officedocument.drawingml.chart+xml"/>
  <Override PartName="/ppt/charts/style321.xml" ContentType="application/vnd.ms-office.chartstyle+xml"/>
  <Override PartName="/ppt/charts/colors321.xml" ContentType="application/vnd.ms-office.chartcolorstyle+xml"/>
  <Override PartName="/ppt/charts/chart322.xml" ContentType="application/vnd.openxmlformats-officedocument.drawingml.chart+xml"/>
  <Override PartName="/ppt/charts/style322.xml" ContentType="application/vnd.ms-office.chartstyle+xml"/>
  <Override PartName="/ppt/charts/colors322.xml" ContentType="application/vnd.ms-office.chartcolorstyle+xml"/>
  <Override PartName="/ppt/charts/chart323.xml" ContentType="application/vnd.openxmlformats-officedocument.drawingml.chart+xml"/>
  <Override PartName="/ppt/charts/style323.xml" ContentType="application/vnd.ms-office.chartstyle+xml"/>
  <Override PartName="/ppt/charts/colors323.xml" ContentType="application/vnd.ms-office.chartcolorstyle+xml"/>
  <Override PartName="/ppt/charts/chart324.xml" ContentType="application/vnd.openxmlformats-officedocument.drawingml.chart+xml"/>
  <Override PartName="/ppt/charts/style324.xml" ContentType="application/vnd.ms-office.chartstyle+xml"/>
  <Override PartName="/ppt/charts/colors324.xml" ContentType="application/vnd.ms-office.chartcolorstyle+xml"/>
  <Override PartName="/ppt/charts/chart325.xml" ContentType="application/vnd.openxmlformats-officedocument.drawingml.chart+xml"/>
  <Override PartName="/ppt/charts/style325.xml" ContentType="application/vnd.ms-office.chartstyle+xml"/>
  <Override PartName="/ppt/charts/colors325.xml" ContentType="application/vnd.ms-office.chartcolorstyle+xml"/>
  <Override PartName="/ppt/charts/chart326.xml" ContentType="application/vnd.openxmlformats-officedocument.drawingml.chart+xml"/>
  <Override PartName="/ppt/charts/style326.xml" ContentType="application/vnd.ms-office.chartstyle+xml"/>
  <Override PartName="/ppt/charts/colors326.xml" ContentType="application/vnd.ms-office.chartcolorstyle+xml"/>
  <Override PartName="/ppt/charts/chart327.xml" ContentType="application/vnd.openxmlformats-officedocument.drawingml.chart+xml"/>
  <Override PartName="/ppt/charts/style327.xml" ContentType="application/vnd.ms-office.chartstyle+xml"/>
  <Override PartName="/ppt/charts/colors327.xml" ContentType="application/vnd.ms-office.chartcolorstyle+xml"/>
  <Override PartName="/ppt/charts/chart328.xml" ContentType="application/vnd.openxmlformats-officedocument.drawingml.chart+xml"/>
  <Override PartName="/ppt/charts/style328.xml" ContentType="application/vnd.ms-office.chartstyle+xml"/>
  <Override PartName="/ppt/charts/colors328.xml" ContentType="application/vnd.ms-office.chartcolorstyle+xml"/>
  <Override PartName="/ppt/charts/chart329.xml" ContentType="application/vnd.openxmlformats-officedocument.drawingml.chart+xml"/>
  <Override PartName="/ppt/charts/style329.xml" ContentType="application/vnd.ms-office.chartstyle+xml"/>
  <Override PartName="/ppt/charts/colors329.xml" ContentType="application/vnd.ms-office.chartcolorstyle+xml"/>
  <Override PartName="/ppt/charts/chart330.xml" ContentType="application/vnd.openxmlformats-officedocument.drawingml.chart+xml"/>
  <Override PartName="/ppt/charts/style330.xml" ContentType="application/vnd.ms-office.chartstyle+xml"/>
  <Override PartName="/ppt/charts/colors330.xml" ContentType="application/vnd.ms-office.chartcolorstyle+xml"/>
  <Override PartName="/ppt/charts/chart331.xml" ContentType="application/vnd.openxmlformats-officedocument.drawingml.chart+xml"/>
  <Override PartName="/ppt/charts/style331.xml" ContentType="application/vnd.ms-office.chartstyle+xml"/>
  <Override PartName="/ppt/charts/colors331.xml" ContentType="application/vnd.ms-office.chartcolorstyle+xml"/>
  <Override PartName="/ppt/charts/chart332.xml" ContentType="application/vnd.openxmlformats-officedocument.drawingml.chart+xml"/>
  <Override PartName="/ppt/charts/style332.xml" ContentType="application/vnd.ms-office.chartstyle+xml"/>
  <Override PartName="/ppt/charts/colors332.xml" ContentType="application/vnd.ms-office.chartcolorstyle+xml"/>
  <Override PartName="/ppt/charts/chart333.xml" ContentType="application/vnd.openxmlformats-officedocument.drawingml.chart+xml"/>
  <Override PartName="/ppt/charts/style333.xml" ContentType="application/vnd.ms-office.chartstyle+xml"/>
  <Override PartName="/ppt/charts/colors333.xml" ContentType="application/vnd.ms-office.chartcolorstyle+xml"/>
  <Override PartName="/ppt/charts/chart334.xml" ContentType="application/vnd.openxmlformats-officedocument.drawingml.chart+xml"/>
  <Override PartName="/ppt/charts/style334.xml" ContentType="application/vnd.ms-office.chartstyle+xml"/>
  <Override PartName="/ppt/charts/colors334.xml" ContentType="application/vnd.ms-office.chartcolorstyle+xml"/>
  <Override PartName="/ppt/charts/chart335.xml" ContentType="application/vnd.openxmlformats-officedocument.drawingml.chart+xml"/>
  <Override PartName="/ppt/charts/style335.xml" ContentType="application/vnd.ms-office.chartstyle+xml"/>
  <Override PartName="/ppt/charts/colors335.xml" ContentType="application/vnd.ms-office.chartcolorstyle+xml"/>
  <Override PartName="/ppt/charts/chart336.xml" ContentType="application/vnd.openxmlformats-officedocument.drawingml.chart+xml"/>
  <Override PartName="/ppt/charts/style336.xml" ContentType="application/vnd.ms-office.chartstyle+xml"/>
  <Override PartName="/ppt/charts/colors336.xml" ContentType="application/vnd.ms-office.chartcolorstyle+xml"/>
  <Override PartName="/ppt/charts/chart337.xml" ContentType="application/vnd.openxmlformats-officedocument.drawingml.chart+xml"/>
  <Override PartName="/ppt/charts/style337.xml" ContentType="application/vnd.ms-office.chartstyle+xml"/>
  <Override PartName="/ppt/charts/colors337.xml" ContentType="application/vnd.ms-office.chartcolorstyle+xml"/>
  <Override PartName="/ppt/charts/chart338.xml" ContentType="application/vnd.openxmlformats-officedocument.drawingml.chart+xml"/>
  <Override PartName="/ppt/charts/style338.xml" ContentType="application/vnd.ms-office.chartstyle+xml"/>
  <Override PartName="/ppt/charts/colors338.xml" ContentType="application/vnd.ms-office.chartcolorstyle+xml"/>
  <Override PartName="/ppt/charts/chart339.xml" ContentType="application/vnd.openxmlformats-officedocument.drawingml.chart+xml"/>
  <Override PartName="/ppt/charts/style339.xml" ContentType="application/vnd.ms-office.chartstyle+xml"/>
  <Override PartName="/ppt/charts/colors339.xml" ContentType="application/vnd.ms-office.chartcolorstyle+xml"/>
  <Override PartName="/ppt/charts/chart340.xml" ContentType="application/vnd.openxmlformats-officedocument.drawingml.chart+xml"/>
  <Override PartName="/ppt/charts/style340.xml" ContentType="application/vnd.ms-office.chartstyle+xml"/>
  <Override PartName="/ppt/charts/colors340.xml" ContentType="application/vnd.ms-office.chartcolorstyle+xml"/>
  <Override PartName="/ppt/charts/chart341.xml" ContentType="application/vnd.openxmlformats-officedocument.drawingml.chart+xml"/>
  <Override PartName="/ppt/charts/style341.xml" ContentType="application/vnd.ms-office.chartstyle+xml"/>
  <Override PartName="/ppt/charts/colors341.xml" ContentType="application/vnd.ms-office.chartcolorstyle+xml"/>
  <Override PartName="/ppt/charts/chart342.xml" ContentType="application/vnd.openxmlformats-officedocument.drawingml.chart+xml"/>
  <Override PartName="/ppt/charts/style342.xml" ContentType="application/vnd.ms-office.chartstyle+xml"/>
  <Override PartName="/ppt/charts/colors342.xml" ContentType="application/vnd.ms-office.chartcolorstyle+xml"/>
  <Override PartName="/ppt/charts/chart343.xml" ContentType="application/vnd.openxmlformats-officedocument.drawingml.chart+xml"/>
  <Override PartName="/ppt/charts/style343.xml" ContentType="application/vnd.ms-office.chartstyle+xml"/>
  <Override PartName="/ppt/charts/colors343.xml" ContentType="application/vnd.ms-office.chartcolorstyle+xml"/>
  <Override PartName="/ppt/charts/chart344.xml" ContentType="application/vnd.openxmlformats-officedocument.drawingml.chart+xml"/>
  <Override PartName="/ppt/charts/style344.xml" ContentType="application/vnd.ms-office.chartstyle+xml"/>
  <Override PartName="/ppt/charts/colors344.xml" ContentType="application/vnd.ms-office.chartcolorstyle+xml"/>
  <Override PartName="/ppt/charts/chart345.xml" ContentType="application/vnd.openxmlformats-officedocument.drawingml.chart+xml"/>
  <Override PartName="/ppt/charts/style345.xml" ContentType="application/vnd.ms-office.chartstyle+xml"/>
  <Override PartName="/ppt/charts/colors345.xml" ContentType="application/vnd.ms-office.chartcolorstyle+xml"/>
  <Override PartName="/ppt/charts/chart346.xml" ContentType="application/vnd.openxmlformats-officedocument.drawingml.chart+xml"/>
  <Override PartName="/ppt/charts/style346.xml" ContentType="application/vnd.ms-office.chartstyle+xml"/>
  <Override PartName="/ppt/charts/colors346.xml" ContentType="application/vnd.ms-office.chartcolorstyle+xml"/>
  <Override PartName="/ppt/charts/chart347.xml" ContentType="application/vnd.openxmlformats-officedocument.drawingml.chart+xml"/>
  <Override PartName="/ppt/charts/style347.xml" ContentType="application/vnd.ms-office.chartstyle+xml"/>
  <Override PartName="/ppt/charts/colors347.xml" ContentType="application/vnd.ms-office.chartcolorstyle+xml"/>
  <Override PartName="/ppt/charts/chart348.xml" ContentType="application/vnd.openxmlformats-officedocument.drawingml.chart+xml"/>
  <Override PartName="/ppt/charts/style348.xml" ContentType="application/vnd.ms-office.chartstyle+xml"/>
  <Override PartName="/ppt/charts/colors348.xml" ContentType="application/vnd.ms-office.chartcolorstyle+xml"/>
  <Override PartName="/ppt/charts/chart349.xml" ContentType="application/vnd.openxmlformats-officedocument.drawingml.chart+xml"/>
  <Override PartName="/ppt/charts/style349.xml" ContentType="application/vnd.ms-office.chartstyle+xml"/>
  <Override PartName="/ppt/charts/colors349.xml" ContentType="application/vnd.ms-office.chartcolorstyle+xml"/>
  <Override PartName="/ppt/charts/chart350.xml" ContentType="application/vnd.openxmlformats-officedocument.drawingml.chart+xml"/>
  <Override PartName="/ppt/charts/style350.xml" ContentType="application/vnd.ms-office.chartstyle+xml"/>
  <Override PartName="/ppt/charts/colors350.xml" ContentType="application/vnd.ms-office.chartcolorstyle+xml"/>
  <Override PartName="/ppt/charts/chart351.xml" ContentType="application/vnd.openxmlformats-officedocument.drawingml.chart+xml"/>
  <Override PartName="/ppt/charts/style351.xml" ContentType="application/vnd.ms-office.chartstyle+xml"/>
  <Override PartName="/ppt/charts/colors351.xml" ContentType="application/vnd.ms-office.chartcolorstyle+xml"/>
  <Override PartName="/ppt/charts/chart352.xml" ContentType="application/vnd.openxmlformats-officedocument.drawingml.chart+xml"/>
  <Override PartName="/ppt/charts/style352.xml" ContentType="application/vnd.ms-office.chartstyle+xml"/>
  <Override PartName="/ppt/charts/colors352.xml" ContentType="application/vnd.ms-office.chartcolorstyle+xml"/>
  <Override PartName="/ppt/notesSlides/notesSlide119.xml" ContentType="application/vnd.openxmlformats-officedocument.presentationml.notesSlide+xml"/>
  <Override PartName="/ppt/charts/chart353.xml" ContentType="application/vnd.openxmlformats-officedocument.drawingml.chart+xml"/>
  <Override PartName="/ppt/charts/style353.xml" ContentType="application/vnd.ms-office.chartstyle+xml"/>
  <Override PartName="/ppt/charts/colors353.xml" ContentType="application/vnd.ms-office.chartcolorstyle+xml"/>
  <Override PartName="/ppt/charts/chart354.xml" ContentType="application/vnd.openxmlformats-officedocument.drawingml.chart+xml"/>
  <Override PartName="/ppt/charts/style354.xml" ContentType="application/vnd.ms-office.chartstyle+xml"/>
  <Override PartName="/ppt/charts/colors354.xml" ContentType="application/vnd.ms-office.chartcolorstyle+xml"/>
  <Override PartName="/ppt/charts/chart355.xml" ContentType="application/vnd.openxmlformats-officedocument.drawingml.chart+xml"/>
  <Override PartName="/ppt/charts/style355.xml" ContentType="application/vnd.ms-office.chartstyle+xml"/>
  <Override PartName="/ppt/charts/colors355.xml" ContentType="application/vnd.ms-office.chartcolorstyle+xml"/>
  <Override PartName="/ppt/charts/chart356.xml" ContentType="application/vnd.openxmlformats-officedocument.drawingml.chart+xml"/>
  <Override PartName="/ppt/charts/style356.xml" ContentType="application/vnd.ms-office.chartstyle+xml"/>
  <Override PartName="/ppt/charts/colors356.xml" ContentType="application/vnd.ms-office.chartcolorstyle+xml"/>
  <Override PartName="/ppt/charts/chart357.xml" ContentType="application/vnd.openxmlformats-officedocument.drawingml.chart+xml"/>
  <Override PartName="/ppt/charts/style357.xml" ContentType="application/vnd.ms-office.chartstyle+xml"/>
  <Override PartName="/ppt/charts/colors357.xml" ContentType="application/vnd.ms-office.chartcolorstyle+xml"/>
  <Override PartName="/ppt/charts/chart358.xml" ContentType="application/vnd.openxmlformats-officedocument.drawingml.chart+xml"/>
  <Override PartName="/ppt/charts/style358.xml" ContentType="application/vnd.ms-office.chartstyle+xml"/>
  <Override PartName="/ppt/charts/colors358.xml" ContentType="application/vnd.ms-office.chartcolorstyl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1"/>
  </p:notesMasterIdLst>
  <p:handoutMasterIdLst>
    <p:handoutMasterId r:id="rId312"/>
  </p:handoutMasterIdLst>
  <p:sldIdLst>
    <p:sldId id="305" r:id="rId5"/>
    <p:sldId id="310" r:id="rId6"/>
    <p:sldId id="319" r:id="rId7"/>
    <p:sldId id="312" r:id="rId8"/>
    <p:sldId id="318" r:id="rId9"/>
    <p:sldId id="376" r:id="rId10"/>
    <p:sldId id="313" r:id="rId11"/>
    <p:sldId id="331" r:id="rId12"/>
    <p:sldId id="332" r:id="rId13"/>
    <p:sldId id="443" r:id="rId14"/>
    <p:sldId id="340" r:id="rId15"/>
    <p:sldId id="341" r:id="rId16"/>
    <p:sldId id="342" r:id="rId17"/>
    <p:sldId id="343" r:id="rId18"/>
    <p:sldId id="344" r:id="rId19"/>
    <p:sldId id="345" r:id="rId20"/>
    <p:sldId id="346" r:id="rId21"/>
    <p:sldId id="347" r:id="rId22"/>
    <p:sldId id="349" r:id="rId23"/>
    <p:sldId id="351" r:id="rId24"/>
    <p:sldId id="352" r:id="rId25"/>
    <p:sldId id="445" r:id="rId26"/>
    <p:sldId id="353" r:id="rId27"/>
    <p:sldId id="354" r:id="rId28"/>
    <p:sldId id="355" r:id="rId29"/>
    <p:sldId id="377" r:id="rId30"/>
    <p:sldId id="356" r:id="rId31"/>
    <p:sldId id="357" r:id="rId32"/>
    <p:sldId id="358" r:id="rId33"/>
    <p:sldId id="359" r:id="rId34"/>
    <p:sldId id="360" r:id="rId35"/>
    <p:sldId id="361" r:id="rId36"/>
    <p:sldId id="378" r:id="rId37"/>
    <p:sldId id="362" r:id="rId38"/>
    <p:sldId id="363" r:id="rId39"/>
    <p:sldId id="364" r:id="rId40"/>
    <p:sldId id="379" r:id="rId41"/>
    <p:sldId id="365" r:id="rId42"/>
    <p:sldId id="366" r:id="rId43"/>
    <p:sldId id="367" r:id="rId44"/>
    <p:sldId id="368" r:id="rId45"/>
    <p:sldId id="369" r:id="rId46"/>
    <p:sldId id="665" r:id="rId47"/>
    <p:sldId id="370" r:id="rId48"/>
    <p:sldId id="371" r:id="rId49"/>
    <p:sldId id="380" r:id="rId50"/>
    <p:sldId id="372" r:id="rId51"/>
    <p:sldId id="663" r:id="rId52"/>
    <p:sldId id="373" r:id="rId53"/>
    <p:sldId id="374" r:id="rId54"/>
    <p:sldId id="675" r:id="rId55"/>
    <p:sldId id="375" r:id="rId56"/>
    <p:sldId id="646" r:id="rId57"/>
    <p:sldId id="647" r:id="rId58"/>
    <p:sldId id="648" r:id="rId59"/>
    <p:sldId id="649" r:id="rId60"/>
    <p:sldId id="650" r:id="rId61"/>
    <p:sldId id="333" r:id="rId62"/>
    <p:sldId id="426" r:id="rId63"/>
    <p:sldId id="317" r:id="rId64"/>
    <p:sldId id="625" r:id="rId65"/>
    <p:sldId id="316" r:id="rId66"/>
    <p:sldId id="382" r:id="rId67"/>
    <p:sldId id="383" r:id="rId68"/>
    <p:sldId id="451" r:id="rId69"/>
    <p:sldId id="446" r:id="rId70"/>
    <p:sldId id="392" r:id="rId71"/>
    <p:sldId id="388" r:id="rId72"/>
    <p:sldId id="387" r:id="rId73"/>
    <p:sldId id="447" r:id="rId74"/>
    <p:sldId id="452" r:id="rId75"/>
    <p:sldId id="398" r:id="rId76"/>
    <p:sldId id="399" r:id="rId77"/>
    <p:sldId id="400" r:id="rId78"/>
    <p:sldId id="402" r:id="rId79"/>
    <p:sldId id="626" r:id="rId80"/>
    <p:sldId id="385" r:id="rId81"/>
    <p:sldId id="386" r:id="rId82"/>
    <p:sldId id="660" r:id="rId83"/>
    <p:sldId id="403" r:id="rId84"/>
    <p:sldId id="404" r:id="rId85"/>
    <p:sldId id="627" r:id="rId86"/>
    <p:sldId id="667" r:id="rId87"/>
    <p:sldId id="393" r:id="rId88"/>
    <p:sldId id="628" r:id="rId89"/>
    <p:sldId id="683" r:id="rId90"/>
    <p:sldId id="666" r:id="rId91"/>
    <p:sldId id="397" r:id="rId92"/>
    <p:sldId id="384" r:id="rId93"/>
    <p:sldId id="450" r:id="rId94"/>
    <p:sldId id="394" r:id="rId95"/>
    <p:sldId id="629" r:id="rId96"/>
    <p:sldId id="381" r:id="rId97"/>
    <p:sldId id="395" r:id="rId98"/>
    <p:sldId id="390" r:id="rId99"/>
    <p:sldId id="389" r:id="rId100"/>
    <p:sldId id="334" r:id="rId101"/>
    <p:sldId id="330" r:id="rId102"/>
    <p:sldId id="677" r:id="rId103"/>
    <p:sldId id="335" r:id="rId104"/>
    <p:sldId id="405" r:id="rId105"/>
    <p:sldId id="406" r:id="rId106"/>
    <p:sldId id="407" r:id="rId107"/>
    <p:sldId id="414" r:id="rId108"/>
    <p:sldId id="408" r:id="rId109"/>
    <p:sldId id="409" r:id="rId110"/>
    <p:sldId id="410" r:id="rId111"/>
    <p:sldId id="411" r:id="rId112"/>
    <p:sldId id="416" r:id="rId113"/>
    <p:sldId id="412" r:id="rId114"/>
    <p:sldId id="645" r:id="rId115"/>
    <p:sldId id="657" r:id="rId116"/>
    <p:sldId id="550" r:id="rId117"/>
    <p:sldId id="600" r:id="rId118"/>
    <p:sldId id="555" r:id="rId119"/>
    <p:sldId id="656" r:id="rId120"/>
    <p:sldId id="668" r:id="rId121"/>
    <p:sldId id="556" r:id="rId122"/>
    <p:sldId id="320" r:id="rId123"/>
    <p:sldId id="630" r:id="rId124"/>
    <p:sldId id="453" r:id="rId125"/>
    <p:sldId id="455" r:id="rId126"/>
    <p:sldId id="456" r:id="rId127"/>
    <p:sldId id="471" r:id="rId128"/>
    <p:sldId id="466" r:id="rId129"/>
    <p:sldId id="465" r:id="rId130"/>
    <p:sldId id="585" r:id="rId131"/>
    <p:sldId id="461" r:id="rId132"/>
    <p:sldId id="460" r:id="rId133"/>
    <p:sldId id="467" r:id="rId134"/>
    <p:sldId id="464" r:id="rId135"/>
    <p:sldId id="617" r:id="rId136"/>
    <p:sldId id="476" r:id="rId137"/>
    <p:sldId id="478" r:id="rId138"/>
    <p:sldId id="479" r:id="rId139"/>
    <p:sldId id="480" r:id="rId140"/>
    <p:sldId id="481" r:id="rId141"/>
    <p:sldId id="631" r:id="rId142"/>
    <p:sldId id="458" r:id="rId143"/>
    <p:sldId id="616" r:id="rId144"/>
    <p:sldId id="459" r:id="rId145"/>
    <p:sldId id="661" r:id="rId146"/>
    <p:sldId id="483" r:id="rId147"/>
    <p:sldId id="632" r:id="rId148"/>
    <p:sldId id="468" r:id="rId149"/>
    <p:sldId id="469" r:id="rId150"/>
    <p:sldId id="470" r:id="rId151"/>
    <p:sldId id="633" r:id="rId152"/>
    <p:sldId id="588" r:id="rId153"/>
    <p:sldId id="475" r:id="rId154"/>
    <p:sldId id="477" r:id="rId155"/>
    <p:sldId id="457" r:id="rId156"/>
    <p:sldId id="670" r:id="rId157"/>
    <p:sldId id="678" r:id="rId158"/>
    <p:sldId id="669" r:id="rId159"/>
    <p:sldId id="472" r:id="rId160"/>
    <p:sldId id="634" r:id="rId161"/>
    <p:sldId id="454" r:id="rId162"/>
    <p:sldId id="473" r:id="rId163"/>
    <p:sldId id="463" r:id="rId164"/>
    <p:sldId id="462" r:id="rId165"/>
    <p:sldId id="336" r:id="rId166"/>
    <p:sldId id="598" r:id="rId167"/>
    <p:sldId id="551" r:id="rId168"/>
    <p:sldId id="552" r:id="rId169"/>
    <p:sldId id="553" r:id="rId170"/>
    <p:sldId id="599" r:id="rId171"/>
    <p:sldId id="554" r:id="rId172"/>
    <p:sldId id="557" r:id="rId173"/>
    <p:sldId id="601" r:id="rId174"/>
    <p:sldId id="602" r:id="rId175"/>
    <p:sldId id="558" r:id="rId176"/>
    <p:sldId id="322" r:id="rId177"/>
    <p:sldId id="635" r:id="rId178"/>
    <p:sldId id="484" r:id="rId179"/>
    <p:sldId id="486" r:id="rId180"/>
    <p:sldId id="487" r:id="rId181"/>
    <p:sldId id="502" r:id="rId182"/>
    <p:sldId id="497" r:id="rId183"/>
    <p:sldId id="496" r:id="rId184"/>
    <p:sldId id="592" r:id="rId185"/>
    <p:sldId id="492" r:id="rId186"/>
    <p:sldId id="491" r:id="rId187"/>
    <p:sldId id="498" r:id="rId188"/>
    <p:sldId id="495" r:id="rId189"/>
    <p:sldId id="593" r:id="rId190"/>
    <p:sldId id="589" r:id="rId191"/>
    <p:sldId id="621" r:id="rId192"/>
    <p:sldId id="509" r:id="rId193"/>
    <p:sldId id="510" r:id="rId194"/>
    <p:sldId id="511" r:id="rId195"/>
    <p:sldId id="512" r:id="rId196"/>
    <p:sldId id="636" r:id="rId197"/>
    <p:sldId id="489" r:id="rId198"/>
    <p:sldId id="618" r:id="rId199"/>
    <p:sldId id="490" r:id="rId200"/>
    <p:sldId id="513" r:id="rId201"/>
    <p:sldId id="514" r:id="rId202"/>
    <p:sldId id="637" r:id="rId203"/>
    <p:sldId id="499" r:id="rId204"/>
    <p:sldId id="500" r:id="rId205"/>
    <p:sldId id="501" r:id="rId206"/>
    <p:sldId id="638" r:id="rId207"/>
    <p:sldId id="505" r:id="rId208"/>
    <p:sldId id="506" r:id="rId209"/>
    <p:sldId id="508" r:id="rId210"/>
    <p:sldId id="488" r:id="rId211"/>
    <p:sldId id="672" r:id="rId212"/>
    <p:sldId id="673" r:id="rId213"/>
    <p:sldId id="503" r:id="rId214"/>
    <p:sldId id="620" r:id="rId215"/>
    <p:sldId id="639" r:id="rId216"/>
    <p:sldId id="485" r:id="rId217"/>
    <p:sldId id="504" r:id="rId218"/>
    <p:sldId id="494" r:id="rId219"/>
    <p:sldId id="619" r:id="rId220"/>
    <p:sldId id="337" r:id="rId221"/>
    <p:sldId id="559" r:id="rId222"/>
    <p:sldId id="603" r:id="rId223"/>
    <p:sldId id="604" r:id="rId224"/>
    <p:sldId id="560" r:id="rId225"/>
    <p:sldId id="565" r:id="rId226"/>
    <p:sldId id="566" r:id="rId227"/>
    <p:sldId id="561" r:id="rId228"/>
    <p:sldId id="671" r:id="rId229"/>
    <p:sldId id="562" r:id="rId230"/>
    <p:sldId id="563" r:id="rId231"/>
    <p:sldId id="605" r:id="rId232"/>
    <p:sldId id="564" r:id="rId233"/>
    <p:sldId id="567" r:id="rId234"/>
    <p:sldId id="607" r:id="rId235"/>
    <p:sldId id="568" r:id="rId236"/>
    <p:sldId id="652" r:id="rId237"/>
    <p:sldId id="659" r:id="rId238"/>
    <p:sldId id="653" r:id="rId239"/>
    <p:sldId id="569" r:id="rId240"/>
    <p:sldId id="608" r:id="rId241"/>
    <p:sldId id="662" r:id="rId242"/>
    <p:sldId id="570" r:id="rId243"/>
    <p:sldId id="571" r:id="rId244"/>
    <p:sldId id="651" r:id="rId245"/>
    <p:sldId id="572" r:id="rId246"/>
    <p:sldId id="573" r:id="rId247"/>
    <p:sldId id="658" r:id="rId248"/>
    <p:sldId id="574" r:id="rId249"/>
    <p:sldId id="324" r:id="rId250"/>
    <p:sldId id="640" r:id="rId251"/>
    <p:sldId id="515" r:id="rId252"/>
    <p:sldId id="517" r:id="rId253"/>
    <p:sldId id="518" r:id="rId254"/>
    <p:sldId id="533" r:id="rId255"/>
    <p:sldId id="528" r:id="rId256"/>
    <p:sldId id="595" r:id="rId257"/>
    <p:sldId id="679" r:id="rId258"/>
    <p:sldId id="522" r:id="rId259"/>
    <p:sldId id="523" r:id="rId260"/>
    <p:sldId id="529" r:id="rId261"/>
    <p:sldId id="526" r:id="rId262"/>
    <p:sldId id="623" r:id="rId263"/>
    <p:sldId id="596" r:id="rId264"/>
    <p:sldId id="538" r:id="rId265"/>
    <p:sldId id="540" r:id="rId266"/>
    <p:sldId id="541" r:id="rId267"/>
    <p:sldId id="542" r:id="rId268"/>
    <p:sldId id="543" r:id="rId269"/>
    <p:sldId id="641" r:id="rId270"/>
    <p:sldId id="520" r:id="rId271"/>
    <p:sldId id="622" r:id="rId272"/>
    <p:sldId id="521" r:id="rId273"/>
    <p:sldId id="544" r:id="rId274"/>
    <p:sldId id="684" r:id="rId275"/>
    <p:sldId id="642" r:id="rId276"/>
    <p:sldId id="530" r:id="rId277"/>
    <p:sldId id="531" r:id="rId278"/>
    <p:sldId id="532" r:id="rId279"/>
    <p:sldId id="643" r:id="rId280"/>
    <p:sldId id="536" r:id="rId281"/>
    <p:sldId id="537" r:id="rId282"/>
    <p:sldId id="539" r:id="rId283"/>
    <p:sldId id="519" r:id="rId284"/>
    <p:sldId id="674" r:id="rId285"/>
    <p:sldId id="680" r:id="rId286"/>
    <p:sldId id="534" r:id="rId287"/>
    <p:sldId id="644" r:id="rId288"/>
    <p:sldId id="535" r:id="rId289"/>
    <p:sldId id="525" r:id="rId290"/>
    <p:sldId id="594" r:id="rId291"/>
    <p:sldId id="681" r:id="rId292"/>
    <p:sldId id="516" r:id="rId293"/>
    <p:sldId id="338" r:id="rId294"/>
    <p:sldId id="610" r:id="rId295"/>
    <p:sldId id="575" r:id="rId296"/>
    <p:sldId id="576" r:id="rId297"/>
    <p:sldId id="577" r:id="rId298"/>
    <p:sldId id="611" r:id="rId299"/>
    <p:sldId id="578" r:id="rId300"/>
    <p:sldId id="579" r:id="rId301"/>
    <p:sldId id="612" r:id="rId302"/>
    <p:sldId id="613" r:id="rId303"/>
    <p:sldId id="580" r:id="rId304"/>
    <p:sldId id="581" r:id="rId305"/>
    <p:sldId id="614" r:id="rId306"/>
    <p:sldId id="582" r:id="rId307"/>
    <p:sldId id="615" r:id="rId308"/>
    <p:sldId id="583" r:id="rId309"/>
    <p:sldId id="584" r:id="rId3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B7A46B3C-188B-4464-A230-236D02D55166}">
          <p14:sldIdLst>
            <p14:sldId id="305"/>
            <p14:sldId id="310"/>
            <p14:sldId id="319"/>
            <p14:sldId id="312"/>
          </p14:sldIdLst>
        </p14:section>
        <p14:section name="NATIONELL BESLAGSSTATISTIK" id="{62612B56-6612-2649-9AFC-F188B0A99A13}">
          <p14:sldIdLst>
            <p14:sldId id="318"/>
          </p14:sldIdLst>
        </p14:section>
        <p14:section name="Narkotika" id="{FA903584-54E3-134F-8F9D-35E072669CD0}">
          <p14:sldIdLst>
            <p14:sldId id="376"/>
            <p14:sldId id="313"/>
            <p14:sldId id="331"/>
            <p14:sldId id="332"/>
            <p14:sldId id="443"/>
            <p14:sldId id="340"/>
            <p14:sldId id="341"/>
            <p14:sldId id="342"/>
            <p14:sldId id="343"/>
            <p14:sldId id="344"/>
            <p14:sldId id="345"/>
            <p14:sldId id="346"/>
            <p14:sldId id="347"/>
            <p14:sldId id="349"/>
            <p14:sldId id="351"/>
            <p14:sldId id="352"/>
            <p14:sldId id="445"/>
            <p14:sldId id="353"/>
            <p14:sldId id="354"/>
            <p14:sldId id="355"/>
          </p14:sldIdLst>
        </p14:section>
        <p14:section name="Dopningsmedel" id="{1237E4AF-B659-4F4C-8CF9-B7CE3004568E}">
          <p14:sldIdLst>
            <p14:sldId id="377"/>
            <p14:sldId id="356"/>
            <p14:sldId id="357"/>
            <p14:sldId id="358"/>
            <p14:sldId id="359"/>
            <p14:sldId id="360"/>
            <p14:sldId id="361"/>
          </p14:sldIdLst>
        </p14:section>
        <p14:section name="Läkemedel" id="{E1F188BC-B63B-0543-9149-DAB4F8F867CA}">
          <p14:sldIdLst>
            <p14:sldId id="378"/>
            <p14:sldId id="362"/>
            <p14:sldId id="363"/>
            <p14:sldId id="364"/>
          </p14:sldIdLst>
        </p14:section>
        <p14:section name="Alkohol och tobak" id="{4CCB9384-7346-BC44-BDCB-7B004A7E3CEF}">
          <p14:sldIdLst>
            <p14:sldId id="379"/>
            <p14:sldId id="365"/>
            <p14:sldId id="366"/>
            <p14:sldId id="367"/>
            <p14:sldId id="368"/>
            <p14:sldId id="369"/>
            <p14:sldId id="665"/>
            <p14:sldId id="370"/>
            <p14:sldId id="371"/>
          </p14:sldIdLst>
        </p14:section>
        <p14:section name="Skjutvapen och farliga föremål" id="{F852D95B-4BEF-7943-B023-D31C736DCB05}">
          <p14:sldIdLst>
            <p14:sldId id="380"/>
            <p14:sldId id="372"/>
            <p14:sldId id="663"/>
            <p14:sldId id="373"/>
            <p14:sldId id="374"/>
            <p14:sldId id="675"/>
            <p14:sldId id="375"/>
          </p14:sldIdLst>
        </p14:section>
        <p14:section name="Omhändertaganden av alkohol och tobak" id="{CEDADFA3-431E-2E40-A94D-958A131BFE6A}">
          <p14:sldIdLst>
            <p14:sldId id="646"/>
            <p14:sldId id="647"/>
            <p14:sldId id="648"/>
            <p14:sldId id="649"/>
            <p14:sldId id="650"/>
            <p14:sldId id="333"/>
          </p14:sldIdLst>
        </p14:section>
        <p14:section name="LOKAL BESLAGSSTATISTIK" id="{B0EC78E7-974D-C74B-B1C9-81D6D8A0A17D}">
          <p14:sldIdLst>
            <p14:sldId id="426"/>
          </p14:sldIdLst>
        </p14:section>
        <p14:section name="NORD" id="{5C308FD0-09FB-1E47-9603-FC8E19BB708F}">
          <p14:sldIdLst>
            <p14:sldId id="317"/>
          </p14:sldIdLst>
        </p14:section>
        <p14:section name="Nord Total" id="{4D9689FD-3C17-E04D-BDB4-F17D7B4F7E6A}">
          <p14:sldIdLst>
            <p14:sldId id="625"/>
            <p14:sldId id="316"/>
            <p14:sldId id="382"/>
            <p14:sldId id="383"/>
            <p14:sldId id="451"/>
            <p14:sldId id="446"/>
            <p14:sldId id="392"/>
            <p14:sldId id="388"/>
            <p14:sldId id="387"/>
            <p14:sldId id="447"/>
            <p14:sldId id="452"/>
            <p14:sldId id="398"/>
            <p14:sldId id="399"/>
            <p14:sldId id="400"/>
            <p14:sldId id="402"/>
            <p14:sldId id="626"/>
            <p14:sldId id="385"/>
            <p14:sldId id="386"/>
            <p14:sldId id="660"/>
            <p14:sldId id="403"/>
            <p14:sldId id="404"/>
            <p14:sldId id="627"/>
            <p14:sldId id="667"/>
            <p14:sldId id="393"/>
            <p14:sldId id="628"/>
            <p14:sldId id="683"/>
            <p14:sldId id="666"/>
            <p14:sldId id="397"/>
            <p14:sldId id="384"/>
            <p14:sldId id="450"/>
            <p14:sldId id="394"/>
            <p14:sldId id="629"/>
            <p14:sldId id="381"/>
            <p14:sldId id="395"/>
            <p14:sldId id="390"/>
            <p14:sldId id="389"/>
            <p14:sldId id="334"/>
          </p14:sldIdLst>
        </p14:section>
        <p14:section name="Nord Gävleborgs län" id="{D202A719-74CB-8A43-93B2-F995F3217FFB}">
          <p14:sldIdLst>
            <p14:sldId id="330"/>
            <p14:sldId id="677"/>
            <p14:sldId id="335"/>
          </p14:sldIdLst>
        </p14:section>
        <p14:section name="Nord Jämtlands län" id="{AFEE4678-1EEA-724A-95CC-957B24A79B64}">
          <p14:sldIdLst>
            <p14:sldId id="405"/>
            <p14:sldId id="406"/>
          </p14:sldIdLst>
        </p14:section>
        <p14:section name="Nord Norrbottens län" id="{B4C38F06-0D14-F847-A466-DCD28585A2E3}">
          <p14:sldIdLst>
            <p14:sldId id="407"/>
            <p14:sldId id="414"/>
            <p14:sldId id="408"/>
          </p14:sldIdLst>
        </p14:section>
        <p14:section name="Nord Västerbottens län" id="{5ACF5885-8FEE-D34E-870C-E287E8B6E1AB}">
          <p14:sldIdLst>
            <p14:sldId id="409"/>
            <p14:sldId id="410"/>
          </p14:sldIdLst>
        </p14:section>
        <p14:section name="Nord Västernorrlands län" id="{91220A4D-EF6C-8045-91BA-A4544FB2D1D8}">
          <p14:sldIdLst>
            <p14:sldId id="411"/>
            <p14:sldId id="416"/>
            <p14:sldId id="412"/>
          </p14:sldIdLst>
        </p14:section>
        <p14:section name="Nord Dalarnas län" id="{27E30E1B-0C70-0749-AC45-5F9621322831}">
          <p14:sldIdLst>
            <p14:sldId id="645"/>
            <p14:sldId id="657"/>
            <p14:sldId id="550"/>
          </p14:sldIdLst>
        </p14:section>
        <p14:section name="Nord Värmlands län" id="{CB2A8D48-B5E8-BA4C-AF8F-0971FC34CF6C}">
          <p14:sldIdLst>
            <p14:sldId id="600"/>
            <p14:sldId id="555"/>
            <p14:sldId id="656"/>
          </p14:sldIdLst>
        </p14:section>
        <p14:section name="Nord Svinesund" id="{AB6A4A39-2FC4-2A48-A69D-4F68B57BC5EA}">
          <p14:sldIdLst>
            <p14:sldId id="668"/>
            <p14:sldId id="556"/>
          </p14:sldIdLst>
        </p14:section>
        <p14:section name="VÄST" id="{BB5D00BC-3A6E-6E44-86F8-578E681B79A6}">
          <p14:sldIdLst>
            <p14:sldId id="320"/>
          </p14:sldIdLst>
        </p14:section>
        <p14:section name="Väst Total" id="{DC99C74B-DAC9-EB46-A0CA-9DD5A44BEA75}">
          <p14:sldIdLst>
            <p14:sldId id="630"/>
            <p14:sldId id="453"/>
            <p14:sldId id="455"/>
            <p14:sldId id="456"/>
            <p14:sldId id="471"/>
            <p14:sldId id="466"/>
            <p14:sldId id="465"/>
            <p14:sldId id="585"/>
            <p14:sldId id="461"/>
            <p14:sldId id="460"/>
            <p14:sldId id="467"/>
            <p14:sldId id="464"/>
            <p14:sldId id="617"/>
            <p14:sldId id="476"/>
            <p14:sldId id="478"/>
            <p14:sldId id="479"/>
            <p14:sldId id="480"/>
            <p14:sldId id="481"/>
            <p14:sldId id="631"/>
            <p14:sldId id="458"/>
            <p14:sldId id="616"/>
            <p14:sldId id="459"/>
            <p14:sldId id="661"/>
            <p14:sldId id="483"/>
            <p14:sldId id="632"/>
            <p14:sldId id="468"/>
            <p14:sldId id="469"/>
            <p14:sldId id="470"/>
            <p14:sldId id="633"/>
            <p14:sldId id="588"/>
            <p14:sldId id="475"/>
            <p14:sldId id="477"/>
            <p14:sldId id="457"/>
            <p14:sldId id="670"/>
            <p14:sldId id="678"/>
            <p14:sldId id="669"/>
            <p14:sldId id="472"/>
            <p14:sldId id="634"/>
            <p14:sldId id="454"/>
            <p14:sldId id="473"/>
            <p14:sldId id="463"/>
            <p14:sldId id="462"/>
            <p14:sldId id="336"/>
          </p14:sldIdLst>
        </p14:section>
        <p14:section name="Väst Hallands län" id="{1C91995B-9727-0642-BF82-F3B63FBFCCE5}">
          <p14:sldIdLst>
            <p14:sldId id="598"/>
            <p14:sldId id="551"/>
            <p14:sldId id="552"/>
          </p14:sldIdLst>
        </p14:section>
        <p14:section name="Väst Jönköpings län" id="{D34D3182-2EB5-4348-BD7F-4851DF58096D}">
          <p14:sldIdLst>
            <p14:sldId id="553"/>
            <p14:sldId id="599"/>
            <p14:sldId id="554"/>
          </p14:sldIdLst>
        </p14:section>
        <p14:section name="Väst Västra Götalands län" id="{A150B47D-C7F0-A144-BA9A-F22F56CFBF3A}">
          <p14:sldIdLst>
            <p14:sldId id="557"/>
            <p14:sldId id="601"/>
            <p14:sldId id="602"/>
            <p14:sldId id="558"/>
          </p14:sldIdLst>
        </p14:section>
        <p14:section name="ÖST" id="{32B00983-4770-9648-A4B8-896DB31E5A8D}">
          <p14:sldIdLst>
            <p14:sldId id="322"/>
          </p14:sldIdLst>
        </p14:section>
        <p14:section name="Öst Total" id="{75208349-FA9F-574E-B8B8-E4CB4FAF95A9}">
          <p14:sldIdLst>
            <p14:sldId id="635"/>
            <p14:sldId id="484"/>
            <p14:sldId id="486"/>
            <p14:sldId id="487"/>
            <p14:sldId id="502"/>
            <p14:sldId id="497"/>
            <p14:sldId id="496"/>
            <p14:sldId id="592"/>
            <p14:sldId id="492"/>
            <p14:sldId id="491"/>
            <p14:sldId id="498"/>
            <p14:sldId id="495"/>
            <p14:sldId id="593"/>
            <p14:sldId id="589"/>
            <p14:sldId id="621"/>
            <p14:sldId id="509"/>
            <p14:sldId id="510"/>
            <p14:sldId id="511"/>
            <p14:sldId id="512"/>
            <p14:sldId id="636"/>
            <p14:sldId id="489"/>
            <p14:sldId id="618"/>
            <p14:sldId id="490"/>
            <p14:sldId id="513"/>
            <p14:sldId id="514"/>
            <p14:sldId id="637"/>
            <p14:sldId id="499"/>
            <p14:sldId id="500"/>
            <p14:sldId id="501"/>
            <p14:sldId id="638"/>
            <p14:sldId id="505"/>
            <p14:sldId id="506"/>
            <p14:sldId id="508"/>
            <p14:sldId id="488"/>
            <p14:sldId id="672"/>
            <p14:sldId id="673"/>
            <p14:sldId id="503"/>
            <p14:sldId id="620"/>
            <p14:sldId id="639"/>
            <p14:sldId id="485"/>
            <p14:sldId id="504"/>
            <p14:sldId id="494"/>
            <p14:sldId id="619"/>
            <p14:sldId id="337"/>
          </p14:sldIdLst>
        </p14:section>
        <p14:section name="Öst Arlanda" id="{EE48FFF3-46FF-B941-8D14-641F8DD75984}">
          <p14:sldIdLst>
            <p14:sldId id="559"/>
            <p14:sldId id="603"/>
            <p14:sldId id="604"/>
            <p14:sldId id="560"/>
          </p14:sldIdLst>
        </p14:section>
        <p14:section name="Öst Skavsta" id="{183CBFE9-8793-E442-A5BB-0B769BB12BA1}">
          <p14:sldIdLst>
            <p14:sldId id="565"/>
            <p14:sldId id="566"/>
          </p14:sldIdLst>
        </p14:section>
        <p14:section name="Öst Kapellskär" id="{6AEE471F-BE0C-2846-BD17-A8C94D479BF0}">
          <p14:sldIdLst>
            <p14:sldId id="561"/>
            <p14:sldId id="671"/>
            <p14:sldId id="562"/>
          </p14:sldIdLst>
        </p14:section>
        <p14:section name="Öst Nynäshamn" id="{965832D2-0B96-EB41-890D-6A73F4F29E58}">
          <p14:sldIdLst>
            <p14:sldId id="563"/>
            <p14:sldId id="605"/>
            <p14:sldId id="564"/>
          </p14:sldIdLst>
        </p14:section>
        <p14:section name="Öst Stockholms hamnar" id="{1E192529-4027-3E41-979F-4820CF679119}">
          <p14:sldIdLst>
            <p14:sldId id="567"/>
            <p14:sldId id="607"/>
            <p14:sldId id="568"/>
          </p14:sldIdLst>
        </p14:section>
        <p14:section name="Öst Norvik" id="{06AF5711-1BBD-AF4C-922B-0792368C817C}">
          <p14:sldIdLst>
            <p14:sldId id="652"/>
            <p14:sldId id="659"/>
            <p14:sldId id="653"/>
          </p14:sldIdLst>
        </p14:section>
        <p14:section name="Öst Stockholms län" id="{B4C9DC46-6984-EF42-9446-55D9E4083080}">
          <p14:sldIdLst>
            <p14:sldId id="569"/>
            <p14:sldId id="608"/>
            <p14:sldId id="662"/>
            <p14:sldId id="570"/>
          </p14:sldIdLst>
        </p14:section>
        <p14:section name="Öst Västmanlands län" id="{39B3A2DB-EB48-5147-BEF6-C30C1645A909}">
          <p14:sldIdLst>
            <p14:sldId id="571"/>
            <p14:sldId id="651"/>
            <p14:sldId id="572"/>
          </p14:sldIdLst>
        </p14:section>
        <p14:section name="Öst Örebro län" id="{DEB36BA3-BA04-264C-955A-44D96F0AA028}">
          <p14:sldIdLst>
            <p14:sldId id="573"/>
            <p14:sldId id="658"/>
            <p14:sldId id="574"/>
          </p14:sldIdLst>
        </p14:section>
        <p14:section name="SYD" id="{C9545B9D-161F-6A4B-8621-72963360C35F}">
          <p14:sldIdLst>
            <p14:sldId id="324"/>
          </p14:sldIdLst>
        </p14:section>
        <p14:section name="Syd Total" id="{C2E12906-C0CD-0947-8811-8B07207DCEDC}">
          <p14:sldIdLst>
            <p14:sldId id="640"/>
            <p14:sldId id="515"/>
            <p14:sldId id="517"/>
            <p14:sldId id="518"/>
            <p14:sldId id="533"/>
            <p14:sldId id="528"/>
            <p14:sldId id="595"/>
            <p14:sldId id="679"/>
            <p14:sldId id="522"/>
            <p14:sldId id="523"/>
            <p14:sldId id="529"/>
            <p14:sldId id="526"/>
            <p14:sldId id="623"/>
            <p14:sldId id="596"/>
            <p14:sldId id="538"/>
            <p14:sldId id="540"/>
            <p14:sldId id="541"/>
            <p14:sldId id="542"/>
            <p14:sldId id="543"/>
            <p14:sldId id="641"/>
            <p14:sldId id="520"/>
            <p14:sldId id="622"/>
            <p14:sldId id="521"/>
            <p14:sldId id="544"/>
            <p14:sldId id="684"/>
            <p14:sldId id="642"/>
            <p14:sldId id="530"/>
            <p14:sldId id="531"/>
            <p14:sldId id="532"/>
            <p14:sldId id="643"/>
            <p14:sldId id="536"/>
            <p14:sldId id="537"/>
            <p14:sldId id="539"/>
            <p14:sldId id="519"/>
            <p14:sldId id="674"/>
            <p14:sldId id="680"/>
            <p14:sldId id="534"/>
            <p14:sldId id="644"/>
            <p14:sldId id="535"/>
            <p14:sldId id="525"/>
            <p14:sldId id="594"/>
            <p14:sldId id="681"/>
            <p14:sldId id="516"/>
            <p14:sldId id="338"/>
          </p14:sldIdLst>
        </p14:section>
        <p14:section name="Syd Blekinge län" id="{5B5A7A34-DC54-0943-9856-12AACF1939BC}">
          <p14:sldIdLst>
            <p14:sldId id="610"/>
            <p14:sldId id="575"/>
            <p14:sldId id="576"/>
          </p14:sldIdLst>
        </p14:section>
        <p14:section name="Syd Helsingborg" id="{659BA7ED-C4BF-A843-A731-A5241961F4D7}">
          <p14:sldIdLst>
            <p14:sldId id="577"/>
            <p14:sldId id="611"/>
            <p14:sldId id="578"/>
          </p14:sldIdLst>
        </p14:section>
        <p14:section name="Syd Malmö" id="{6FB8B90E-D719-2D4D-825C-81815693C74A}">
          <p14:sldIdLst>
            <p14:sldId id="579"/>
            <p14:sldId id="612"/>
            <p14:sldId id="613"/>
            <p14:sldId id="580"/>
          </p14:sldIdLst>
        </p14:section>
        <p14:section name="Syd Trelleborg" id="{31AB1D38-C6BC-9D48-9AD4-0409BE849D58}">
          <p14:sldIdLst>
            <p14:sldId id="581"/>
            <p14:sldId id="614"/>
            <p14:sldId id="582"/>
          </p14:sldIdLst>
        </p14:section>
        <p14:section name="Syd Ystad" id="{3E5984E4-B9B0-F147-8DEF-0255EE26DBEA}">
          <p14:sldIdLst>
            <p14:sldId id="615"/>
            <p14:sldId id="583"/>
            <p14:sldId id="584"/>
          </p14:sldIdLst>
        </p14:section>
      </p14:sectionLst>
    </p:ext>
    <p:ext uri="{EFAFB233-063F-42B5-8137-9DF3F51BA10A}">
      <p15:sldGuideLst xmlns:p15="http://schemas.microsoft.com/office/powerpoint/2012/main">
        <p15:guide id="3" pos="3840">
          <p15:clr>
            <a:srgbClr val="A4A3A4"/>
          </p15:clr>
        </p15:guide>
        <p15:guide id="4" orient="horz" pos="2160">
          <p15:clr>
            <a:srgbClr val="A4A3A4"/>
          </p15:clr>
        </p15:guide>
        <p15:guide id="5" orient="horz" pos="3475" userDrawn="1">
          <p15:clr>
            <a:srgbClr val="A4A3A4"/>
          </p15:clr>
        </p15:guide>
        <p15:guide id="6" pos="40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616"/>
    <a:srgbClr val="C8D7E4"/>
    <a:srgbClr val="B3C1CC"/>
    <a:srgbClr val="D5ECFF"/>
    <a:srgbClr val="95D0FF"/>
    <a:srgbClr val="3B98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0319" autoAdjust="0"/>
  </p:normalViewPr>
  <p:slideViewPr>
    <p:cSldViewPr snapToGrid="0" showGuides="1">
      <p:cViewPr varScale="1">
        <p:scale>
          <a:sx n="102" d="100"/>
          <a:sy n="102" d="100"/>
        </p:scale>
        <p:origin x="840" y="114"/>
      </p:cViewPr>
      <p:guideLst>
        <p:guide pos="3840"/>
        <p:guide orient="horz" pos="2160"/>
        <p:guide orient="horz" pos="3475"/>
        <p:guide pos="4067"/>
      </p:guideLst>
    </p:cSldViewPr>
  </p:slideViewPr>
  <p:outlineViewPr>
    <p:cViewPr>
      <p:scale>
        <a:sx n="33" d="100"/>
        <a:sy n="33" d="100"/>
      </p:scale>
      <p:origin x="0" y="-856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theme" Target="theme/theme1.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openxmlformats.org/officeDocument/2006/relationships/tableStyles" Target="tableStyles.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notesMaster" Target="notesMasters/notesMaster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handoutMaster" Target="handoutMasters/handoutMaster1.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63.xml"/><Relationship Id="rId1" Type="http://schemas.microsoft.com/office/2011/relationships/chartStyle" Target="style163.xml"/></Relationships>
</file>

<file path=ppt/charts/_rels/chart164.xml.rels><?xml version="1.0" encoding="UTF-8" standalone="yes"?>
<Relationships xmlns="http://schemas.openxmlformats.org/package/2006/relationships"><Relationship Id="rId3" Type="http://schemas.openxmlformats.org/officeDocument/2006/relationships/package" Target="../embeddings/Microsoft_Excel_Worksheet163.xlsx"/><Relationship Id="rId2" Type="http://schemas.microsoft.com/office/2011/relationships/chartColorStyle" Target="colors164.xml"/><Relationship Id="rId1" Type="http://schemas.microsoft.com/office/2011/relationships/chartStyle" Target="style164.xml"/></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65.xml"/><Relationship Id="rId1" Type="http://schemas.microsoft.com/office/2011/relationships/chartStyle" Target="style165.xml"/></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5.xlsx"/><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6.xlsx"/><Relationship Id="rId2" Type="http://schemas.microsoft.com/office/2011/relationships/chartColorStyle" Target="colors167.xml"/><Relationship Id="rId1" Type="http://schemas.microsoft.com/office/2011/relationships/chartStyle" Target="style16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7.xlsx"/><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Microsoft_Excel_Worksheet168.xlsx"/><Relationship Id="rId2" Type="http://schemas.microsoft.com/office/2011/relationships/chartColorStyle" Target="colors169.xml"/><Relationship Id="rId1" Type="http://schemas.microsoft.com/office/2011/relationships/chartStyle" Target="style16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package" Target="../embeddings/Microsoft_Excel_Worksheet169.xlsx"/><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package" Target="../embeddings/Microsoft_Excel_Worksheet170.xlsx"/><Relationship Id="rId2" Type="http://schemas.microsoft.com/office/2011/relationships/chartColorStyle" Target="colors171.xml"/><Relationship Id="rId1" Type="http://schemas.microsoft.com/office/2011/relationships/chartStyle" Target="style171.xml"/></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package" Target="../embeddings/Microsoft_Excel_Worksheet172.xlsx"/><Relationship Id="rId2" Type="http://schemas.microsoft.com/office/2011/relationships/chartColorStyle" Target="colors173.xml"/><Relationship Id="rId1" Type="http://schemas.microsoft.com/office/2011/relationships/chartStyle" Target="style173.xml"/></Relationships>
</file>

<file path=ppt/charts/_rels/chart174.xml.rels><?xml version="1.0" encoding="UTF-8" standalone="yes"?>
<Relationships xmlns="http://schemas.openxmlformats.org/package/2006/relationships"><Relationship Id="rId3" Type="http://schemas.openxmlformats.org/officeDocument/2006/relationships/package" Target="../embeddings/Microsoft_Excel_Worksheet173.xlsx"/><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package" Target="../embeddings/Microsoft_Excel_Worksheet174.xlsx"/><Relationship Id="rId2" Type="http://schemas.microsoft.com/office/2011/relationships/chartColorStyle" Target="colors175.xml"/><Relationship Id="rId1" Type="http://schemas.microsoft.com/office/2011/relationships/chartStyle" Target="style175.xml"/></Relationships>
</file>

<file path=ppt/charts/_rels/chart176.xml.rels><?xml version="1.0" encoding="UTF-8" standalone="yes"?>
<Relationships xmlns="http://schemas.openxmlformats.org/package/2006/relationships"><Relationship Id="rId3" Type="http://schemas.openxmlformats.org/officeDocument/2006/relationships/package" Target="../embeddings/Microsoft_Excel_Worksheet175.xlsx"/><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package" Target="../embeddings/Microsoft_Excel_Worksheet176.xlsx"/><Relationship Id="rId2" Type="http://schemas.microsoft.com/office/2011/relationships/chartColorStyle" Target="colors177.xml"/><Relationship Id="rId1" Type="http://schemas.microsoft.com/office/2011/relationships/chartStyle" Target="style177.xml"/></Relationships>
</file>

<file path=ppt/charts/_rels/chart178.xml.rels><?xml version="1.0" encoding="UTF-8" standalone="yes"?>
<Relationships xmlns="http://schemas.openxmlformats.org/package/2006/relationships"><Relationship Id="rId3" Type="http://schemas.openxmlformats.org/officeDocument/2006/relationships/package" Target="../embeddings/Microsoft_Excel_Worksheet177.xlsx"/><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package" Target="../embeddings/Microsoft_Excel_Worksheet178.xlsx"/><Relationship Id="rId2" Type="http://schemas.microsoft.com/office/2011/relationships/chartColorStyle" Target="colors179.xml"/><Relationship Id="rId1" Type="http://schemas.microsoft.com/office/2011/relationships/chartStyle" Target="style17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package" Target="../embeddings/Microsoft_Excel_Worksheet179.xlsx"/><Relationship Id="rId2" Type="http://schemas.microsoft.com/office/2011/relationships/chartColorStyle" Target="colors180.xml"/><Relationship Id="rId1" Type="http://schemas.microsoft.com/office/2011/relationships/chartStyle" Target="style18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Microsoft_Excel_Worksheet180.xlsx"/><Relationship Id="rId2" Type="http://schemas.microsoft.com/office/2011/relationships/chartColorStyle" Target="colors181.xml"/><Relationship Id="rId1" Type="http://schemas.microsoft.com/office/2011/relationships/chartStyle" Target="style181.xml"/></Relationships>
</file>

<file path=ppt/charts/_rels/chart182.xml.rels><?xml version="1.0" encoding="UTF-8" standalone="yes"?>
<Relationships xmlns="http://schemas.openxmlformats.org/package/2006/relationships"><Relationship Id="rId3" Type="http://schemas.openxmlformats.org/officeDocument/2006/relationships/package" Target="../embeddings/Microsoft_Excel_Worksheet181.xlsx"/><Relationship Id="rId2" Type="http://schemas.microsoft.com/office/2011/relationships/chartColorStyle" Target="colors182.xml"/><Relationship Id="rId1" Type="http://schemas.microsoft.com/office/2011/relationships/chartStyle" Target="style182.xml"/></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183.xml"/><Relationship Id="rId1" Type="http://schemas.microsoft.com/office/2011/relationships/chartStyle" Target="style183.xml"/></Relationships>
</file>

<file path=ppt/charts/_rels/chart184.xml.rels><?xml version="1.0" encoding="UTF-8" standalone="yes"?>
<Relationships xmlns="http://schemas.openxmlformats.org/package/2006/relationships"><Relationship Id="rId3" Type="http://schemas.openxmlformats.org/officeDocument/2006/relationships/package" Target="../embeddings/Microsoft_Excel_Worksheet183.xlsx"/><Relationship Id="rId2" Type="http://schemas.microsoft.com/office/2011/relationships/chartColorStyle" Target="colors184.xml"/><Relationship Id="rId1" Type="http://schemas.microsoft.com/office/2011/relationships/chartStyle" Target="style184.xml"/></Relationships>
</file>

<file path=ppt/charts/_rels/chart185.xml.rels><?xml version="1.0" encoding="UTF-8" standalone="yes"?>
<Relationships xmlns="http://schemas.openxmlformats.org/package/2006/relationships"><Relationship Id="rId3" Type="http://schemas.openxmlformats.org/officeDocument/2006/relationships/package" Target="../embeddings/Microsoft_Excel_Worksheet184.xlsx"/><Relationship Id="rId2" Type="http://schemas.microsoft.com/office/2011/relationships/chartColorStyle" Target="colors185.xml"/><Relationship Id="rId1" Type="http://schemas.microsoft.com/office/2011/relationships/chartStyle" Target="style185.xml"/></Relationships>
</file>

<file path=ppt/charts/_rels/chart186.xml.rels><?xml version="1.0" encoding="UTF-8" standalone="yes"?>
<Relationships xmlns="http://schemas.openxmlformats.org/package/2006/relationships"><Relationship Id="rId3" Type="http://schemas.openxmlformats.org/officeDocument/2006/relationships/package" Target="../embeddings/Microsoft_Excel_Worksheet185.xlsx"/><Relationship Id="rId2" Type="http://schemas.microsoft.com/office/2011/relationships/chartColorStyle" Target="colors186.xml"/><Relationship Id="rId1" Type="http://schemas.microsoft.com/office/2011/relationships/chartStyle" Target="style186.xml"/></Relationships>
</file>

<file path=ppt/charts/_rels/chart187.xml.rels><?xml version="1.0" encoding="UTF-8" standalone="yes"?>
<Relationships xmlns="http://schemas.openxmlformats.org/package/2006/relationships"><Relationship Id="rId3" Type="http://schemas.openxmlformats.org/officeDocument/2006/relationships/package" Target="../embeddings/Microsoft_Excel_Worksheet186.xlsx"/><Relationship Id="rId2" Type="http://schemas.microsoft.com/office/2011/relationships/chartColorStyle" Target="colors187.xml"/><Relationship Id="rId1" Type="http://schemas.microsoft.com/office/2011/relationships/chartStyle" Target="style187.xml"/></Relationships>
</file>

<file path=ppt/charts/_rels/chart188.xml.rels><?xml version="1.0" encoding="UTF-8" standalone="yes"?>
<Relationships xmlns="http://schemas.openxmlformats.org/package/2006/relationships"><Relationship Id="rId3" Type="http://schemas.openxmlformats.org/officeDocument/2006/relationships/package" Target="../embeddings/Microsoft_Excel_Worksheet187.xlsx"/><Relationship Id="rId2" Type="http://schemas.microsoft.com/office/2011/relationships/chartColorStyle" Target="colors188.xml"/><Relationship Id="rId1" Type="http://schemas.microsoft.com/office/2011/relationships/chartStyle" Target="style188.xml"/></Relationships>
</file>

<file path=ppt/charts/_rels/chart189.xml.rels><?xml version="1.0" encoding="UTF-8" standalone="yes"?>
<Relationships xmlns="http://schemas.openxmlformats.org/package/2006/relationships"><Relationship Id="rId3" Type="http://schemas.openxmlformats.org/officeDocument/2006/relationships/package" Target="../embeddings/Microsoft_Excel_Worksheet188.xlsx"/><Relationship Id="rId2" Type="http://schemas.microsoft.com/office/2011/relationships/chartColorStyle" Target="colors189.xml"/><Relationship Id="rId1" Type="http://schemas.microsoft.com/office/2011/relationships/chartStyle" Target="style18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package" Target="../embeddings/Microsoft_Excel_Worksheet189.xlsx"/><Relationship Id="rId2" Type="http://schemas.microsoft.com/office/2011/relationships/chartColorStyle" Target="colors190.xml"/><Relationship Id="rId1" Type="http://schemas.microsoft.com/office/2011/relationships/chartStyle" Target="style190.xml"/></Relationships>
</file>

<file path=ppt/charts/_rels/chart191.xml.rels><?xml version="1.0" encoding="UTF-8" standalone="yes"?>
<Relationships xmlns="http://schemas.openxmlformats.org/package/2006/relationships"><Relationship Id="rId3" Type="http://schemas.openxmlformats.org/officeDocument/2006/relationships/package" Target="../embeddings/Microsoft_Excel_Worksheet190.xlsx"/><Relationship Id="rId2" Type="http://schemas.microsoft.com/office/2011/relationships/chartColorStyle" Target="colors191.xml"/><Relationship Id="rId1" Type="http://schemas.microsoft.com/office/2011/relationships/chartStyle" Target="style191.xml"/></Relationships>
</file>

<file path=ppt/charts/_rels/chart192.xml.rels><?xml version="1.0" encoding="UTF-8" standalone="yes"?>
<Relationships xmlns="http://schemas.openxmlformats.org/package/2006/relationships"><Relationship Id="rId3" Type="http://schemas.openxmlformats.org/officeDocument/2006/relationships/package" Target="../embeddings/Microsoft_Excel_Worksheet191.xlsx"/><Relationship Id="rId2" Type="http://schemas.microsoft.com/office/2011/relationships/chartColorStyle" Target="colors192.xml"/><Relationship Id="rId1" Type="http://schemas.microsoft.com/office/2011/relationships/chartStyle" Target="style192.xml"/></Relationships>
</file>

<file path=ppt/charts/_rels/chart193.xml.rels><?xml version="1.0" encoding="UTF-8" standalone="yes"?>
<Relationships xmlns="http://schemas.openxmlformats.org/package/2006/relationships"><Relationship Id="rId3" Type="http://schemas.openxmlformats.org/officeDocument/2006/relationships/package" Target="../embeddings/Microsoft_Excel_Worksheet192.xlsx"/><Relationship Id="rId2" Type="http://schemas.microsoft.com/office/2011/relationships/chartColorStyle" Target="colors193.xml"/><Relationship Id="rId1" Type="http://schemas.microsoft.com/office/2011/relationships/chartStyle" Target="style193.xml"/></Relationships>
</file>

<file path=ppt/charts/_rels/chart194.xml.rels><?xml version="1.0" encoding="UTF-8" standalone="yes"?>
<Relationships xmlns="http://schemas.openxmlformats.org/package/2006/relationships"><Relationship Id="rId3" Type="http://schemas.openxmlformats.org/officeDocument/2006/relationships/package" Target="../embeddings/Microsoft_Excel_Worksheet193.xlsx"/><Relationship Id="rId2" Type="http://schemas.microsoft.com/office/2011/relationships/chartColorStyle" Target="colors194.xml"/><Relationship Id="rId1" Type="http://schemas.microsoft.com/office/2011/relationships/chartStyle" Target="style194.xml"/></Relationships>
</file>

<file path=ppt/charts/_rels/chart195.xml.rels><?xml version="1.0" encoding="UTF-8" standalone="yes"?>
<Relationships xmlns="http://schemas.openxmlformats.org/package/2006/relationships"><Relationship Id="rId3" Type="http://schemas.openxmlformats.org/officeDocument/2006/relationships/package" Target="../embeddings/Microsoft_Excel_Worksheet194.xlsx"/><Relationship Id="rId2" Type="http://schemas.microsoft.com/office/2011/relationships/chartColorStyle" Target="colors195.xml"/><Relationship Id="rId1" Type="http://schemas.microsoft.com/office/2011/relationships/chartStyle" Target="style195.xml"/></Relationships>
</file>

<file path=ppt/charts/_rels/chart196.xml.rels><?xml version="1.0" encoding="UTF-8" standalone="yes"?>
<Relationships xmlns="http://schemas.openxmlformats.org/package/2006/relationships"><Relationship Id="rId3" Type="http://schemas.openxmlformats.org/officeDocument/2006/relationships/package" Target="../embeddings/Microsoft_Excel_Worksheet195.xlsx"/><Relationship Id="rId2" Type="http://schemas.microsoft.com/office/2011/relationships/chartColorStyle" Target="colors196.xml"/><Relationship Id="rId1" Type="http://schemas.microsoft.com/office/2011/relationships/chartStyle" Target="style196.xml"/></Relationships>
</file>

<file path=ppt/charts/_rels/chart197.xml.rels><?xml version="1.0" encoding="UTF-8" standalone="yes"?>
<Relationships xmlns="http://schemas.openxmlformats.org/package/2006/relationships"><Relationship Id="rId3" Type="http://schemas.openxmlformats.org/officeDocument/2006/relationships/package" Target="../embeddings/Microsoft_Excel_Worksheet196.xlsx"/><Relationship Id="rId2" Type="http://schemas.microsoft.com/office/2011/relationships/chartColorStyle" Target="colors197.xml"/><Relationship Id="rId1" Type="http://schemas.microsoft.com/office/2011/relationships/chartStyle" Target="style197.xml"/></Relationships>
</file>

<file path=ppt/charts/_rels/chart198.xml.rels><?xml version="1.0" encoding="UTF-8" standalone="yes"?>
<Relationships xmlns="http://schemas.openxmlformats.org/package/2006/relationships"><Relationship Id="rId3" Type="http://schemas.openxmlformats.org/officeDocument/2006/relationships/package" Target="../embeddings/Microsoft_Excel_Worksheet197.xlsx"/><Relationship Id="rId2" Type="http://schemas.microsoft.com/office/2011/relationships/chartColorStyle" Target="colors198.xml"/><Relationship Id="rId1" Type="http://schemas.microsoft.com/office/2011/relationships/chartStyle" Target="style198.xml"/></Relationships>
</file>

<file path=ppt/charts/_rels/chart199.xml.rels><?xml version="1.0" encoding="UTF-8" standalone="yes"?>
<Relationships xmlns="http://schemas.openxmlformats.org/package/2006/relationships"><Relationship Id="rId3" Type="http://schemas.openxmlformats.org/officeDocument/2006/relationships/package" Target="../embeddings/Microsoft_Excel_Worksheet198.xlsx"/><Relationship Id="rId2" Type="http://schemas.microsoft.com/office/2011/relationships/chartColorStyle" Target="colors199.xml"/><Relationship Id="rId1" Type="http://schemas.microsoft.com/office/2011/relationships/chartStyle" Target="style19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3" Type="http://schemas.openxmlformats.org/officeDocument/2006/relationships/package" Target="../embeddings/Microsoft_Excel_Worksheet199.xlsx"/><Relationship Id="rId2" Type="http://schemas.microsoft.com/office/2011/relationships/chartColorStyle" Target="colors200.xml"/><Relationship Id="rId1" Type="http://schemas.microsoft.com/office/2011/relationships/chartStyle" Target="style200.xml"/></Relationships>
</file>

<file path=ppt/charts/_rels/chart201.xml.rels><?xml version="1.0" encoding="UTF-8" standalone="yes"?>
<Relationships xmlns="http://schemas.openxmlformats.org/package/2006/relationships"><Relationship Id="rId3" Type="http://schemas.openxmlformats.org/officeDocument/2006/relationships/package" Target="../embeddings/Microsoft_Excel_Worksheet200.xlsx"/><Relationship Id="rId2" Type="http://schemas.microsoft.com/office/2011/relationships/chartColorStyle" Target="colors201.xml"/><Relationship Id="rId1" Type="http://schemas.microsoft.com/office/2011/relationships/chartStyle" Target="style201.xml"/></Relationships>
</file>

<file path=ppt/charts/_rels/chart202.xml.rels><?xml version="1.0" encoding="UTF-8" standalone="yes"?>
<Relationships xmlns="http://schemas.openxmlformats.org/package/2006/relationships"><Relationship Id="rId3" Type="http://schemas.openxmlformats.org/officeDocument/2006/relationships/package" Target="../embeddings/Microsoft_Excel_Worksheet201.xlsx"/><Relationship Id="rId2" Type="http://schemas.microsoft.com/office/2011/relationships/chartColorStyle" Target="colors202.xml"/><Relationship Id="rId1" Type="http://schemas.microsoft.com/office/2011/relationships/chartStyle" Target="style202.xml"/></Relationships>
</file>

<file path=ppt/charts/_rels/chart203.xml.rels><?xml version="1.0" encoding="UTF-8" standalone="yes"?>
<Relationships xmlns="http://schemas.openxmlformats.org/package/2006/relationships"><Relationship Id="rId3" Type="http://schemas.openxmlformats.org/officeDocument/2006/relationships/package" Target="../embeddings/Microsoft_Excel_Worksheet202.xlsx"/><Relationship Id="rId2" Type="http://schemas.microsoft.com/office/2011/relationships/chartColorStyle" Target="colors203.xml"/><Relationship Id="rId1" Type="http://schemas.microsoft.com/office/2011/relationships/chartStyle" Target="style203.xml"/></Relationships>
</file>

<file path=ppt/charts/_rels/chart204.xml.rels><?xml version="1.0" encoding="UTF-8" standalone="yes"?>
<Relationships xmlns="http://schemas.openxmlformats.org/package/2006/relationships"><Relationship Id="rId3" Type="http://schemas.openxmlformats.org/officeDocument/2006/relationships/package" Target="../embeddings/Microsoft_Excel_Worksheet203.xlsx"/><Relationship Id="rId2" Type="http://schemas.microsoft.com/office/2011/relationships/chartColorStyle" Target="colors204.xml"/><Relationship Id="rId1" Type="http://schemas.microsoft.com/office/2011/relationships/chartStyle" Target="style204.xml"/></Relationships>
</file>

<file path=ppt/charts/_rels/chart205.xml.rels><?xml version="1.0" encoding="UTF-8" standalone="yes"?>
<Relationships xmlns="http://schemas.openxmlformats.org/package/2006/relationships"><Relationship Id="rId3" Type="http://schemas.openxmlformats.org/officeDocument/2006/relationships/package" Target="../embeddings/Microsoft_Excel_Worksheet204.xlsx"/><Relationship Id="rId2" Type="http://schemas.microsoft.com/office/2011/relationships/chartColorStyle" Target="colors205.xml"/><Relationship Id="rId1" Type="http://schemas.microsoft.com/office/2011/relationships/chartStyle" Target="style205.xml"/></Relationships>
</file>

<file path=ppt/charts/_rels/chart206.xml.rels><?xml version="1.0" encoding="UTF-8" standalone="yes"?>
<Relationships xmlns="http://schemas.openxmlformats.org/package/2006/relationships"><Relationship Id="rId3" Type="http://schemas.openxmlformats.org/officeDocument/2006/relationships/package" Target="../embeddings/Microsoft_Excel_Worksheet205.xlsx"/><Relationship Id="rId2" Type="http://schemas.microsoft.com/office/2011/relationships/chartColorStyle" Target="colors206.xml"/><Relationship Id="rId1" Type="http://schemas.microsoft.com/office/2011/relationships/chartStyle" Target="style206.xml"/></Relationships>
</file>

<file path=ppt/charts/_rels/chart207.xml.rels><?xml version="1.0" encoding="UTF-8" standalone="yes"?>
<Relationships xmlns="http://schemas.openxmlformats.org/package/2006/relationships"><Relationship Id="rId3" Type="http://schemas.openxmlformats.org/officeDocument/2006/relationships/package" Target="../embeddings/Microsoft_Excel_Worksheet206.xlsx"/><Relationship Id="rId2" Type="http://schemas.microsoft.com/office/2011/relationships/chartColorStyle" Target="colors207.xml"/><Relationship Id="rId1" Type="http://schemas.microsoft.com/office/2011/relationships/chartStyle" Target="style207.xml"/></Relationships>
</file>

<file path=ppt/charts/_rels/chart208.xml.rels><?xml version="1.0" encoding="UTF-8" standalone="yes"?>
<Relationships xmlns="http://schemas.openxmlformats.org/package/2006/relationships"><Relationship Id="rId3" Type="http://schemas.openxmlformats.org/officeDocument/2006/relationships/package" Target="../embeddings/Microsoft_Excel_Worksheet207.xlsx"/><Relationship Id="rId2" Type="http://schemas.microsoft.com/office/2011/relationships/chartColorStyle" Target="colors208.xml"/><Relationship Id="rId1" Type="http://schemas.microsoft.com/office/2011/relationships/chartStyle" Target="style208.xml"/></Relationships>
</file>

<file path=ppt/charts/_rels/chart209.xml.rels><?xml version="1.0" encoding="UTF-8" standalone="yes"?>
<Relationships xmlns="http://schemas.openxmlformats.org/package/2006/relationships"><Relationship Id="rId3" Type="http://schemas.openxmlformats.org/officeDocument/2006/relationships/package" Target="../embeddings/Microsoft_Excel_Worksheet208.xlsx"/><Relationship Id="rId2" Type="http://schemas.microsoft.com/office/2011/relationships/chartColorStyle" Target="colors209.xml"/><Relationship Id="rId1" Type="http://schemas.microsoft.com/office/2011/relationships/chartStyle" Target="style20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package" Target="../embeddings/Microsoft_Excel_Worksheet209.xlsx"/><Relationship Id="rId2" Type="http://schemas.microsoft.com/office/2011/relationships/chartColorStyle" Target="colors210.xml"/><Relationship Id="rId1" Type="http://schemas.microsoft.com/office/2011/relationships/chartStyle" Target="style210.xml"/></Relationships>
</file>

<file path=ppt/charts/_rels/chart211.xml.rels><?xml version="1.0" encoding="UTF-8" standalone="yes"?>
<Relationships xmlns="http://schemas.openxmlformats.org/package/2006/relationships"><Relationship Id="rId3" Type="http://schemas.openxmlformats.org/officeDocument/2006/relationships/package" Target="../embeddings/Microsoft_Excel_Worksheet210.xlsx"/><Relationship Id="rId2" Type="http://schemas.microsoft.com/office/2011/relationships/chartColorStyle" Target="colors211.xml"/><Relationship Id="rId1" Type="http://schemas.microsoft.com/office/2011/relationships/chartStyle" Target="style211.xml"/></Relationships>
</file>

<file path=ppt/charts/_rels/chart212.xml.rels><?xml version="1.0" encoding="UTF-8" standalone="yes"?>
<Relationships xmlns="http://schemas.openxmlformats.org/package/2006/relationships"><Relationship Id="rId3" Type="http://schemas.openxmlformats.org/officeDocument/2006/relationships/package" Target="../embeddings/Microsoft_Excel_Worksheet211.xlsx"/><Relationship Id="rId2" Type="http://schemas.microsoft.com/office/2011/relationships/chartColorStyle" Target="colors212.xml"/><Relationship Id="rId1" Type="http://schemas.microsoft.com/office/2011/relationships/chartStyle" Target="style212.xml"/></Relationships>
</file>

<file path=ppt/charts/_rels/chart213.xml.rels><?xml version="1.0" encoding="UTF-8" standalone="yes"?>
<Relationships xmlns="http://schemas.openxmlformats.org/package/2006/relationships"><Relationship Id="rId3" Type="http://schemas.openxmlformats.org/officeDocument/2006/relationships/package" Target="../embeddings/Microsoft_Excel_Worksheet212.xlsx"/><Relationship Id="rId2" Type="http://schemas.microsoft.com/office/2011/relationships/chartColorStyle" Target="colors213.xml"/><Relationship Id="rId1" Type="http://schemas.microsoft.com/office/2011/relationships/chartStyle" Target="style213.xml"/></Relationships>
</file>

<file path=ppt/charts/_rels/chart214.xml.rels><?xml version="1.0" encoding="UTF-8" standalone="yes"?>
<Relationships xmlns="http://schemas.openxmlformats.org/package/2006/relationships"><Relationship Id="rId3" Type="http://schemas.openxmlformats.org/officeDocument/2006/relationships/package" Target="../embeddings/Microsoft_Excel_Worksheet213.xlsx"/><Relationship Id="rId2" Type="http://schemas.microsoft.com/office/2011/relationships/chartColorStyle" Target="colors214.xml"/><Relationship Id="rId1" Type="http://schemas.microsoft.com/office/2011/relationships/chartStyle" Target="style214.xml"/></Relationships>
</file>

<file path=ppt/charts/_rels/chart215.xml.rels><?xml version="1.0" encoding="UTF-8" standalone="yes"?>
<Relationships xmlns="http://schemas.openxmlformats.org/package/2006/relationships"><Relationship Id="rId3" Type="http://schemas.openxmlformats.org/officeDocument/2006/relationships/package" Target="../embeddings/Microsoft_Excel_Worksheet214.xlsx"/><Relationship Id="rId2" Type="http://schemas.microsoft.com/office/2011/relationships/chartColorStyle" Target="colors215.xml"/><Relationship Id="rId1" Type="http://schemas.microsoft.com/office/2011/relationships/chartStyle" Target="style215.xml"/></Relationships>
</file>

<file path=ppt/charts/_rels/chart216.xml.rels><?xml version="1.0" encoding="UTF-8" standalone="yes"?>
<Relationships xmlns="http://schemas.openxmlformats.org/package/2006/relationships"><Relationship Id="rId3" Type="http://schemas.openxmlformats.org/officeDocument/2006/relationships/package" Target="../embeddings/Microsoft_Excel_Worksheet215.xlsx"/><Relationship Id="rId2" Type="http://schemas.microsoft.com/office/2011/relationships/chartColorStyle" Target="colors216.xml"/><Relationship Id="rId1" Type="http://schemas.microsoft.com/office/2011/relationships/chartStyle" Target="style216.xml"/></Relationships>
</file>

<file path=ppt/charts/_rels/chart217.xml.rels><?xml version="1.0" encoding="UTF-8" standalone="yes"?>
<Relationships xmlns="http://schemas.openxmlformats.org/package/2006/relationships"><Relationship Id="rId3" Type="http://schemas.openxmlformats.org/officeDocument/2006/relationships/package" Target="../embeddings/Microsoft_Excel_Worksheet216.xlsx"/><Relationship Id="rId2" Type="http://schemas.microsoft.com/office/2011/relationships/chartColorStyle" Target="colors217.xml"/><Relationship Id="rId1" Type="http://schemas.microsoft.com/office/2011/relationships/chartStyle" Target="style217.xml"/></Relationships>
</file>

<file path=ppt/charts/_rels/chart218.xml.rels><?xml version="1.0" encoding="UTF-8" standalone="yes"?>
<Relationships xmlns="http://schemas.openxmlformats.org/package/2006/relationships"><Relationship Id="rId3" Type="http://schemas.openxmlformats.org/officeDocument/2006/relationships/package" Target="../embeddings/Microsoft_Excel_Worksheet217.xlsx"/><Relationship Id="rId2" Type="http://schemas.microsoft.com/office/2011/relationships/chartColorStyle" Target="colors218.xml"/><Relationship Id="rId1" Type="http://schemas.microsoft.com/office/2011/relationships/chartStyle" Target="style218.xml"/></Relationships>
</file>

<file path=ppt/charts/_rels/chart219.xml.rels><?xml version="1.0" encoding="UTF-8" standalone="yes"?>
<Relationships xmlns="http://schemas.openxmlformats.org/package/2006/relationships"><Relationship Id="rId3" Type="http://schemas.openxmlformats.org/officeDocument/2006/relationships/package" Target="../embeddings/Microsoft_Excel_Worksheet218.xlsx"/><Relationship Id="rId2" Type="http://schemas.microsoft.com/office/2011/relationships/chartColorStyle" Target="colors219.xml"/><Relationship Id="rId1" Type="http://schemas.microsoft.com/office/2011/relationships/chartStyle" Target="style2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package" Target="../embeddings/Microsoft_Excel_Worksheet219.xlsx"/><Relationship Id="rId2" Type="http://schemas.microsoft.com/office/2011/relationships/chartColorStyle" Target="colors220.xml"/><Relationship Id="rId1" Type="http://schemas.microsoft.com/office/2011/relationships/chartStyle" Target="style220.xml"/></Relationships>
</file>

<file path=ppt/charts/_rels/chart221.xml.rels><?xml version="1.0" encoding="UTF-8" standalone="yes"?>
<Relationships xmlns="http://schemas.openxmlformats.org/package/2006/relationships"><Relationship Id="rId3" Type="http://schemas.openxmlformats.org/officeDocument/2006/relationships/package" Target="../embeddings/Microsoft_Excel_Worksheet220.xlsx"/><Relationship Id="rId2" Type="http://schemas.microsoft.com/office/2011/relationships/chartColorStyle" Target="colors221.xml"/><Relationship Id="rId1" Type="http://schemas.microsoft.com/office/2011/relationships/chartStyle" Target="style221.xml"/></Relationships>
</file>

<file path=ppt/charts/_rels/chart222.xml.rels><?xml version="1.0" encoding="UTF-8" standalone="yes"?>
<Relationships xmlns="http://schemas.openxmlformats.org/package/2006/relationships"><Relationship Id="rId3" Type="http://schemas.openxmlformats.org/officeDocument/2006/relationships/package" Target="../embeddings/Microsoft_Excel_Worksheet221.xlsx"/><Relationship Id="rId2" Type="http://schemas.microsoft.com/office/2011/relationships/chartColorStyle" Target="colors222.xml"/><Relationship Id="rId1" Type="http://schemas.microsoft.com/office/2011/relationships/chartStyle" Target="style222.xml"/></Relationships>
</file>

<file path=ppt/charts/_rels/chart223.xml.rels><?xml version="1.0" encoding="UTF-8" standalone="yes"?>
<Relationships xmlns="http://schemas.openxmlformats.org/package/2006/relationships"><Relationship Id="rId3" Type="http://schemas.openxmlformats.org/officeDocument/2006/relationships/package" Target="../embeddings/Microsoft_Excel_Worksheet222.xlsx"/><Relationship Id="rId2" Type="http://schemas.microsoft.com/office/2011/relationships/chartColorStyle" Target="colors223.xml"/><Relationship Id="rId1" Type="http://schemas.microsoft.com/office/2011/relationships/chartStyle" Target="style223.xml"/></Relationships>
</file>

<file path=ppt/charts/_rels/chart224.xml.rels><?xml version="1.0" encoding="UTF-8" standalone="yes"?>
<Relationships xmlns="http://schemas.openxmlformats.org/package/2006/relationships"><Relationship Id="rId3" Type="http://schemas.openxmlformats.org/officeDocument/2006/relationships/package" Target="../embeddings/Microsoft_Excel_Worksheet223.xlsx"/><Relationship Id="rId2" Type="http://schemas.microsoft.com/office/2011/relationships/chartColorStyle" Target="colors224.xml"/><Relationship Id="rId1" Type="http://schemas.microsoft.com/office/2011/relationships/chartStyle" Target="style224.xml"/></Relationships>
</file>

<file path=ppt/charts/_rels/chart225.xml.rels><?xml version="1.0" encoding="UTF-8" standalone="yes"?>
<Relationships xmlns="http://schemas.openxmlformats.org/package/2006/relationships"><Relationship Id="rId3" Type="http://schemas.openxmlformats.org/officeDocument/2006/relationships/package" Target="../embeddings/Microsoft_Excel_Worksheet224.xlsx"/><Relationship Id="rId2" Type="http://schemas.microsoft.com/office/2011/relationships/chartColorStyle" Target="colors225.xml"/><Relationship Id="rId1" Type="http://schemas.microsoft.com/office/2011/relationships/chartStyle" Target="style225.xml"/></Relationships>
</file>

<file path=ppt/charts/_rels/chart226.xml.rels><?xml version="1.0" encoding="UTF-8" standalone="yes"?>
<Relationships xmlns="http://schemas.openxmlformats.org/package/2006/relationships"><Relationship Id="rId3" Type="http://schemas.openxmlformats.org/officeDocument/2006/relationships/package" Target="../embeddings/Microsoft_Excel_Worksheet225.xlsx"/><Relationship Id="rId2" Type="http://schemas.microsoft.com/office/2011/relationships/chartColorStyle" Target="colors226.xml"/><Relationship Id="rId1" Type="http://schemas.microsoft.com/office/2011/relationships/chartStyle" Target="style226.xml"/></Relationships>
</file>

<file path=ppt/charts/_rels/chart227.xml.rels><?xml version="1.0" encoding="UTF-8" standalone="yes"?>
<Relationships xmlns="http://schemas.openxmlformats.org/package/2006/relationships"><Relationship Id="rId3" Type="http://schemas.openxmlformats.org/officeDocument/2006/relationships/package" Target="../embeddings/Microsoft_Excel_Worksheet226.xlsx"/><Relationship Id="rId2" Type="http://schemas.microsoft.com/office/2011/relationships/chartColorStyle" Target="colors227.xml"/><Relationship Id="rId1" Type="http://schemas.microsoft.com/office/2011/relationships/chartStyle" Target="style227.xml"/></Relationships>
</file>

<file path=ppt/charts/_rels/chart228.xml.rels><?xml version="1.0" encoding="UTF-8" standalone="yes"?>
<Relationships xmlns="http://schemas.openxmlformats.org/package/2006/relationships"><Relationship Id="rId3" Type="http://schemas.openxmlformats.org/officeDocument/2006/relationships/package" Target="../embeddings/Microsoft_Excel_Worksheet227.xlsx"/><Relationship Id="rId2" Type="http://schemas.microsoft.com/office/2011/relationships/chartColorStyle" Target="colors228.xml"/><Relationship Id="rId1" Type="http://schemas.microsoft.com/office/2011/relationships/chartStyle" Target="style228.xml"/></Relationships>
</file>

<file path=ppt/charts/_rels/chart229.xml.rels><?xml version="1.0" encoding="UTF-8" standalone="yes"?>
<Relationships xmlns="http://schemas.openxmlformats.org/package/2006/relationships"><Relationship Id="rId3" Type="http://schemas.openxmlformats.org/officeDocument/2006/relationships/package" Target="../embeddings/Microsoft_Excel_Worksheet228.xlsx"/><Relationship Id="rId2" Type="http://schemas.microsoft.com/office/2011/relationships/chartColorStyle" Target="colors229.xml"/><Relationship Id="rId1" Type="http://schemas.microsoft.com/office/2011/relationships/chartStyle" Target="style22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package" Target="../embeddings/Microsoft_Excel_Worksheet229.xlsx"/><Relationship Id="rId2" Type="http://schemas.microsoft.com/office/2011/relationships/chartColorStyle" Target="colors230.xml"/><Relationship Id="rId1" Type="http://schemas.microsoft.com/office/2011/relationships/chartStyle" Target="style230.xml"/></Relationships>
</file>

<file path=ppt/charts/_rels/chart231.xml.rels><?xml version="1.0" encoding="UTF-8" standalone="yes"?>
<Relationships xmlns="http://schemas.openxmlformats.org/package/2006/relationships"><Relationship Id="rId3" Type="http://schemas.openxmlformats.org/officeDocument/2006/relationships/package" Target="../embeddings/Microsoft_Excel_Worksheet230.xlsx"/><Relationship Id="rId2" Type="http://schemas.microsoft.com/office/2011/relationships/chartColorStyle" Target="colors231.xml"/><Relationship Id="rId1" Type="http://schemas.microsoft.com/office/2011/relationships/chartStyle" Target="style231.xml"/></Relationships>
</file>

<file path=ppt/charts/_rels/chart232.xml.rels><?xml version="1.0" encoding="UTF-8" standalone="yes"?>
<Relationships xmlns="http://schemas.openxmlformats.org/package/2006/relationships"><Relationship Id="rId3" Type="http://schemas.openxmlformats.org/officeDocument/2006/relationships/package" Target="../embeddings/Microsoft_Excel_Worksheet231.xlsx"/><Relationship Id="rId2" Type="http://schemas.microsoft.com/office/2011/relationships/chartColorStyle" Target="colors232.xml"/><Relationship Id="rId1" Type="http://schemas.microsoft.com/office/2011/relationships/chartStyle" Target="style232.xml"/></Relationships>
</file>

<file path=ppt/charts/_rels/chart233.xml.rels><?xml version="1.0" encoding="UTF-8" standalone="yes"?>
<Relationships xmlns="http://schemas.openxmlformats.org/package/2006/relationships"><Relationship Id="rId3" Type="http://schemas.openxmlformats.org/officeDocument/2006/relationships/package" Target="../embeddings/Microsoft_Excel_Worksheet232.xlsx"/><Relationship Id="rId2" Type="http://schemas.microsoft.com/office/2011/relationships/chartColorStyle" Target="colors233.xml"/><Relationship Id="rId1" Type="http://schemas.microsoft.com/office/2011/relationships/chartStyle" Target="style233.xml"/></Relationships>
</file>

<file path=ppt/charts/_rels/chart234.xml.rels><?xml version="1.0" encoding="UTF-8" standalone="yes"?>
<Relationships xmlns="http://schemas.openxmlformats.org/package/2006/relationships"><Relationship Id="rId3" Type="http://schemas.openxmlformats.org/officeDocument/2006/relationships/package" Target="../embeddings/Microsoft_Excel_Worksheet233.xlsx"/><Relationship Id="rId2" Type="http://schemas.microsoft.com/office/2011/relationships/chartColorStyle" Target="colors234.xml"/><Relationship Id="rId1" Type="http://schemas.microsoft.com/office/2011/relationships/chartStyle" Target="style234.xml"/></Relationships>
</file>

<file path=ppt/charts/_rels/chart235.xml.rels><?xml version="1.0" encoding="UTF-8" standalone="yes"?>
<Relationships xmlns="http://schemas.openxmlformats.org/package/2006/relationships"><Relationship Id="rId3" Type="http://schemas.openxmlformats.org/officeDocument/2006/relationships/package" Target="../embeddings/Microsoft_Excel_Worksheet234.xlsx"/><Relationship Id="rId2" Type="http://schemas.microsoft.com/office/2011/relationships/chartColorStyle" Target="colors235.xml"/><Relationship Id="rId1" Type="http://schemas.microsoft.com/office/2011/relationships/chartStyle" Target="style235.xml"/></Relationships>
</file>

<file path=ppt/charts/_rels/chart236.xml.rels><?xml version="1.0" encoding="UTF-8" standalone="yes"?>
<Relationships xmlns="http://schemas.openxmlformats.org/package/2006/relationships"><Relationship Id="rId3" Type="http://schemas.openxmlformats.org/officeDocument/2006/relationships/package" Target="../embeddings/Microsoft_Excel_Worksheet235.xlsx"/><Relationship Id="rId2" Type="http://schemas.microsoft.com/office/2011/relationships/chartColorStyle" Target="colors236.xml"/><Relationship Id="rId1" Type="http://schemas.microsoft.com/office/2011/relationships/chartStyle" Target="style236.xml"/></Relationships>
</file>

<file path=ppt/charts/_rels/chart237.xml.rels><?xml version="1.0" encoding="UTF-8" standalone="yes"?>
<Relationships xmlns="http://schemas.openxmlformats.org/package/2006/relationships"><Relationship Id="rId3" Type="http://schemas.openxmlformats.org/officeDocument/2006/relationships/package" Target="../embeddings/Microsoft_Excel_Worksheet236.xlsx"/><Relationship Id="rId2" Type="http://schemas.microsoft.com/office/2011/relationships/chartColorStyle" Target="colors237.xml"/><Relationship Id="rId1" Type="http://schemas.microsoft.com/office/2011/relationships/chartStyle" Target="style237.xml"/></Relationships>
</file>

<file path=ppt/charts/_rels/chart238.xml.rels><?xml version="1.0" encoding="UTF-8" standalone="yes"?>
<Relationships xmlns="http://schemas.openxmlformats.org/package/2006/relationships"><Relationship Id="rId3" Type="http://schemas.openxmlformats.org/officeDocument/2006/relationships/package" Target="../embeddings/Microsoft_Excel_Worksheet237.xlsx"/><Relationship Id="rId2" Type="http://schemas.microsoft.com/office/2011/relationships/chartColorStyle" Target="colors238.xml"/><Relationship Id="rId1" Type="http://schemas.microsoft.com/office/2011/relationships/chartStyle" Target="style238.xml"/></Relationships>
</file>

<file path=ppt/charts/_rels/chart239.xml.rels><?xml version="1.0" encoding="UTF-8" standalone="yes"?>
<Relationships xmlns="http://schemas.openxmlformats.org/package/2006/relationships"><Relationship Id="rId3" Type="http://schemas.openxmlformats.org/officeDocument/2006/relationships/package" Target="../embeddings/Microsoft_Excel_Worksheet238.xlsx"/><Relationship Id="rId2" Type="http://schemas.microsoft.com/office/2011/relationships/chartColorStyle" Target="colors239.xml"/><Relationship Id="rId1" Type="http://schemas.microsoft.com/office/2011/relationships/chartStyle" Target="style23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package" Target="../embeddings/Microsoft_Excel_Worksheet239.xlsx"/><Relationship Id="rId2" Type="http://schemas.microsoft.com/office/2011/relationships/chartColorStyle" Target="colors240.xml"/><Relationship Id="rId1" Type="http://schemas.microsoft.com/office/2011/relationships/chartStyle" Target="style240.xml"/></Relationships>
</file>

<file path=ppt/charts/_rels/chart241.xml.rels><?xml version="1.0" encoding="UTF-8" standalone="yes"?>
<Relationships xmlns="http://schemas.openxmlformats.org/package/2006/relationships"><Relationship Id="rId3" Type="http://schemas.openxmlformats.org/officeDocument/2006/relationships/package" Target="../embeddings/Microsoft_Excel_Worksheet240.xlsx"/><Relationship Id="rId2" Type="http://schemas.microsoft.com/office/2011/relationships/chartColorStyle" Target="colors241.xml"/><Relationship Id="rId1" Type="http://schemas.microsoft.com/office/2011/relationships/chartStyle" Target="style241.xml"/></Relationships>
</file>

<file path=ppt/charts/_rels/chart242.xml.rels><?xml version="1.0" encoding="UTF-8" standalone="yes"?>
<Relationships xmlns="http://schemas.openxmlformats.org/package/2006/relationships"><Relationship Id="rId3" Type="http://schemas.openxmlformats.org/officeDocument/2006/relationships/package" Target="../embeddings/Microsoft_Excel_Worksheet241.xlsx"/><Relationship Id="rId2" Type="http://schemas.microsoft.com/office/2011/relationships/chartColorStyle" Target="colors242.xml"/><Relationship Id="rId1" Type="http://schemas.microsoft.com/office/2011/relationships/chartStyle" Target="style242.xml"/></Relationships>
</file>

<file path=ppt/charts/_rels/chart243.xml.rels><?xml version="1.0" encoding="UTF-8" standalone="yes"?>
<Relationships xmlns="http://schemas.openxmlformats.org/package/2006/relationships"><Relationship Id="rId3" Type="http://schemas.openxmlformats.org/officeDocument/2006/relationships/package" Target="../embeddings/Microsoft_Excel_Worksheet242.xlsx"/><Relationship Id="rId2" Type="http://schemas.microsoft.com/office/2011/relationships/chartColorStyle" Target="colors243.xml"/><Relationship Id="rId1" Type="http://schemas.microsoft.com/office/2011/relationships/chartStyle" Target="style243.xml"/></Relationships>
</file>

<file path=ppt/charts/_rels/chart244.xml.rels><?xml version="1.0" encoding="UTF-8" standalone="yes"?>
<Relationships xmlns="http://schemas.openxmlformats.org/package/2006/relationships"><Relationship Id="rId3" Type="http://schemas.openxmlformats.org/officeDocument/2006/relationships/package" Target="../embeddings/Microsoft_Excel_Worksheet243.xlsx"/><Relationship Id="rId2" Type="http://schemas.microsoft.com/office/2011/relationships/chartColorStyle" Target="colors244.xml"/><Relationship Id="rId1" Type="http://schemas.microsoft.com/office/2011/relationships/chartStyle" Target="style244.xml"/></Relationships>
</file>

<file path=ppt/charts/_rels/chart245.xml.rels><?xml version="1.0" encoding="UTF-8" standalone="yes"?>
<Relationships xmlns="http://schemas.openxmlformats.org/package/2006/relationships"><Relationship Id="rId3" Type="http://schemas.openxmlformats.org/officeDocument/2006/relationships/package" Target="../embeddings/Microsoft_Excel_Worksheet244.xlsx"/><Relationship Id="rId2" Type="http://schemas.microsoft.com/office/2011/relationships/chartColorStyle" Target="colors245.xml"/><Relationship Id="rId1" Type="http://schemas.microsoft.com/office/2011/relationships/chartStyle" Target="style245.xml"/></Relationships>
</file>

<file path=ppt/charts/_rels/chart246.xml.rels><?xml version="1.0" encoding="UTF-8" standalone="yes"?>
<Relationships xmlns="http://schemas.openxmlformats.org/package/2006/relationships"><Relationship Id="rId3" Type="http://schemas.openxmlformats.org/officeDocument/2006/relationships/package" Target="../embeddings/Microsoft_Excel_Worksheet245.xlsx"/><Relationship Id="rId2" Type="http://schemas.microsoft.com/office/2011/relationships/chartColorStyle" Target="colors246.xml"/><Relationship Id="rId1" Type="http://schemas.microsoft.com/office/2011/relationships/chartStyle" Target="style246.xml"/></Relationships>
</file>

<file path=ppt/charts/_rels/chart247.xml.rels><?xml version="1.0" encoding="UTF-8" standalone="yes"?>
<Relationships xmlns="http://schemas.openxmlformats.org/package/2006/relationships"><Relationship Id="rId3" Type="http://schemas.openxmlformats.org/officeDocument/2006/relationships/package" Target="../embeddings/Microsoft_Excel_Worksheet246.xlsx"/><Relationship Id="rId2" Type="http://schemas.microsoft.com/office/2011/relationships/chartColorStyle" Target="colors247.xml"/><Relationship Id="rId1" Type="http://schemas.microsoft.com/office/2011/relationships/chartStyle" Target="style247.xml"/></Relationships>
</file>

<file path=ppt/charts/_rels/chart248.xml.rels><?xml version="1.0" encoding="UTF-8" standalone="yes"?>
<Relationships xmlns="http://schemas.openxmlformats.org/package/2006/relationships"><Relationship Id="rId3" Type="http://schemas.openxmlformats.org/officeDocument/2006/relationships/package" Target="../embeddings/Microsoft_Excel_Worksheet247.xlsx"/><Relationship Id="rId2" Type="http://schemas.microsoft.com/office/2011/relationships/chartColorStyle" Target="colors248.xml"/><Relationship Id="rId1" Type="http://schemas.microsoft.com/office/2011/relationships/chartStyle" Target="style248.xml"/></Relationships>
</file>

<file path=ppt/charts/_rels/chart249.xml.rels><?xml version="1.0" encoding="UTF-8" standalone="yes"?>
<Relationships xmlns="http://schemas.openxmlformats.org/package/2006/relationships"><Relationship Id="rId3" Type="http://schemas.openxmlformats.org/officeDocument/2006/relationships/package" Target="../embeddings/Microsoft_Excel_Worksheet248.xlsx"/><Relationship Id="rId2" Type="http://schemas.microsoft.com/office/2011/relationships/chartColorStyle" Target="colors249.xml"/><Relationship Id="rId1" Type="http://schemas.microsoft.com/office/2011/relationships/chartStyle" Target="style24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package" Target="../embeddings/Microsoft_Excel_Worksheet249.xlsx"/><Relationship Id="rId2" Type="http://schemas.microsoft.com/office/2011/relationships/chartColorStyle" Target="colors250.xml"/><Relationship Id="rId1" Type="http://schemas.microsoft.com/office/2011/relationships/chartStyle" Target="style250.xml"/></Relationships>
</file>

<file path=ppt/charts/_rels/chart251.xml.rels><?xml version="1.0" encoding="UTF-8" standalone="yes"?>
<Relationships xmlns="http://schemas.openxmlformats.org/package/2006/relationships"><Relationship Id="rId3" Type="http://schemas.openxmlformats.org/officeDocument/2006/relationships/package" Target="../embeddings/Microsoft_Excel_Worksheet250.xlsx"/><Relationship Id="rId2" Type="http://schemas.microsoft.com/office/2011/relationships/chartColorStyle" Target="colors251.xml"/><Relationship Id="rId1" Type="http://schemas.microsoft.com/office/2011/relationships/chartStyle" Target="style251.xml"/></Relationships>
</file>

<file path=ppt/charts/_rels/chart252.xml.rels><?xml version="1.0" encoding="UTF-8" standalone="yes"?>
<Relationships xmlns="http://schemas.openxmlformats.org/package/2006/relationships"><Relationship Id="rId3" Type="http://schemas.openxmlformats.org/officeDocument/2006/relationships/package" Target="../embeddings/Microsoft_Excel_Worksheet251.xlsx"/><Relationship Id="rId2" Type="http://schemas.microsoft.com/office/2011/relationships/chartColorStyle" Target="colors252.xml"/><Relationship Id="rId1" Type="http://schemas.microsoft.com/office/2011/relationships/chartStyle" Target="style252.xml"/></Relationships>
</file>

<file path=ppt/charts/_rels/chart253.xml.rels><?xml version="1.0" encoding="UTF-8" standalone="yes"?>
<Relationships xmlns="http://schemas.openxmlformats.org/package/2006/relationships"><Relationship Id="rId3" Type="http://schemas.openxmlformats.org/officeDocument/2006/relationships/package" Target="../embeddings/Microsoft_Excel_Worksheet252.xlsx"/><Relationship Id="rId2" Type="http://schemas.microsoft.com/office/2011/relationships/chartColorStyle" Target="colors253.xml"/><Relationship Id="rId1" Type="http://schemas.microsoft.com/office/2011/relationships/chartStyle" Target="style253.xml"/></Relationships>
</file>

<file path=ppt/charts/_rels/chart254.xml.rels><?xml version="1.0" encoding="UTF-8" standalone="yes"?>
<Relationships xmlns="http://schemas.openxmlformats.org/package/2006/relationships"><Relationship Id="rId3" Type="http://schemas.openxmlformats.org/officeDocument/2006/relationships/package" Target="../embeddings/Microsoft_Excel_Worksheet253.xlsx"/><Relationship Id="rId2" Type="http://schemas.microsoft.com/office/2011/relationships/chartColorStyle" Target="colors254.xml"/><Relationship Id="rId1" Type="http://schemas.microsoft.com/office/2011/relationships/chartStyle" Target="style254.xml"/></Relationships>
</file>

<file path=ppt/charts/_rels/chart255.xml.rels><?xml version="1.0" encoding="UTF-8" standalone="yes"?>
<Relationships xmlns="http://schemas.openxmlformats.org/package/2006/relationships"><Relationship Id="rId3" Type="http://schemas.openxmlformats.org/officeDocument/2006/relationships/package" Target="../embeddings/Microsoft_Excel_Worksheet254.xlsx"/><Relationship Id="rId2" Type="http://schemas.microsoft.com/office/2011/relationships/chartColorStyle" Target="colors255.xml"/><Relationship Id="rId1" Type="http://schemas.microsoft.com/office/2011/relationships/chartStyle" Target="style255.xml"/></Relationships>
</file>

<file path=ppt/charts/_rels/chart256.xml.rels><?xml version="1.0" encoding="UTF-8" standalone="yes"?>
<Relationships xmlns="http://schemas.openxmlformats.org/package/2006/relationships"><Relationship Id="rId3" Type="http://schemas.openxmlformats.org/officeDocument/2006/relationships/package" Target="../embeddings/Microsoft_Excel_Worksheet255.xlsx"/><Relationship Id="rId2" Type="http://schemas.microsoft.com/office/2011/relationships/chartColorStyle" Target="colors256.xml"/><Relationship Id="rId1" Type="http://schemas.microsoft.com/office/2011/relationships/chartStyle" Target="style256.xml"/></Relationships>
</file>

<file path=ppt/charts/_rels/chart257.xml.rels><?xml version="1.0" encoding="UTF-8" standalone="yes"?>
<Relationships xmlns="http://schemas.openxmlformats.org/package/2006/relationships"><Relationship Id="rId3" Type="http://schemas.openxmlformats.org/officeDocument/2006/relationships/package" Target="../embeddings/Microsoft_Excel_Worksheet256.xlsx"/><Relationship Id="rId2" Type="http://schemas.microsoft.com/office/2011/relationships/chartColorStyle" Target="colors257.xml"/><Relationship Id="rId1" Type="http://schemas.microsoft.com/office/2011/relationships/chartStyle" Target="style257.xml"/></Relationships>
</file>

<file path=ppt/charts/_rels/chart258.xml.rels><?xml version="1.0" encoding="UTF-8" standalone="yes"?>
<Relationships xmlns="http://schemas.openxmlformats.org/package/2006/relationships"><Relationship Id="rId3" Type="http://schemas.openxmlformats.org/officeDocument/2006/relationships/package" Target="../embeddings/Microsoft_Excel_Worksheet257.xlsx"/><Relationship Id="rId2" Type="http://schemas.microsoft.com/office/2011/relationships/chartColorStyle" Target="colors258.xml"/><Relationship Id="rId1" Type="http://schemas.microsoft.com/office/2011/relationships/chartStyle" Target="style258.xml"/></Relationships>
</file>

<file path=ppt/charts/_rels/chart259.xml.rels><?xml version="1.0" encoding="UTF-8" standalone="yes"?>
<Relationships xmlns="http://schemas.openxmlformats.org/package/2006/relationships"><Relationship Id="rId3" Type="http://schemas.openxmlformats.org/officeDocument/2006/relationships/package" Target="../embeddings/Microsoft_Excel_Worksheet258.xlsx"/><Relationship Id="rId2" Type="http://schemas.microsoft.com/office/2011/relationships/chartColorStyle" Target="colors259.xml"/><Relationship Id="rId1" Type="http://schemas.microsoft.com/office/2011/relationships/chartStyle" Target="style25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package" Target="../embeddings/Microsoft_Excel_Worksheet259.xlsx"/><Relationship Id="rId2" Type="http://schemas.microsoft.com/office/2011/relationships/chartColorStyle" Target="colors260.xml"/><Relationship Id="rId1" Type="http://schemas.microsoft.com/office/2011/relationships/chartStyle" Target="style260.xml"/></Relationships>
</file>

<file path=ppt/charts/_rels/chart261.xml.rels><?xml version="1.0" encoding="UTF-8" standalone="yes"?>
<Relationships xmlns="http://schemas.openxmlformats.org/package/2006/relationships"><Relationship Id="rId3" Type="http://schemas.openxmlformats.org/officeDocument/2006/relationships/package" Target="../embeddings/Microsoft_Excel_Worksheet260.xlsx"/><Relationship Id="rId2" Type="http://schemas.microsoft.com/office/2011/relationships/chartColorStyle" Target="colors261.xml"/><Relationship Id="rId1" Type="http://schemas.microsoft.com/office/2011/relationships/chartStyle" Target="style261.xml"/></Relationships>
</file>

<file path=ppt/charts/_rels/chart262.xml.rels><?xml version="1.0" encoding="UTF-8" standalone="yes"?>
<Relationships xmlns="http://schemas.openxmlformats.org/package/2006/relationships"><Relationship Id="rId3" Type="http://schemas.openxmlformats.org/officeDocument/2006/relationships/package" Target="../embeddings/Microsoft_Excel_Worksheet261.xlsx"/><Relationship Id="rId2" Type="http://schemas.microsoft.com/office/2011/relationships/chartColorStyle" Target="colors262.xml"/><Relationship Id="rId1" Type="http://schemas.microsoft.com/office/2011/relationships/chartStyle" Target="style262.xml"/></Relationships>
</file>

<file path=ppt/charts/_rels/chart263.xml.rels><?xml version="1.0" encoding="UTF-8" standalone="yes"?>
<Relationships xmlns="http://schemas.openxmlformats.org/package/2006/relationships"><Relationship Id="rId3" Type="http://schemas.openxmlformats.org/officeDocument/2006/relationships/package" Target="../embeddings/Microsoft_Excel_Worksheet262.xlsx"/><Relationship Id="rId2" Type="http://schemas.microsoft.com/office/2011/relationships/chartColorStyle" Target="colors263.xml"/><Relationship Id="rId1" Type="http://schemas.microsoft.com/office/2011/relationships/chartStyle" Target="style263.xml"/></Relationships>
</file>

<file path=ppt/charts/_rels/chart264.xml.rels><?xml version="1.0" encoding="UTF-8" standalone="yes"?>
<Relationships xmlns="http://schemas.openxmlformats.org/package/2006/relationships"><Relationship Id="rId3" Type="http://schemas.openxmlformats.org/officeDocument/2006/relationships/package" Target="../embeddings/Microsoft_Excel_Worksheet263.xlsx"/><Relationship Id="rId2" Type="http://schemas.microsoft.com/office/2011/relationships/chartColorStyle" Target="colors264.xml"/><Relationship Id="rId1" Type="http://schemas.microsoft.com/office/2011/relationships/chartStyle" Target="style264.xml"/></Relationships>
</file>

<file path=ppt/charts/_rels/chart265.xml.rels><?xml version="1.0" encoding="UTF-8" standalone="yes"?>
<Relationships xmlns="http://schemas.openxmlformats.org/package/2006/relationships"><Relationship Id="rId3" Type="http://schemas.openxmlformats.org/officeDocument/2006/relationships/package" Target="../embeddings/Microsoft_Excel_Worksheet264.xlsx"/><Relationship Id="rId2" Type="http://schemas.microsoft.com/office/2011/relationships/chartColorStyle" Target="colors265.xml"/><Relationship Id="rId1" Type="http://schemas.microsoft.com/office/2011/relationships/chartStyle" Target="style265.xml"/></Relationships>
</file>

<file path=ppt/charts/_rels/chart266.xml.rels><?xml version="1.0" encoding="UTF-8" standalone="yes"?>
<Relationships xmlns="http://schemas.openxmlformats.org/package/2006/relationships"><Relationship Id="rId3" Type="http://schemas.openxmlformats.org/officeDocument/2006/relationships/package" Target="../embeddings/Microsoft_Excel_Worksheet265.xlsx"/><Relationship Id="rId2" Type="http://schemas.microsoft.com/office/2011/relationships/chartColorStyle" Target="colors266.xml"/><Relationship Id="rId1" Type="http://schemas.microsoft.com/office/2011/relationships/chartStyle" Target="style266.xml"/></Relationships>
</file>

<file path=ppt/charts/_rels/chart267.xml.rels><?xml version="1.0" encoding="UTF-8" standalone="yes"?>
<Relationships xmlns="http://schemas.openxmlformats.org/package/2006/relationships"><Relationship Id="rId3" Type="http://schemas.openxmlformats.org/officeDocument/2006/relationships/package" Target="../embeddings/Microsoft_Excel_Worksheet266.xlsx"/><Relationship Id="rId2" Type="http://schemas.microsoft.com/office/2011/relationships/chartColorStyle" Target="colors267.xml"/><Relationship Id="rId1" Type="http://schemas.microsoft.com/office/2011/relationships/chartStyle" Target="style267.xml"/></Relationships>
</file>

<file path=ppt/charts/_rels/chart268.xml.rels><?xml version="1.0" encoding="UTF-8" standalone="yes"?>
<Relationships xmlns="http://schemas.openxmlformats.org/package/2006/relationships"><Relationship Id="rId3" Type="http://schemas.openxmlformats.org/officeDocument/2006/relationships/package" Target="../embeddings/Microsoft_Excel_Worksheet267.xlsx"/><Relationship Id="rId2" Type="http://schemas.microsoft.com/office/2011/relationships/chartColorStyle" Target="colors268.xml"/><Relationship Id="rId1" Type="http://schemas.microsoft.com/office/2011/relationships/chartStyle" Target="style268.xml"/></Relationships>
</file>

<file path=ppt/charts/_rels/chart269.xml.rels><?xml version="1.0" encoding="UTF-8" standalone="yes"?>
<Relationships xmlns="http://schemas.openxmlformats.org/package/2006/relationships"><Relationship Id="rId3" Type="http://schemas.openxmlformats.org/officeDocument/2006/relationships/package" Target="../embeddings/Microsoft_Excel_Worksheet268.xlsx"/><Relationship Id="rId2" Type="http://schemas.microsoft.com/office/2011/relationships/chartColorStyle" Target="colors269.xml"/><Relationship Id="rId1" Type="http://schemas.microsoft.com/office/2011/relationships/chartStyle" Target="style26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package" Target="../embeddings/Microsoft_Excel_Worksheet269.xlsx"/><Relationship Id="rId2" Type="http://schemas.microsoft.com/office/2011/relationships/chartColorStyle" Target="colors270.xml"/><Relationship Id="rId1" Type="http://schemas.microsoft.com/office/2011/relationships/chartStyle" Target="style270.xml"/></Relationships>
</file>

<file path=ppt/charts/_rels/chart271.xml.rels><?xml version="1.0" encoding="UTF-8" standalone="yes"?>
<Relationships xmlns="http://schemas.openxmlformats.org/package/2006/relationships"><Relationship Id="rId3" Type="http://schemas.openxmlformats.org/officeDocument/2006/relationships/package" Target="../embeddings/Microsoft_Excel_Worksheet270.xlsx"/><Relationship Id="rId2" Type="http://schemas.microsoft.com/office/2011/relationships/chartColorStyle" Target="colors271.xml"/><Relationship Id="rId1" Type="http://schemas.microsoft.com/office/2011/relationships/chartStyle" Target="style271.xml"/></Relationships>
</file>

<file path=ppt/charts/_rels/chart272.xml.rels><?xml version="1.0" encoding="UTF-8" standalone="yes"?>
<Relationships xmlns="http://schemas.openxmlformats.org/package/2006/relationships"><Relationship Id="rId3" Type="http://schemas.openxmlformats.org/officeDocument/2006/relationships/package" Target="../embeddings/Microsoft_Excel_Worksheet271.xlsx"/><Relationship Id="rId2" Type="http://schemas.microsoft.com/office/2011/relationships/chartColorStyle" Target="colors272.xml"/><Relationship Id="rId1" Type="http://schemas.microsoft.com/office/2011/relationships/chartStyle" Target="style272.xml"/></Relationships>
</file>

<file path=ppt/charts/_rels/chart273.xml.rels><?xml version="1.0" encoding="UTF-8" standalone="yes"?>
<Relationships xmlns="http://schemas.openxmlformats.org/package/2006/relationships"><Relationship Id="rId3" Type="http://schemas.openxmlformats.org/officeDocument/2006/relationships/package" Target="../embeddings/Microsoft_Excel_Worksheet272.xlsx"/><Relationship Id="rId2" Type="http://schemas.microsoft.com/office/2011/relationships/chartColorStyle" Target="colors273.xml"/><Relationship Id="rId1" Type="http://schemas.microsoft.com/office/2011/relationships/chartStyle" Target="style273.xml"/></Relationships>
</file>

<file path=ppt/charts/_rels/chart274.xml.rels><?xml version="1.0" encoding="UTF-8" standalone="yes"?>
<Relationships xmlns="http://schemas.openxmlformats.org/package/2006/relationships"><Relationship Id="rId3" Type="http://schemas.openxmlformats.org/officeDocument/2006/relationships/package" Target="../embeddings/Microsoft_Excel_Worksheet273.xlsx"/><Relationship Id="rId2" Type="http://schemas.microsoft.com/office/2011/relationships/chartColorStyle" Target="colors274.xml"/><Relationship Id="rId1" Type="http://schemas.microsoft.com/office/2011/relationships/chartStyle" Target="style274.xml"/></Relationships>
</file>

<file path=ppt/charts/_rels/chart275.xml.rels><?xml version="1.0" encoding="UTF-8" standalone="yes"?>
<Relationships xmlns="http://schemas.openxmlformats.org/package/2006/relationships"><Relationship Id="rId3" Type="http://schemas.openxmlformats.org/officeDocument/2006/relationships/package" Target="../embeddings/Microsoft_Excel_Worksheet274.xlsx"/><Relationship Id="rId2" Type="http://schemas.microsoft.com/office/2011/relationships/chartColorStyle" Target="colors275.xml"/><Relationship Id="rId1" Type="http://schemas.microsoft.com/office/2011/relationships/chartStyle" Target="style275.xml"/></Relationships>
</file>

<file path=ppt/charts/_rels/chart276.xml.rels><?xml version="1.0" encoding="UTF-8" standalone="yes"?>
<Relationships xmlns="http://schemas.openxmlformats.org/package/2006/relationships"><Relationship Id="rId3" Type="http://schemas.openxmlformats.org/officeDocument/2006/relationships/package" Target="../embeddings/Microsoft_Excel_Worksheet275.xlsx"/><Relationship Id="rId2" Type="http://schemas.microsoft.com/office/2011/relationships/chartColorStyle" Target="colors276.xml"/><Relationship Id="rId1" Type="http://schemas.microsoft.com/office/2011/relationships/chartStyle" Target="style276.xml"/></Relationships>
</file>

<file path=ppt/charts/_rels/chart277.xml.rels><?xml version="1.0" encoding="UTF-8" standalone="yes"?>
<Relationships xmlns="http://schemas.openxmlformats.org/package/2006/relationships"><Relationship Id="rId3" Type="http://schemas.openxmlformats.org/officeDocument/2006/relationships/package" Target="../embeddings/Microsoft_Excel_Worksheet276.xlsx"/><Relationship Id="rId2" Type="http://schemas.microsoft.com/office/2011/relationships/chartColorStyle" Target="colors277.xml"/><Relationship Id="rId1" Type="http://schemas.microsoft.com/office/2011/relationships/chartStyle" Target="style277.xml"/></Relationships>
</file>

<file path=ppt/charts/_rels/chart278.xml.rels><?xml version="1.0" encoding="UTF-8" standalone="yes"?>
<Relationships xmlns="http://schemas.openxmlformats.org/package/2006/relationships"><Relationship Id="rId3" Type="http://schemas.openxmlformats.org/officeDocument/2006/relationships/package" Target="../embeddings/Microsoft_Excel_Worksheet277.xlsx"/><Relationship Id="rId2" Type="http://schemas.microsoft.com/office/2011/relationships/chartColorStyle" Target="colors278.xml"/><Relationship Id="rId1" Type="http://schemas.microsoft.com/office/2011/relationships/chartStyle" Target="style278.xml"/></Relationships>
</file>

<file path=ppt/charts/_rels/chart279.xml.rels><?xml version="1.0" encoding="UTF-8" standalone="yes"?>
<Relationships xmlns="http://schemas.openxmlformats.org/package/2006/relationships"><Relationship Id="rId3" Type="http://schemas.openxmlformats.org/officeDocument/2006/relationships/package" Target="../embeddings/Microsoft_Excel_Worksheet278.xlsx"/><Relationship Id="rId2" Type="http://schemas.microsoft.com/office/2011/relationships/chartColorStyle" Target="colors279.xml"/><Relationship Id="rId1" Type="http://schemas.microsoft.com/office/2011/relationships/chartStyle" Target="style27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3" Type="http://schemas.openxmlformats.org/officeDocument/2006/relationships/package" Target="../embeddings/Microsoft_Excel_Worksheet279.xlsx"/><Relationship Id="rId2" Type="http://schemas.microsoft.com/office/2011/relationships/chartColorStyle" Target="colors280.xml"/><Relationship Id="rId1" Type="http://schemas.microsoft.com/office/2011/relationships/chartStyle" Target="style280.xml"/></Relationships>
</file>

<file path=ppt/charts/_rels/chart281.xml.rels><?xml version="1.0" encoding="UTF-8" standalone="yes"?>
<Relationships xmlns="http://schemas.openxmlformats.org/package/2006/relationships"><Relationship Id="rId3" Type="http://schemas.openxmlformats.org/officeDocument/2006/relationships/package" Target="../embeddings/Microsoft_Excel_Worksheet280.xlsx"/><Relationship Id="rId2" Type="http://schemas.microsoft.com/office/2011/relationships/chartColorStyle" Target="colors281.xml"/><Relationship Id="rId1" Type="http://schemas.microsoft.com/office/2011/relationships/chartStyle" Target="style281.xml"/></Relationships>
</file>

<file path=ppt/charts/_rels/chart282.xml.rels><?xml version="1.0" encoding="UTF-8" standalone="yes"?>
<Relationships xmlns="http://schemas.openxmlformats.org/package/2006/relationships"><Relationship Id="rId3" Type="http://schemas.openxmlformats.org/officeDocument/2006/relationships/package" Target="../embeddings/Microsoft_Excel_Worksheet281.xlsx"/><Relationship Id="rId2" Type="http://schemas.microsoft.com/office/2011/relationships/chartColorStyle" Target="colors282.xml"/><Relationship Id="rId1" Type="http://schemas.microsoft.com/office/2011/relationships/chartStyle" Target="style282.xml"/></Relationships>
</file>

<file path=ppt/charts/_rels/chart283.xml.rels><?xml version="1.0" encoding="UTF-8" standalone="yes"?>
<Relationships xmlns="http://schemas.openxmlformats.org/package/2006/relationships"><Relationship Id="rId3" Type="http://schemas.openxmlformats.org/officeDocument/2006/relationships/package" Target="../embeddings/Microsoft_Excel_Worksheet282.xlsx"/><Relationship Id="rId2" Type="http://schemas.microsoft.com/office/2011/relationships/chartColorStyle" Target="colors283.xml"/><Relationship Id="rId1" Type="http://schemas.microsoft.com/office/2011/relationships/chartStyle" Target="style283.xml"/></Relationships>
</file>

<file path=ppt/charts/_rels/chart284.xml.rels><?xml version="1.0" encoding="UTF-8" standalone="yes"?>
<Relationships xmlns="http://schemas.openxmlformats.org/package/2006/relationships"><Relationship Id="rId3" Type="http://schemas.openxmlformats.org/officeDocument/2006/relationships/package" Target="../embeddings/Microsoft_Excel_Worksheet283.xlsx"/><Relationship Id="rId2" Type="http://schemas.microsoft.com/office/2011/relationships/chartColorStyle" Target="colors284.xml"/><Relationship Id="rId1" Type="http://schemas.microsoft.com/office/2011/relationships/chartStyle" Target="style284.xml"/></Relationships>
</file>

<file path=ppt/charts/_rels/chart285.xml.rels><?xml version="1.0" encoding="UTF-8" standalone="yes"?>
<Relationships xmlns="http://schemas.openxmlformats.org/package/2006/relationships"><Relationship Id="rId3" Type="http://schemas.openxmlformats.org/officeDocument/2006/relationships/package" Target="../embeddings/Microsoft_Excel_Worksheet284.xlsx"/><Relationship Id="rId2" Type="http://schemas.microsoft.com/office/2011/relationships/chartColorStyle" Target="colors285.xml"/><Relationship Id="rId1" Type="http://schemas.microsoft.com/office/2011/relationships/chartStyle" Target="style285.xml"/></Relationships>
</file>

<file path=ppt/charts/_rels/chart286.xml.rels><?xml version="1.0" encoding="UTF-8" standalone="yes"?>
<Relationships xmlns="http://schemas.openxmlformats.org/package/2006/relationships"><Relationship Id="rId3" Type="http://schemas.openxmlformats.org/officeDocument/2006/relationships/package" Target="../embeddings/Microsoft_Excel_Worksheet285.xlsx"/><Relationship Id="rId2" Type="http://schemas.microsoft.com/office/2011/relationships/chartColorStyle" Target="colors286.xml"/><Relationship Id="rId1" Type="http://schemas.microsoft.com/office/2011/relationships/chartStyle" Target="style286.xml"/></Relationships>
</file>

<file path=ppt/charts/_rels/chart287.xml.rels><?xml version="1.0" encoding="UTF-8" standalone="yes"?>
<Relationships xmlns="http://schemas.openxmlformats.org/package/2006/relationships"><Relationship Id="rId3" Type="http://schemas.openxmlformats.org/officeDocument/2006/relationships/package" Target="../embeddings/Microsoft_Excel_Worksheet286.xlsx"/><Relationship Id="rId2" Type="http://schemas.microsoft.com/office/2011/relationships/chartColorStyle" Target="colors287.xml"/><Relationship Id="rId1" Type="http://schemas.microsoft.com/office/2011/relationships/chartStyle" Target="style287.xml"/></Relationships>
</file>

<file path=ppt/charts/_rels/chart288.xml.rels><?xml version="1.0" encoding="UTF-8" standalone="yes"?>
<Relationships xmlns="http://schemas.openxmlformats.org/package/2006/relationships"><Relationship Id="rId3" Type="http://schemas.openxmlformats.org/officeDocument/2006/relationships/package" Target="../embeddings/Microsoft_Excel_Worksheet287.xlsx"/><Relationship Id="rId2" Type="http://schemas.microsoft.com/office/2011/relationships/chartColorStyle" Target="colors288.xml"/><Relationship Id="rId1" Type="http://schemas.microsoft.com/office/2011/relationships/chartStyle" Target="style288.xml"/></Relationships>
</file>

<file path=ppt/charts/_rels/chart289.xml.rels><?xml version="1.0" encoding="UTF-8" standalone="yes"?>
<Relationships xmlns="http://schemas.openxmlformats.org/package/2006/relationships"><Relationship Id="rId3" Type="http://schemas.openxmlformats.org/officeDocument/2006/relationships/package" Target="../embeddings/Microsoft_Excel_Worksheet288.xlsx"/><Relationship Id="rId2" Type="http://schemas.microsoft.com/office/2011/relationships/chartColorStyle" Target="colors289.xml"/><Relationship Id="rId1" Type="http://schemas.microsoft.com/office/2011/relationships/chartStyle" Target="style28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90.xml.rels><?xml version="1.0" encoding="UTF-8" standalone="yes"?>
<Relationships xmlns="http://schemas.openxmlformats.org/package/2006/relationships"><Relationship Id="rId3" Type="http://schemas.openxmlformats.org/officeDocument/2006/relationships/package" Target="../embeddings/Microsoft_Excel_Worksheet289.xlsx"/><Relationship Id="rId2" Type="http://schemas.microsoft.com/office/2011/relationships/chartColorStyle" Target="colors290.xml"/><Relationship Id="rId1" Type="http://schemas.microsoft.com/office/2011/relationships/chartStyle" Target="style290.xml"/></Relationships>
</file>

<file path=ppt/charts/_rels/chart291.xml.rels><?xml version="1.0" encoding="UTF-8" standalone="yes"?>
<Relationships xmlns="http://schemas.openxmlformats.org/package/2006/relationships"><Relationship Id="rId3" Type="http://schemas.openxmlformats.org/officeDocument/2006/relationships/package" Target="../embeddings/Microsoft_Excel_Worksheet290.xlsx"/><Relationship Id="rId2" Type="http://schemas.microsoft.com/office/2011/relationships/chartColorStyle" Target="colors291.xml"/><Relationship Id="rId1" Type="http://schemas.microsoft.com/office/2011/relationships/chartStyle" Target="style291.xml"/></Relationships>
</file>

<file path=ppt/charts/_rels/chart292.xml.rels><?xml version="1.0" encoding="UTF-8" standalone="yes"?>
<Relationships xmlns="http://schemas.openxmlformats.org/package/2006/relationships"><Relationship Id="rId3" Type="http://schemas.openxmlformats.org/officeDocument/2006/relationships/package" Target="../embeddings/Microsoft_Excel_Worksheet291.xlsx"/><Relationship Id="rId2" Type="http://schemas.microsoft.com/office/2011/relationships/chartColorStyle" Target="colors292.xml"/><Relationship Id="rId1" Type="http://schemas.microsoft.com/office/2011/relationships/chartStyle" Target="style292.xml"/></Relationships>
</file>

<file path=ppt/charts/_rels/chart293.xml.rels><?xml version="1.0" encoding="UTF-8" standalone="yes"?>
<Relationships xmlns="http://schemas.openxmlformats.org/package/2006/relationships"><Relationship Id="rId3" Type="http://schemas.openxmlformats.org/officeDocument/2006/relationships/package" Target="../embeddings/Microsoft_Excel_Worksheet292.xlsx"/><Relationship Id="rId2" Type="http://schemas.microsoft.com/office/2011/relationships/chartColorStyle" Target="colors293.xml"/><Relationship Id="rId1" Type="http://schemas.microsoft.com/office/2011/relationships/chartStyle" Target="style293.xml"/></Relationships>
</file>

<file path=ppt/charts/_rels/chart294.xml.rels><?xml version="1.0" encoding="UTF-8" standalone="yes"?>
<Relationships xmlns="http://schemas.openxmlformats.org/package/2006/relationships"><Relationship Id="rId3" Type="http://schemas.openxmlformats.org/officeDocument/2006/relationships/package" Target="../embeddings/Microsoft_Excel_Worksheet293.xlsx"/><Relationship Id="rId2" Type="http://schemas.microsoft.com/office/2011/relationships/chartColorStyle" Target="colors294.xml"/><Relationship Id="rId1" Type="http://schemas.microsoft.com/office/2011/relationships/chartStyle" Target="style294.xml"/></Relationships>
</file>

<file path=ppt/charts/_rels/chart295.xml.rels><?xml version="1.0" encoding="UTF-8" standalone="yes"?>
<Relationships xmlns="http://schemas.openxmlformats.org/package/2006/relationships"><Relationship Id="rId3" Type="http://schemas.openxmlformats.org/officeDocument/2006/relationships/package" Target="../embeddings/Microsoft_Excel_Worksheet294.xlsx"/><Relationship Id="rId2" Type="http://schemas.microsoft.com/office/2011/relationships/chartColorStyle" Target="colors295.xml"/><Relationship Id="rId1" Type="http://schemas.microsoft.com/office/2011/relationships/chartStyle" Target="style295.xml"/></Relationships>
</file>

<file path=ppt/charts/_rels/chart296.xml.rels><?xml version="1.0" encoding="UTF-8" standalone="yes"?>
<Relationships xmlns="http://schemas.openxmlformats.org/package/2006/relationships"><Relationship Id="rId3" Type="http://schemas.openxmlformats.org/officeDocument/2006/relationships/package" Target="../embeddings/Microsoft_Excel_Worksheet295.xlsx"/><Relationship Id="rId2" Type="http://schemas.microsoft.com/office/2011/relationships/chartColorStyle" Target="colors296.xml"/><Relationship Id="rId1" Type="http://schemas.microsoft.com/office/2011/relationships/chartStyle" Target="style296.xml"/></Relationships>
</file>

<file path=ppt/charts/_rels/chart297.xml.rels><?xml version="1.0" encoding="UTF-8" standalone="yes"?>
<Relationships xmlns="http://schemas.openxmlformats.org/package/2006/relationships"><Relationship Id="rId3" Type="http://schemas.openxmlformats.org/officeDocument/2006/relationships/package" Target="../embeddings/Microsoft_Excel_Worksheet296.xlsx"/><Relationship Id="rId2" Type="http://schemas.microsoft.com/office/2011/relationships/chartColorStyle" Target="colors297.xml"/><Relationship Id="rId1" Type="http://schemas.microsoft.com/office/2011/relationships/chartStyle" Target="style297.xml"/></Relationships>
</file>

<file path=ppt/charts/_rels/chart298.xml.rels><?xml version="1.0" encoding="UTF-8" standalone="yes"?>
<Relationships xmlns="http://schemas.openxmlformats.org/package/2006/relationships"><Relationship Id="rId3" Type="http://schemas.openxmlformats.org/officeDocument/2006/relationships/package" Target="../embeddings/Microsoft_Excel_Worksheet297.xlsx"/><Relationship Id="rId2" Type="http://schemas.microsoft.com/office/2011/relationships/chartColorStyle" Target="colors298.xml"/><Relationship Id="rId1" Type="http://schemas.microsoft.com/office/2011/relationships/chartStyle" Target="style298.xml"/></Relationships>
</file>

<file path=ppt/charts/_rels/chart299.xml.rels><?xml version="1.0" encoding="UTF-8" standalone="yes"?>
<Relationships xmlns="http://schemas.openxmlformats.org/package/2006/relationships"><Relationship Id="rId3" Type="http://schemas.openxmlformats.org/officeDocument/2006/relationships/package" Target="../embeddings/Microsoft_Excel_Worksheet298.xlsx"/><Relationship Id="rId2" Type="http://schemas.microsoft.com/office/2011/relationships/chartColorStyle" Target="colors299.xml"/><Relationship Id="rId1" Type="http://schemas.microsoft.com/office/2011/relationships/chartStyle" Target="style29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00.xml.rels><?xml version="1.0" encoding="UTF-8" standalone="yes"?>
<Relationships xmlns="http://schemas.openxmlformats.org/package/2006/relationships"><Relationship Id="rId3" Type="http://schemas.openxmlformats.org/officeDocument/2006/relationships/package" Target="../embeddings/Microsoft_Excel_Worksheet299.xlsx"/><Relationship Id="rId2" Type="http://schemas.microsoft.com/office/2011/relationships/chartColorStyle" Target="colors300.xml"/><Relationship Id="rId1" Type="http://schemas.microsoft.com/office/2011/relationships/chartStyle" Target="style300.xml"/></Relationships>
</file>

<file path=ppt/charts/_rels/chart301.xml.rels><?xml version="1.0" encoding="UTF-8" standalone="yes"?>
<Relationships xmlns="http://schemas.openxmlformats.org/package/2006/relationships"><Relationship Id="rId3" Type="http://schemas.openxmlformats.org/officeDocument/2006/relationships/package" Target="../embeddings/Microsoft_Excel_Worksheet300.xlsx"/><Relationship Id="rId2" Type="http://schemas.microsoft.com/office/2011/relationships/chartColorStyle" Target="colors301.xml"/><Relationship Id="rId1" Type="http://schemas.microsoft.com/office/2011/relationships/chartStyle" Target="style301.xml"/></Relationships>
</file>

<file path=ppt/charts/_rels/chart302.xml.rels><?xml version="1.0" encoding="UTF-8" standalone="yes"?>
<Relationships xmlns="http://schemas.openxmlformats.org/package/2006/relationships"><Relationship Id="rId3" Type="http://schemas.openxmlformats.org/officeDocument/2006/relationships/package" Target="../embeddings/Microsoft_Excel_Worksheet301.xlsx"/><Relationship Id="rId2" Type="http://schemas.microsoft.com/office/2011/relationships/chartColorStyle" Target="colors302.xml"/><Relationship Id="rId1" Type="http://schemas.microsoft.com/office/2011/relationships/chartStyle" Target="style302.xml"/></Relationships>
</file>

<file path=ppt/charts/_rels/chart303.xml.rels><?xml version="1.0" encoding="UTF-8" standalone="yes"?>
<Relationships xmlns="http://schemas.openxmlformats.org/package/2006/relationships"><Relationship Id="rId3" Type="http://schemas.openxmlformats.org/officeDocument/2006/relationships/package" Target="../embeddings/Microsoft_Excel_Worksheet302.xlsx"/><Relationship Id="rId2" Type="http://schemas.microsoft.com/office/2011/relationships/chartColorStyle" Target="colors303.xml"/><Relationship Id="rId1" Type="http://schemas.microsoft.com/office/2011/relationships/chartStyle" Target="style303.xml"/></Relationships>
</file>

<file path=ppt/charts/_rels/chart304.xml.rels><?xml version="1.0" encoding="UTF-8" standalone="yes"?>
<Relationships xmlns="http://schemas.openxmlformats.org/package/2006/relationships"><Relationship Id="rId3" Type="http://schemas.openxmlformats.org/officeDocument/2006/relationships/package" Target="../embeddings/Microsoft_Excel_Worksheet303.xlsx"/><Relationship Id="rId2" Type="http://schemas.microsoft.com/office/2011/relationships/chartColorStyle" Target="colors304.xml"/><Relationship Id="rId1" Type="http://schemas.microsoft.com/office/2011/relationships/chartStyle" Target="style304.xml"/></Relationships>
</file>

<file path=ppt/charts/_rels/chart305.xml.rels><?xml version="1.0" encoding="UTF-8" standalone="yes"?>
<Relationships xmlns="http://schemas.openxmlformats.org/package/2006/relationships"><Relationship Id="rId3" Type="http://schemas.openxmlformats.org/officeDocument/2006/relationships/package" Target="../embeddings/Microsoft_Excel_Worksheet304.xlsx"/><Relationship Id="rId2" Type="http://schemas.microsoft.com/office/2011/relationships/chartColorStyle" Target="colors305.xml"/><Relationship Id="rId1" Type="http://schemas.microsoft.com/office/2011/relationships/chartStyle" Target="style305.xml"/></Relationships>
</file>

<file path=ppt/charts/_rels/chart306.xml.rels><?xml version="1.0" encoding="UTF-8" standalone="yes"?>
<Relationships xmlns="http://schemas.openxmlformats.org/package/2006/relationships"><Relationship Id="rId3" Type="http://schemas.openxmlformats.org/officeDocument/2006/relationships/package" Target="../embeddings/Microsoft_Excel_Worksheet305.xlsx"/><Relationship Id="rId2" Type="http://schemas.microsoft.com/office/2011/relationships/chartColorStyle" Target="colors306.xml"/><Relationship Id="rId1" Type="http://schemas.microsoft.com/office/2011/relationships/chartStyle" Target="style306.xml"/></Relationships>
</file>

<file path=ppt/charts/_rels/chart307.xml.rels><?xml version="1.0" encoding="UTF-8" standalone="yes"?>
<Relationships xmlns="http://schemas.openxmlformats.org/package/2006/relationships"><Relationship Id="rId3" Type="http://schemas.openxmlformats.org/officeDocument/2006/relationships/package" Target="../embeddings/Microsoft_Excel_Worksheet306.xlsx"/><Relationship Id="rId2" Type="http://schemas.microsoft.com/office/2011/relationships/chartColorStyle" Target="colors307.xml"/><Relationship Id="rId1" Type="http://schemas.microsoft.com/office/2011/relationships/chartStyle" Target="style307.xml"/></Relationships>
</file>

<file path=ppt/charts/_rels/chart308.xml.rels><?xml version="1.0" encoding="UTF-8" standalone="yes"?>
<Relationships xmlns="http://schemas.openxmlformats.org/package/2006/relationships"><Relationship Id="rId3" Type="http://schemas.openxmlformats.org/officeDocument/2006/relationships/package" Target="../embeddings/Microsoft_Excel_Worksheet307.xlsx"/><Relationship Id="rId2" Type="http://schemas.microsoft.com/office/2011/relationships/chartColorStyle" Target="colors308.xml"/><Relationship Id="rId1" Type="http://schemas.microsoft.com/office/2011/relationships/chartStyle" Target="style308.xml"/></Relationships>
</file>

<file path=ppt/charts/_rels/chart309.xml.rels><?xml version="1.0" encoding="UTF-8" standalone="yes"?>
<Relationships xmlns="http://schemas.openxmlformats.org/package/2006/relationships"><Relationship Id="rId3" Type="http://schemas.openxmlformats.org/officeDocument/2006/relationships/package" Target="../embeddings/Microsoft_Excel_Worksheet308.xlsx"/><Relationship Id="rId2" Type="http://schemas.microsoft.com/office/2011/relationships/chartColorStyle" Target="colors309.xml"/><Relationship Id="rId1" Type="http://schemas.microsoft.com/office/2011/relationships/chartStyle" Target="style30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10.xml.rels><?xml version="1.0" encoding="UTF-8" standalone="yes"?>
<Relationships xmlns="http://schemas.openxmlformats.org/package/2006/relationships"><Relationship Id="rId3" Type="http://schemas.openxmlformats.org/officeDocument/2006/relationships/package" Target="../embeddings/Microsoft_Excel_Worksheet309.xlsx"/><Relationship Id="rId2" Type="http://schemas.microsoft.com/office/2011/relationships/chartColorStyle" Target="colors310.xml"/><Relationship Id="rId1" Type="http://schemas.microsoft.com/office/2011/relationships/chartStyle" Target="style310.xml"/></Relationships>
</file>

<file path=ppt/charts/_rels/chart311.xml.rels><?xml version="1.0" encoding="UTF-8" standalone="yes"?>
<Relationships xmlns="http://schemas.openxmlformats.org/package/2006/relationships"><Relationship Id="rId3" Type="http://schemas.openxmlformats.org/officeDocument/2006/relationships/package" Target="../embeddings/Microsoft_Excel_Worksheet310.xlsx"/><Relationship Id="rId2" Type="http://schemas.microsoft.com/office/2011/relationships/chartColorStyle" Target="colors311.xml"/><Relationship Id="rId1" Type="http://schemas.microsoft.com/office/2011/relationships/chartStyle" Target="style311.xml"/></Relationships>
</file>

<file path=ppt/charts/_rels/chart312.xml.rels><?xml version="1.0" encoding="UTF-8" standalone="yes"?>
<Relationships xmlns="http://schemas.openxmlformats.org/package/2006/relationships"><Relationship Id="rId3" Type="http://schemas.openxmlformats.org/officeDocument/2006/relationships/package" Target="../embeddings/Microsoft_Excel_Worksheet311.xlsx"/><Relationship Id="rId2" Type="http://schemas.microsoft.com/office/2011/relationships/chartColorStyle" Target="colors312.xml"/><Relationship Id="rId1" Type="http://schemas.microsoft.com/office/2011/relationships/chartStyle" Target="style312.xml"/></Relationships>
</file>

<file path=ppt/charts/_rels/chart313.xml.rels><?xml version="1.0" encoding="UTF-8" standalone="yes"?>
<Relationships xmlns="http://schemas.openxmlformats.org/package/2006/relationships"><Relationship Id="rId3" Type="http://schemas.openxmlformats.org/officeDocument/2006/relationships/package" Target="../embeddings/Microsoft_Excel_Worksheet312.xlsx"/><Relationship Id="rId2" Type="http://schemas.microsoft.com/office/2011/relationships/chartColorStyle" Target="colors313.xml"/><Relationship Id="rId1" Type="http://schemas.microsoft.com/office/2011/relationships/chartStyle" Target="style313.xml"/></Relationships>
</file>

<file path=ppt/charts/_rels/chart314.xml.rels><?xml version="1.0" encoding="UTF-8" standalone="yes"?>
<Relationships xmlns="http://schemas.openxmlformats.org/package/2006/relationships"><Relationship Id="rId3" Type="http://schemas.openxmlformats.org/officeDocument/2006/relationships/package" Target="../embeddings/Microsoft_Excel_Worksheet313.xlsx"/><Relationship Id="rId2" Type="http://schemas.microsoft.com/office/2011/relationships/chartColorStyle" Target="colors314.xml"/><Relationship Id="rId1" Type="http://schemas.microsoft.com/office/2011/relationships/chartStyle" Target="style314.xml"/></Relationships>
</file>

<file path=ppt/charts/_rels/chart315.xml.rels><?xml version="1.0" encoding="UTF-8" standalone="yes"?>
<Relationships xmlns="http://schemas.openxmlformats.org/package/2006/relationships"><Relationship Id="rId3" Type="http://schemas.openxmlformats.org/officeDocument/2006/relationships/package" Target="../embeddings/Microsoft_Excel_Worksheet314.xlsx"/><Relationship Id="rId2" Type="http://schemas.microsoft.com/office/2011/relationships/chartColorStyle" Target="colors315.xml"/><Relationship Id="rId1" Type="http://schemas.microsoft.com/office/2011/relationships/chartStyle" Target="style315.xml"/></Relationships>
</file>

<file path=ppt/charts/_rels/chart316.xml.rels><?xml version="1.0" encoding="UTF-8" standalone="yes"?>
<Relationships xmlns="http://schemas.openxmlformats.org/package/2006/relationships"><Relationship Id="rId3" Type="http://schemas.openxmlformats.org/officeDocument/2006/relationships/package" Target="../embeddings/Microsoft_Excel_Worksheet315.xlsx"/><Relationship Id="rId2" Type="http://schemas.microsoft.com/office/2011/relationships/chartColorStyle" Target="colors316.xml"/><Relationship Id="rId1" Type="http://schemas.microsoft.com/office/2011/relationships/chartStyle" Target="style316.xml"/></Relationships>
</file>

<file path=ppt/charts/_rels/chart317.xml.rels><?xml version="1.0" encoding="UTF-8" standalone="yes"?>
<Relationships xmlns="http://schemas.openxmlformats.org/package/2006/relationships"><Relationship Id="rId3" Type="http://schemas.openxmlformats.org/officeDocument/2006/relationships/package" Target="../embeddings/Microsoft_Excel_Worksheet316.xlsx"/><Relationship Id="rId2" Type="http://schemas.microsoft.com/office/2011/relationships/chartColorStyle" Target="colors317.xml"/><Relationship Id="rId1" Type="http://schemas.microsoft.com/office/2011/relationships/chartStyle" Target="style317.xml"/></Relationships>
</file>

<file path=ppt/charts/_rels/chart318.xml.rels><?xml version="1.0" encoding="UTF-8" standalone="yes"?>
<Relationships xmlns="http://schemas.openxmlformats.org/package/2006/relationships"><Relationship Id="rId3" Type="http://schemas.openxmlformats.org/officeDocument/2006/relationships/package" Target="../embeddings/Microsoft_Excel_Worksheet317.xlsx"/><Relationship Id="rId2" Type="http://schemas.microsoft.com/office/2011/relationships/chartColorStyle" Target="colors318.xml"/><Relationship Id="rId1" Type="http://schemas.microsoft.com/office/2011/relationships/chartStyle" Target="style318.xml"/></Relationships>
</file>

<file path=ppt/charts/_rels/chart319.xml.rels><?xml version="1.0" encoding="UTF-8" standalone="yes"?>
<Relationships xmlns="http://schemas.openxmlformats.org/package/2006/relationships"><Relationship Id="rId3" Type="http://schemas.openxmlformats.org/officeDocument/2006/relationships/package" Target="../embeddings/Microsoft_Excel_Worksheet318.xlsx"/><Relationship Id="rId2" Type="http://schemas.microsoft.com/office/2011/relationships/chartColorStyle" Target="colors319.xml"/><Relationship Id="rId1" Type="http://schemas.microsoft.com/office/2011/relationships/chartStyle" Target="style31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20.xml.rels><?xml version="1.0" encoding="UTF-8" standalone="yes"?>
<Relationships xmlns="http://schemas.openxmlformats.org/package/2006/relationships"><Relationship Id="rId3" Type="http://schemas.openxmlformats.org/officeDocument/2006/relationships/package" Target="../embeddings/Microsoft_Excel_Worksheet319.xlsx"/><Relationship Id="rId2" Type="http://schemas.microsoft.com/office/2011/relationships/chartColorStyle" Target="colors320.xml"/><Relationship Id="rId1" Type="http://schemas.microsoft.com/office/2011/relationships/chartStyle" Target="style320.xml"/></Relationships>
</file>

<file path=ppt/charts/_rels/chart321.xml.rels><?xml version="1.0" encoding="UTF-8" standalone="yes"?>
<Relationships xmlns="http://schemas.openxmlformats.org/package/2006/relationships"><Relationship Id="rId3" Type="http://schemas.openxmlformats.org/officeDocument/2006/relationships/package" Target="../embeddings/Microsoft_Excel_Worksheet320.xlsx"/><Relationship Id="rId2" Type="http://schemas.microsoft.com/office/2011/relationships/chartColorStyle" Target="colors321.xml"/><Relationship Id="rId1" Type="http://schemas.microsoft.com/office/2011/relationships/chartStyle" Target="style321.xml"/></Relationships>
</file>

<file path=ppt/charts/_rels/chart322.xml.rels><?xml version="1.0" encoding="UTF-8" standalone="yes"?>
<Relationships xmlns="http://schemas.openxmlformats.org/package/2006/relationships"><Relationship Id="rId3" Type="http://schemas.openxmlformats.org/officeDocument/2006/relationships/package" Target="../embeddings/Microsoft_Excel_Worksheet321.xlsx"/><Relationship Id="rId2" Type="http://schemas.microsoft.com/office/2011/relationships/chartColorStyle" Target="colors322.xml"/><Relationship Id="rId1" Type="http://schemas.microsoft.com/office/2011/relationships/chartStyle" Target="style322.xml"/></Relationships>
</file>

<file path=ppt/charts/_rels/chart323.xml.rels><?xml version="1.0" encoding="UTF-8" standalone="yes"?>
<Relationships xmlns="http://schemas.openxmlformats.org/package/2006/relationships"><Relationship Id="rId3" Type="http://schemas.openxmlformats.org/officeDocument/2006/relationships/package" Target="../embeddings/Microsoft_Excel_Worksheet322.xlsx"/><Relationship Id="rId2" Type="http://schemas.microsoft.com/office/2011/relationships/chartColorStyle" Target="colors323.xml"/><Relationship Id="rId1" Type="http://schemas.microsoft.com/office/2011/relationships/chartStyle" Target="style323.xml"/></Relationships>
</file>

<file path=ppt/charts/_rels/chart324.xml.rels><?xml version="1.0" encoding="UTF-8" standalone="yes"?>
<Relationships xmlns="http://schemas.openxmlformats.org/package/2006/relationships"><Relationship Id="rId3" Type="http://schemas.openxmlformats.org/officeDocument/2006/relationships/package" Target="../embeddings/Microsoft_Excel_Worksheet323.xlsx"/><Relationship Id="rId2" Type="http://schemas.microsoft.com/office/2011/relationships/chartColorStyle" Target="colors324.xml"/><Relationship Id="rId1" Type="http://schemas.microsoft.com/office/2011/relationships/chartStyle" Target="style324.xml"/></Relationships>
</file>

<file path=ppt/charts/_rels/chart325.xml.rels><?xml version="1.0" encoding="UTF-8" standalone="yes"?>
<Relationships xmlns="http://schemas.openxmlformats.org/package/2006/relationships"><Relationship Id="rId3" Type="http://schemas.openxmlformats.org/officeDocument/2006/relationships/package" Target="../embeddings/Microsoft_Excel_Worksheet324.xlsx"/><Relationship Id="rId2" Type="http://schemas.microsoft.com/office/2011/relationships/chartColorStyle" Target="colors325.xml"/><Relationship Id="rId1" Type="http://schemas.microsoft.com/office/2011/relationships/chartStyle" Target="style325.xml"/></Relationships>
</file>

<file path=ppt/charts/_rels/chart326.xml.rels><?xml version="1.0" encoding="UTF-8" standalone="yes"?>
<Relationships xmlns="http://schemas.openxmlformats.org/package/2006/relationships"><Relationship Id="rId3" Type="http://schemas.openxmlformats.org/officeDocument/2006/relationships/package" Target="../embeddings/Microsoft_Excel_Worksheet325.xlsx"/><Relationship Id="rId2" Type="http://schemas.microsoft.com/office/2011/relationships/chartColorStyle" Target="colors326.xml"/><Relationship Id="rId1" Type="http://schemas.microsoft.com/office/2011/relationships/chartStyle" Target="style326.xml"/></Relationships>
</file>

<file path=ppt/charts/_rels/chart327.xml.rels><?xml version="1.0" encoding="UTF-8" standalone="yes"?>
<Relationships xmlns="http://schemas.openxmlformats.org/package/2006/relationships"><Relationship Id="rId3" Type="http://schemas.openxmlformats.org/officeDocument/2006/relationships/package" Target="../embeddings/Microsoft_Excel_Worksheet326.xlsx"/><Relationship Id="rId2" Type="http://schemas.microsoft.com/office/2011/relationships/chartColorStyle" Target="colors327.xml"/><Relationship Id="rId1" Type="http://schemas.microsoft.com/office/2011/relationships/chartStyle" Target="style327.xml"/></Relationships>
</file>

<file path=ppt/charts/_rels/chart328.xml.rels><?xml version="1.0" encoding="UTF-8" standalone="yes"?>
<Relationships xmlns="http://schemas.openxmlformats.org/package/2006/relationships"><Relationship Id="rId3" Type="http://schemas.openxmlformats.org/officeDocument/2006/relationships/package" Target="../embeddings/Microsoft_Excel_Worksheet327.xlsx"/><Relationship Id="rId2" Type="http://schemas.microsoft.com/office/2011/relationships/chartColorStyle" Target="colors328.xml"/><Relationship Id="rId1" Type="http://schemas.microsoft.com/office/2011/relationships/chartStyle" Target="style328.xml"/></Relationships>
</file>

<file path=ppt/charts/_rels/chart329.xml.rels><?xml version="1.0" encoding="UTF-8" standalone="yes"?>
<Relationships xmlns="http://schemas.openxmlformats.org/package/2006/relationships"><Relationship Id="rId3" Type="http://schemas.openxmlformats.org/officeDocument/2006/relationships/package" Target="../embeddings/Microsoft_Excel_Worksheet328.xlsx"/><Relationship Id="rId2" Type="http://schemas.microsoft.com/office/2011/relationships/chartColorStyle" Target="colors329.xml"/><Relationship Id="rId1" Type="http://schemas.microsoft.com/office/2011/relationships/chartStyle" Target="style3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30.xml.rels><?xml version="1.0" encoding="UTF-8" standalone="yes"?>
<Relationships xmlns="http://schemas.openxmlformats.org/package/2006/relationships"><Relationship Id="rId3" Type="http://schemas.openxmlformats.org/officeDocument/2006/relationships/package" Target="../embeddings/Microsoft_Excel_Worksheet329.xlsx"/><Relationship Id="rId2" Type="http://schemas.microsoft.com/office/2011/relationships/chartColorStyle" Target="colors330.xml"/><Relationship Id="rId1" Type="http://schemas.microsoft.com/office/2011/relationships/chartStyle" Target="style330.xml"/></Relationships>
</file>

<file path=ppt/charts/_rels/chart331.xml.rels><?xml version="1.0" encoding="UTF-8" standalone="yes"?>
<Relationships xmlns="http://schemas.openxmlformats.org/package/2006/relationships"><Relationship Id="rId3" Type="http://schemas.openxmlformats.org/officeDocument/2006/relationships/package" Target="../embeddings/Microsoft_Excel_Worksheet330.xlsx"/><Relationship Id="rId2" Type="http://schemas.microsoft.com/office/2011/relationships/chartColorStyle" Target="colors331.xml"/><Relationship Id="rId1" Type="http://schemas.microsoft.com/office/2011/relationships/chartStyle" Target="style331.xml"/></Relationships>
</file>

<file path=ppt/charts/_rels/chart332.xml.rels><?xml version="1.0" encoding="UTF-8" standalone="yes"?>
<Relationships xmlns="http://schemas.openxmlformats.org/package/2006/relationships"><Relationship Id="rId3" Type="http://schemas.openxmlformats.org/officeDocument/2006/relationships/package" Target="../embeddings/Microsoft_Excel_Worksheet331.xlsx"/><Relationship Id="rId2" Type="http://schemas.microsoft.com/office/2011/relationships/chartColorStyle" Target="colors332.xml"/><Relationship Id="rId1" Type="http://schemas.microsoft.com/office/2011/relationships/chartStyle" Target="style332.xml"/></Relationships>
</file>

<file path=ppt/charts/_rels/chart333.xml.rels><?xml version="1.0" encoding="UTF-8" standalone="yes"?>
<Relationships xmlns="http://schemas.openxmlformats.org/package/2006/relationships"><Relationship Id="rId3" Type="http://schemas.openxmlformats.org/officeDocument/2006/relationships/package" Target="../embeddings/Microsoft_Excel_Worksheet332.xlsx"/><Relationship Id="rId2" Type="http://schemas.microsoft.com/office/2011/relationships/chartColorStyle" Target="colors333.xml"/><Relationship Id="rId1" Type="http://schemas.microsoft.com/office/2011/relationships/chartStyle" Target="style333.xml"/></Relationships>
</file>

<file path=ppt/charts/_rels/chart334.xml.rels><?xml version="1.0" encoding="UTF-8" standalone="yes"?>
<Relationships xmlns="http://schemas.openxmlformats.org/package/2006/relationships"><Relationship Id="rId3" Type="http://schemas.openxmlformats.org/officeDocument/2006/relationships/package" Target="../embeddings/Microsoft_Excel_Worksheet333.xlsx"/><Relationship Id="rId2" Type="http://schemas.microsoft.com/office/2011/relationships/chartColorStyle" Target="colors334.xml"/><Relationship Id="rId1" Type="http://schemas.microsoft.com/office/2011/relationships/chartStyle" Target="style334.xml"/></Relationships>
</file>

<file path=ppt/charts/_rels/chart335.xml.rels><?xml version="1.0" encoding="UTF-8" standalone="yes"?>
<Relationships xmlns="http://schemas.openxmlformats.org/package/2006/relationships"><Relationship Id="rId3" Type="http://schemas.openxmlformats.org/officeDocument/2006/relationships/package" Target="../embeddings/Microsoft_Excel_Worksheet334.xlsx"/><Relationship Id="rId2" Type="http://schemas.microsoft.com/office/2011/relationships/chartColorStyle" Target="colors335.xml"/><Relationship Id="rId1" Type="http://schemas.microsoft.com/office/2011/relationships/chartStyle" Target="style335.xml"/></Relationships>
</file>

<file path=ppt/charts/_rels/chart336.xml.rels><?xml version="1.0" encoding="UTF-8" standalone="yes"?>
<Relationships xmlns="http://schemas.openxmlformats.org/package/2006/relationships"><Relationship Id="rId3" Type="http://schemas.openxmlformats.org/officeDocument/2006/relationships/package" Target="../embeddings/Microsoft_Excel_Worksheet335.xlsx"/><Relationship Id="rId2" Type="http://schemas.microsoft.com/office/2011/relationships/chartColorStyle" Target="colors336.xml"/><Relationship Id="rId1" Type="http://schemas.microsoft.com/office/2011/relationships/chartStyle" Target="style336.xml"/></Relationships>
</file>

<file path=ppt/charts/_rels/chart337.xml.rels><?xml version="1.0" encoding="UTF-8" standalone="yes"?>
<Relationships xmlns="http://schemas.openxmlformats.org/package/2006/relationships"><Relationship Id="rId3" Type="http://schemas.openxmlformats.org/officeDocument/2006/relationships/package" Target="../embeddings/Microsoft_Excel_Worksheet336.xlsx"/><Relationship Id="rId2" Type="http://schemas.microsoft.com/office/2011/relationships/chartColorStyle" Target="colors337.xml"/><Relationship Id="rId1" Type="http://schemas.microsoft.com/office/2011/relationships/chartStyle" Target="style337.xml"/></Relationships>
</file>

<file path=ppt/charts/_rels/chart338.xml.rels><?xml version="1.0" encoding="UTF-8" standalone="yes"?>
<Relationships xmlns="http://schemas.openxmlformats.org/package/2006/relationships"><Relationship Id="rId3" Type="http://schemas.openxmlformats.org/officeDocument/2006/relationships/package" Target="../embeddings/Microsoft_Excel_Worksheet337.xlsx"/><Relationship Id="rId2" Type="http://schemas.microsoft.com/office/2011/relationships/chartColorStyle" Target="colors338.xml"/><Relationship Id="rId1" Type="http://schemas.microsoft.com/office/2011/relationships/chartStyle" Target="style338.xml"/></Relationships>
</file>

<file path=ppt/charts/_rels/chart339.xml.rels><?xml version="1.0" encoding="UTF-8" standalone="yes"?>
<Relationships xmlns="http://schemas.openxmlformats.org/package/2006/relationships"><Relationship Id="rId3" Type="http://schemas.openxmlformats.org/officeDocument/2006/relationships/package" Target="../embeddings/Microsoft_Excel_Worksheet338.xlsx"/><Relationship Id="rId2" Type="http://schemas.microsoft.com/office/2011/relationships/chartColorStyle" Target="colors339.xml"/><Relationship Id="rId1" Type="http://schemas.microsoft.com/office/2011/relationships/chartStyle" Target="style33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40.xml.rels><?xml version="1.0" encoding="UTF-8" standalone="yes"?>
<Relationships xmlns="http://schemas.openxmlformats.org/package/2006/relationships"><Relationship Id="rId3" Type="http://schemas.openxmlformats.org/officeDocument/2006/relationships/package" Target="../embeddings/Microsoft_Excel_Worksheet339.xlsx"/><Relationship Id="rId2" Type="http://schemas.microsoft.com/office/2011/relationships/chartColorStyle" Target="colors340.xml"/><Relationship Id="rId1" Type="http://schemas.microsoft.com/office/2011/relationships/chartStyle" Target="style340.xml"/></Relationships>
</file>

<file path=ppt/charts/_rels/chart341.xml.rels><?xml version="1.0" encoding="UTF-8" standalone="yes"?>
<Relationships xmlns="http://schemas.openxmlformats.org/package/2006/relationships"><Relationship Id="rId3" Type="http://schemas.openxmlformats.org/officeDocument/2006/relationships/package" Target="../embeddings/Microsoft_Excel_Worksheet340.xlsx"/><Relationship Id="rId2" Type="http://schemas.microsoft.com/office/2011/relationships/chartColorStyle" Target="colors341.xml"/><Relationship Id="rId1" Type="http://schemas.microsoft.com/office/2011/relationships/chartStyle" Target="style341.xml"/></Relationships>
</file>

<file path=ppt/charts/_rels/chart342.xml.rels><?xml version="1.0" encoding="UTF-8" standalone="yes"?>
<Relationships xmlns="http://schemas.openxmlformats.org/package/2006/relationships"><Relationship Id="rId3" Type="http://schemas.openxmlformats.org/officeDocument/2006/relationships/package" Target="../embeddings/Microsoft_Excel_Worksheet341.xlsx"/><Relationship Id="rId2" Type="http://schemas.microsoft.com/office/2011/relationships/chartColorStyle" Target="colors342.xml"/><Relationship Id="rId1" Type="http://schemas.microsoft.com/office/2011/relationships/chartStyle" Target="style342.xml"/></Relationships>
</file>

<file path=ppt/charts/_rels/chart343.xml.rels><?xml version="1.0" encoding="UTF-8" standalone="yes"?>
<Relationships xmlns="http://schemas.openxmlformats.org/package/2006/relationships"><Relationship Id="rId3" Type="http://schemas.openxmlformats.org/officeDocument/2006/relationships/package" Target="../embeddings/Microsoft_Excel_Worksheet342.xlsx"/><Relationship Id="rId2" Type="http://schemas.microsoft.com/office/2011/relationships/chartColorStyle" Target="colors343.xml"/><Relationship Id="rId1" Type="http://schemas.microsoft.com/office/2011/relationships/chartStyle" Target="style343.xml"/></Relationships>
</file>

<file path=ppt/charts/_rels/chart344.xml.rels><?xml version="1.0" encoding="UTF-8" standalone="yes"?>
<Relationships xmlns="http://schemas.openxmlformats.org/package/2006/relationships"><Relationship Id="rId3" Type="http://schemas.openxmlformats.org/officeDocument/2006/relationships/package" Target="../embeddings/Microsoft_Excel_Worksheet343.xlsx"/><Relationship Id="rId2" Type="http://schemas.microsoft.com/office/2011/relationships/chartColorStyle" Target="colors344.xml"/><Relationship Id="rId1" Type="http://schemas.microsoft.com/office/2011/relationships/chartStyle" Target="style344.xml"/></Relationships>
</file>

<file path=ppt/charts/_rels/chart345.xml.rels><?xml version="1.0" encoding="UTF-8" standalone="yes"?>
<Relationships xmlns="http://schemas.openxmlformats.org/package/2006/relationships"><Relationship Id="rId3" Type="http://schemas.openxmlformats.org/officeDocument/2006/relationships/package" Target="../embeddings/Microsoft_Excel_Worksheet344.xlsx"/><Relationship Id="rId2" Type="http://schemas.microsoft.com/office/2011/relationships/chartColorStyle" Target="colors345.xml"/><Relationship Id="rId1" Type="http://schemas.microsoft.com/office/2011/relationships/chartStyle" Target="style345.xml"/></Relationships>
</file>

<file path=ppt/charts/_rels/chart346.xml.rels><?xml version="1.0" encoding="UTF-8" standalone="yes"?>
<Relationships xmlns="http://schemas.openxmlformats.org/package/2006/relationships"><Relationship Id="rId3" Type="http://schemas.openxmlformats.org/officeDocument/2006/relationships/package" Target="../embeddings/Microsoft_Excel_Worksheet345.xlsx"/><Relationship Id="rId2" Type="http://schemas.microsoft.com/office/2011/relationships/chartColorStyle" Target="colors346.xml"/><Relationship Id="rId1" Type="http://schemas.microsoft.com/office/2011/relationships/chartStyle" Target="style346.xml"/></Relationships>
</file>

<file path=ppt/charts/_rels/chart347.xml.rels><?xml version="1.0" encoding="UTF-8" standalone="yes"?>
<Relationships xmlns="http://schemas.openxmlformats.org/package/2006/relationships"><Relationship Id="rId3" Type="http://schemas.openxmlformats.org/officeDocument/2006/relationships/package" Target="../embeddings/Microsoft_Excel_Worksheet346.xlsx"/><Relationship Id="rId2" Type="http://schemas.microsoft.com/office/2011/relationships/chartColorStyle" Target="colors347.xml"/><Relationship Id="rId1" Type="http://schemas.microsoft.com/office/2011/relationships/chartStyle" Target="style347.xml"/></Relationships>
</file>

<file path=ppt/charts/_rels/chart348.xml.rels><?xml version="1.0" encoding="UTF-8" standalone="yes"?>
<Relationships xmlns="http://schemas.openxmlformats.org/package/2006/relationships"><Relationship Id="rId3" Type="http://schemas.openxmlformats.org/officeDocument/2006/relationships/package" Target="../embeddings/Microsoft_Excel_Worksheet347.xlsx"/><Relationship Id="rId2" Type="http://schemas.microsoft.com/office/2011/relationships/chartColorStyle" Target="colors348.xml"/><Relationship Id="rId1" Type="http://schemas.microsoft.com/office/2011/relationships/chartStyle" Target="style348.xml"/></Relationships>
</file>

<file path=ppt/charts/_rels/chart349.xml.rels><?xml version="1.0" encoding="UTF-8" standalone="yes"?>
<Relationships xmlns="http://schemas.openxmlformats.org/package/2006/relationships"><Relationship Id="rId3" Type="http://schemas.openxmlformats.org/officeDocument/2006/relationships/package" Target="../embeddings/Microsoft_Excel_Worksheet348.xlsx"/><Relationship Id="rId2" Type="http://schemas.microsoft.com/office/2011/relationships/chartColorStyle" Target="colors349.xml"/><Relationship Id="rId1" Type="http://schemas.microsoft.com/office/2011/relationships/chartStyle" Target="style34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50.xml.rels><?xml version="1.0" encoding="UTF-8" standalone="yes"?>
<Relationships xmlns="http://schemas.openxmlformats.org/package/2006/relationships"><Relationship Id="rId3" Type="http://schemas.openxmlformats.org/officeDocument/2006/relationships/package" Target="../embeddings/Microsoft_Excel_Worksheet349.xlsx"/><Relationship Id="rId2" Type="http://schemas.microsoft.com/office/2011/relationships/chartColorStyle" Target="colors350.xml"/><Relationship Id="rId1" Type="http://schemas.microsoft.com/office/2011/relationships/chartStyle" Target="style350.xml"/></Relationships>
</file>

<file path=ppt/charts/_rels/chart351.xml.rels><?xml version="1.0" encoding="UTF-8" standalone="yes"?>
<Relationships xmlns="http://schemas.openxmlformats.org/package/2006/relationships"><Relationship Id="rId3" Type="http://schemas.openxmlformats.org/officeDocument/2006/relationships/package" Target="../embeddings/Microsoft_Excel_Worksheet350.xlsx"/><Relationship Id="rId2" Type="http://schemas.microsoft.com/office/2011/relationships/chartColorStyle" Target="colors351.xml"/><Relationship Id="rId1" Type="http://schemas.microsoft.com/office/2011/relationships/chartStyle" Target="style351.xml"/></Relationships>
</file>

<file path=ppt/charts/_rels/chart352.xml.rels><?xml version="1.0" encoding="UTF-8" standalone="yes"?>
<Relationships xmlns="http://schemas.openxmlformats.org/package/2006/relationships"><Relationship Id="rId3" Type="http://schemas.openxmlformats.org/officeDocument/2006/relationships/package" Target="../embeddings/Microsoft_Excel_Worksheet351.xlsx"/><Relationship Id="rId2" Type="http://schemas.microsoft.com/office/2011/relationships/chartColorStyle" Target="colors352.xml"/><Relationship Id="rId1" Type="http://schemas.microsoft.com/office/2011/relationships/chartStyle" Target="style352.xml"/></Relationships>
</file>

<file path=ppt/charts/_rels/chart353.xml.rels><?xml version="1.0" encoding="UTF-8" standalone="yes"?>
<Relationships xmlns="http://schemas.openxmlformats.org/package/2006/relationships"><Relationship Id="rId3" Type="http://schemas.openxmlformats.org/officeDocument/2006/relationships/package" Target="../embeddings/Microsoft_Excel_Worksheet352.xlsx"/><Relationship Id="rId2" Type="http://schemas.microsoft.com/office/2011/relationships/chartColorStyle" Target="colors353.xml"/><Relationship Id="rId1" Type="http://schemas.microsoft.com/office/2011/relationships/chartStyle" Target="style353.xml"/></Relationships>
</file>

<file path=ppt/charts/_rels/chart354.xml.rels><?xml version="1.0" encoding="UTF-8" standalone="yes"?>
<Relationships xmlns="http://schemas.openxmlformats.org/package/2006/relationships"><Relationship Id="rId3" Type="http://schemas.openxmlformats.org/officeDocument/2006/relationships/package" Target="../embeddings/Microsoft_Excel_Worksheet353.xlsx"/><Relationship Id="rId2" Type="http://schemas.microsoft.com/office/2011/relationships/chartColorStyle" Target="colors354.xml"/><Relationship Id="rId1" Type="http://schemas.microsoft.com/office/2011/relationships/chartStyle" Target="style354.xml"/></Relationships>
</file>

<file path=ppt/charts/_rels/chart355.xml.rels><?xml version="1.0" encoding="UTF-8" standalone="yes"?>
<Relationships xmlns="http://schemas.openxmlformats.org/package/2006/relationships"><Relationship Id="rId3" Type="http://schemas.openxmlformats.org/officeDocument/2006/relationships/package" Target="../embeddings/Microsoft_Excel_Worksheet354.xlsx"/><Relationship Id="rId2" Type="http://schemas.microsoft.com/office/2011/relationships/chartColorStyle" Target="colors355.xml"/><Relationship Id="rId1" Type="http://schemas.microsoft.com/office/2011/relationships/chartStyle" Target="style355.xml"/></Relationships>
</file>

<file path=ppt/charts/_rels/chart356.xml.rels><?xml version="1.0" encoding="UTF-8" standalone="yes"?>
<Relationships xmlns="http://schemas.openxmlformats.org/package/2006/relationships"><Relationship Id="rId3" Type="http://schemas.openxmlformats.org/officeDocument/2006/relationships/package" Target="../embeddings/Microsoft_Excel_Worksheet355.xlsx"/><Relationship Id="rId2" Type="http://schemas.microsoft.com/office/2011/relationships/chartColorStyle" Target="colors356.xml"/><Relationship Id="rId1" Type="http://schemas.microsoft.com/office/2011/relationships/chartStyle" Target="style356.xml"/></Relationships>
</file>

<file path=ppt/charts/_rels/chart357.xml.rels><?xml version="1.0" encoding="UTF-8" standalone="yes"?>
<Relationships xmlns="http://schemas.openxmlformats.org/package/2006/relationships"><Relationship Id="rId3" Type="http://schemas.openxmlformats.org/officeDocument/2006/relationships/package" Target="../embeddings/Microsoft_Excel_Worksheet356.xlsx"/><Relationship Id="rId2" Type="http://schemas.microsoft.com/office/2011/relationships/chartColorStyle" Target="colors357.xml"/><Relationship Id="rId1" Type="http://schemas.microsoft.com/office/2011/relationships/chartStyle" Target="style357.xml"/></Relationships>
</file>

<file path=ppt/charts/_rels/chart358.xml.rels><?xml version="1.0" encoding="UTF-8" standalone="yes"?>
<Relationships xmlns="http://schemas.openxmlformats.org/package/2006/relationships"><Relationship Id="rId3" Type="http://schemas.openxmlformats.org/officeDocument/2006/relationships/package" Target="../embeddings/Microsoft_Excel_Worksheet357.xlsx"/><Relationship Id="rId2" Type="http://schemas.microsoft.com/office/2011/relationships/chartColorStyle" Target="colors358.xml"/><Relationship Id="rId1" Type="http://schemas.microsoft.com/office/2011/relationships/chartStyle" Target="style35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547.54999999999995</c:v>
                </c:pt>
                <c:pt idx="1">
                  <c:v>1161.82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200</c:v>
                </c:pt>
                <c:pt idx="1">
                  <c:v>222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392</c:v>
                </c:pt>
                <c:pt idx="1">
                  <c:v>64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17</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524B-0248-A88F-5EC194DB45B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1.7000000000000001E-2</c:v>
                </c:pt>
                <c:pt idx="1">
                  <c:v>0.39219999999999999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0.1</c:v>
                </c:pt>
                <c:pt idx="1">
                  <c:v>49.424221000000003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21</c:v>
                </c:pt>
                <c:pt idx="1">
                  <c:v>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96613</c:v>
                </c:pt>
                <c:pt idx="1">
                  <c:v>115303.15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68</c:v>
                </c:pt>
                <c:pt idx="1">
                  <c:v>55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287</c:v>
                </c:pt>
                <c:pt idx="1">
                  <c:v>313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228.76</c:v>
                </c:pt>
                <c:pt idx="1">
                  <c:v>159.24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0.4</c:v>
                </c:pt>
                <c:pt idx="1">
                  <c:v>1.6443000000000001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10</c:v>
                </c:pt>
                <c:pt idx="1">
                  <c:v>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CC16-AD46-828A-541A80F46F95}"/>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445.5</c:v>
                </c:pt>
                <c:pt idx="1">
                  <c:v>5106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c:v>
                </c:pt>
                <c:pt idx="1">
                  <c:v>18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5F4A-9F47-BDCE-569AAD08169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0.68115000000000003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rgbClr val="F9D616"/>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19</c:v>
                </c:pt>
                <c:pt idx="1">
                  <c:v>32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layout>
                <c:manualLayout>
                  <c:x val="1.0063393340006034E-7"/>
                  <c:y val="1.793721550858242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482908232117394"/>
                      <c:h val="9.1240636220322677E-2"/>
                    </c:manualLayout>
                  </c15:layout>
                </c:ext>
                <c:ext xmlns:c16="http://schemas.microsoft.com/office/drawing/2014/chart" uri="{C3380CC4-5D6E-409C-BE32-E72D297353CC}">
                  <c16:uniqueId val="{00000005-DEDF-B146-AE4A-68161571C8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115</c:v>
                </c:pt>
                <c:pt idx="1">
                  <c:v>536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0.04</c:v>
                </c:pt>
                <c:pt idx="1">
                  <c:v>9.5000000000000005E-5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21</c:v>
                </c:pt>
                <c:pt idx="1">
                  <c:v>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200</c:v>
                </c:pt>
                <c:pt idx="1">
                  <c:v>1517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c:v>
                </c:pt>
                <c:pt idx="1">
                  <c:v>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2639.45</c:v>
                </c:pt>
                <c:pt idx="1">
                  <c:v>385.2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8</c:v>
                </c:pt>
                <c:pt idx="1">
                  <c:v>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93</c:v>
                </c:pt>
                <c:pt idx="1">
                  <c:v>120.58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1547.4</c:v>
                </c:pt>
                <c:pt idx="1">
                  <c:v>1660.6320000000001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339769</c:v>
                </c:pt>
                <c:pt idx="1">
                  <c:v>33403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8</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1030.49</c:v>
                </c:pt>
                <c:pt idx="1">
                  <c:v>860.45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207.57579999999999</c:v>
                </c:pt>
                <c:pt idx="1">
                  <c:v>822.01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12</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c:formatCode>
                <c:ptCount val="2"/>
                <c:pt idx="0" formatCode="General">
                  <c:v>0</c:v>
                </c:pt>
                <c:pt idx="1">
                  <c:v>42.24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751</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11</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30</c:v>
                </c:pt>
                <c:pt idx="1">
                  <c:v>76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28</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153</c:v>
                </c:pt>
                <c:pt idx="1">
                  <c:v>74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26</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10.5</c:v>
                </c:pt>
                <c:pt idx="1">
                  <c:v>53.397658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44</c:v>
                </c:pt>
                <c:pt idx="1">
                  <c:v>28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104.8</c:v>
                </c:pt>
                <c:pt idx="1">
                  <c:v>193.54402999999999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98</c:v>
                </c:pt>
                <c:pt idx="1">
                  <c:v>96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65.099999999999994</c:v>
                </c:pt>
                <c:pt idx="1">
                  <c:v>611.39962600000001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67</c:v>
                </c:pt>
                <c:pt idx="1">
                  <c:v>77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formatCode="General">
                  <c:v>0.02</c:v>
                </c:pt>
                <c:pt idx="1">
                  <c:v>2.05003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35266</c:v>
                </c:pt>
                <c:pt idx="1">
                  <c:v>50965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65.599999999999994</c:v>
                </c:pt>
                <c:pt idx="1">
                  <c:v>306.96213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23</c:v>
                </c:pt>
                <c:pt idx="1">
                  <c:v>28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79.900000000000006</c:v>
                </c:pt>
                <c:pt idx="1">
                  <c:v>5.2561999999999998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285.24329999999998</c:v>
                </c:pt>
                <c:pt idx="1">
                  <c:v>243.17599999999999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48</c:v>
                </c:pt>
                <c:pt idx="1">
                  <c:v>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D6E5-CF4F-A6BD-99DA40196D7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8217</c:v>
                </c:pt>
                <c:pt idx="1">
                  <c:v>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12</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2E-3</c:v>
                </c:pt>
                <c:pt idx="1">
                  <c:v>3.9608699999999999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111</c:v>
                </c:pt>
                <c:pt idx="1">
                  <c:v>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146</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0.03</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4.9000000000000004</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20172.25</c:v>
                </c:pt>
                <c:pt idx="1">
                  <c:v>48064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30</c:v>
                </c:pt>
                <c:pt idx="1">
                  <c:v>23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1.3</c:v>
                </c:pt>
                <c:pt idx="1">
                  <c:v>4.8914999999999997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27</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33.409999999999997</c:v>
                </c:pt>
                <c:pt idx="1">
                  <c:v>23.85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10</c:v>
                </c:pt>
                <c:pt idx="1">
                  <c:v>24.476700000000001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43</c:v>
                </c:pt>
                <c:pt idx="1">
                  <c:v>52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244830</c:v>
                </c:pt>
                <c:pt idx="1">
                  <c:v>97379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250</c:v>
                </c:pt>
                <c:pt idx="1">
                  <c:v>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665</c:v>
                </c:pt>
                <c:pt idx="1">
                  <c:v>464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0.5</c:v>
                </c:pt>
                <c:pt idx="1">
                  <c:v>3.4222999999999999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17</c:v>
                </c:pt>
                <c:pt idx="1">
                  <c:v>27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0.8</c:v>
                </c:pt>
                <c:pt idx="1">
                  <c:v>14.603400000000001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3466</c:v>
                </c:pt>
                <c:pt idx="1">
                  <c:v>16970.5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73</c:v>
                </c:pt>
                <c:pt idx="1">
                  <c:v>59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40</c:v>
                </c:pt>
                <c:pt idx="1">
                  <c:v>41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60</c:v>
                </c:pt>
                <c:pt idx="1">
                  <c:v>74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E615-604F-B1C6-D5B4848E261E}"/>
                </c:ext>
              </c:extLst>
            </c:dLbl>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15:layout>
                    <c:manualLayout>
                      <c:w val="0.25272179567970471"/>
                      <c:h val="6.7324348875546086E-2"/>
                    </c:manualLayout>
                  </c15:layout>
                </c:ext>
                <c:ext xmlns:c16="http://schemas.microsoft.com/office/drawing/2014/chart" uri="{C3380CC4-5D6E-409C-BE32-E72D297353CC}">
                  <c16:uniqueId val="{00000005-DEDF-B146-AE4A-68161571C8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278.10000000000002</c:v>
                </c:pt>
                <c:pt idx="1">
                  <c:v>1233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formatCode="General">
                  <c:v>7.0000000000000007E-2</c:v>
                </c:pt>
                <c:pt idx="1">
                  <c:v>1.0999999999999999E-2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0.05</c:v>
                </c:pt>
                <c:pt idx="1">
                  <c:v>20.334700000000002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c:formatCode>
                <c:ptCount val="2"/>
                <c:pt idx="0">
                  <c:v>15890</c:v>
                </c:pt>
                <c:pt idx="1">
                  <c:v>15857.5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25</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formatCode="#,##0">
                  <c:v>1857.9</c:v>
                </c:pt>
                <c:pt idx="1">
                  <c:v>1478.06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5270</c:v>
                </c:pt>
                <c:pt idx="1">
                  <c:v>94357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33</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formatCode="#,##0">
                  <c:v>2058.61</c:v>
                </c:pt>
                <c:pt idx="1">
                  <c:v>697.92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26</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17846.21</c:v>
                </c:pt>
                <c:pt idx="1">
                  <c:v>7251.54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22</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512410</c:v>
                </c:pt>
                <c:pt idx="1">
                  <c:v>66040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47</c:v>
                </c:pt>
                <c:pt idx="1">
                  <c:v>30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##0.0000</c:formatCode>
                <c:ptCount val="2"/>
                <c:pt idx="0" formatCode="#,##0">
                  <c:v>0</c:v>
                </c:pt>
                <c:pt idx="1">
                  <c:v>7.2999999999999996E-4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c:formatCode>
                <c:ptCount val="2"/>
                <c:pt idx="0" formatCode="#,##0">
                  <c:v>101.6</c:v>
                </c:pt>
                <c:pt idx="1">
                  <c:v>14.9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421</c:v>
                </c:pt>
                <c:pt idx="1">
                  <c:v>260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70</c:v>
                </c:pt>
                <c:pt idx="1">
                  <c:v>55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78</c:v>
                </c:pt>
                <c:pt idx="1">
                  <c:v>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44.6</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3527.5462000000002</c:v>
                </c:pt>
                <c:pt idx="1">
                  <c:v>76.090729999999994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38</c:v>
                </c:pt>
                <c:pt idx="1">
                  <c:v>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371</c:v>
                </c:pt>
                <c:pt idx="1">
                  <c:v>173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67</c:v>
                </c:pt>
                <c:pt idx="1">
                  <c:v>60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formatCode="General">
                  <c:v>8.27</c:v>
                </c:pt>
                <c:pt idx="1">
                  <c:v>11.17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32</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10364</c:v>
                </c:pt>
                <c:pt idx="1">
                  <c:v>13381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41</c:v>
                </c:pt>
                <c:pt idx="1">
                  <c:v>44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265.7</c:v>
                </c:pt>
                <c:pt idx="1">
                  <c:v>195.45410000000001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117</c:v>
                </c:pt>
                <c:pt idx="1">
                  <c:v>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132.1</c:v>
                </c:pt>
                <c:pt idx="1">
                  <c:v>382.94952000000001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279</c:v>
                </c:pt>
                <c:pt idx="1">
                  <c:v>275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692.4</c:v>
                </c:pt>
                <c:pt idx="1">
                  <c:v>151.92186000000001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196</c:v>
                </c:pt>
                <c:pt idx="1">
                  <c:v>159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0.06</c:v>
                </c:pt>
                <c:pt idx="1">
                  <c:v>1.7942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37</c:v>
                </c:pt>
                <c:pt idx="1">
                  <c:v>20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17</c:v>
                </c:pt>
                <c:pt idx="1">
                  <c:v>29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529.20000000000005</c:v>
                </c:pt>
                <c:pt idx="1">
                  <c:v>33.362009999999998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78</c:v>
                </c:pt>
                <c:pt idx="1">
                  <c:v>68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148.9</c:v>
                </c:pt>
                <c:pt idx="1">
                  <c:v>153.91470000000001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15</c:v>
                </c:pt>
                <c:pt idx="1">
                  <c:v>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504.9</c:v>
                </c:pt>
                <c:pt idx="1">
                  <c:v>517.62480000000005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63</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formatCode="#,##0">
                  <c:v>1239.5</c:v>
                </c:pt>
                <c:pt idx="1">
                  <c:v>42008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56</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9.1</c:v>
                </c:pt>
                <c:pt idx="1">
                  <c:v>18.80142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21.09</c:v>
                </c:pt>
                <c:pt idx="1">
                  <c:v>10.86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35</c:v>
                </c:pt>
                <c:pt idx="1">
                  <c:v>32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1617</c:v>
                </c:pt>
                <c:pt idx="1">
                  <c:v>559.5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37</c:v>
                </c:pt>
                <c:pt idx="1">
                  <c:v>32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0.3</c:v>
                </c:pt>
                <c:pt idx="1">
                  <c:v>5.3820499999999996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c:v>
                </c:pt>
                <c:pt idx="1">
                  <c:v>10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3.0000000000000001E-3</c:v>
                </c:pt>
                <c:pt idx="1">
                  <c:v>7.4565000000000001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175290.5</c:v>
                </c:pt>
                <c:pt idx="1">
                  <c:v>75843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c:v>
                </c:pt>
                <c:pt idx="1">
                  <c:v>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95</c:v>
                </c:pt>
                <c:pt idx="1">
                  <c:v>124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12.9</c:v>
                </c:pt>
                <c:pt idx="1">
                  <c:v>13.7532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37</c:v>
                </c:pt>
                <c:pt idx="1">
                  <c:v>79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100.9</c:v>
                </c:pt>
                <c:pt idx="1">
                  <c:v>157.719853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237</c:v>
                </c:pt>
                <c:pt idx="1">
                  <c:v>208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114608</c:v>
                </c:pt>
                <c:pt idx="1">
                  <c:v>725074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594</c:v>
                </c:pt>
                <c:pt idx="1">
                  <c:v>751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1866</c:v>
                </c:pt>
                <c:pt idx="1">
                  <c:v>1934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3.01</c:v>
                </c:pt>
                <c:pt idx="1">
                  <c:v>6.1360999999999999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70</c:v>
                </c:pt>
                <c:pt idx="1">
                  <c:v>90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c:v>
                </c:pt>
                <c:pt idx="1">
                  <c:v>11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0.8</c:v>
                </c:pt>
                <c:pt idx="1">
                  <c:v>0.21601100000000001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86771</c:v>
                </c:pt>
                <c:pt idx="1">
                  <c:v>61057.5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316</c:v>
                </c:pt>
                <c:pt idx="1">
                  <c:v>267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391</c:v>
                </c:pt>
                <c:pt idx="1">
                  <c:v>362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layout>
                <c:manualLayout>
                  <c:x val="0"/>
                  <c:y val="1.793721550858243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15:layout>
                    <c:manualLayout>
                      <c:w val="0.23994128613789706"/>
                      <c:h val="9.1240636220322677E-2"/>
                    </c:manualLayout>
                  </c15:layout>
                </c:ext>
                <c:ext xmlns:c16="http://schemas.microsoft.com/office/drawing/2014/chart" uri="{C3380CC4-5D6E-409C-BE32-E72D297353CC}">
                  <c16:uniqueId val="{00000002-832B-E049-8C16-8FB17B3A342F}"/>
                </c:ext>
              </c:extLst>
            </c:dLbl>
            <c:dLbl>
              <c:idx val="1"/>
              <c:layout>
                <c:manualLayout>
                  <c:x val="1.0063393340006034E-7"/>
                  <c:y val="2.092675142667940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15:layout>
                    <c:manualLayout>
                      <c:w val="0.22716077659608935"/>
                      <c:h val="9.1240636220322677E-2"/>
                    </c:manualLayout>
                  </c15:layout>
                </c:ext>
                <c:ext xmlns:c16="http://schemas.microsoft.com/office/drawing/2014/chart" uri="{C3380CC4-5D6E-409C-BE32-E72D297353CC}">
                  <c16:uniqueId val="{00000005-DEDF-B146-AE4A-68161571C8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2399.6999999999998</c:v>
                </c:pt>
                <c:pt idx="1">
                  <c:v>1206.3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0.9</c:v>
                </c:pt>
                <c:pt idx="1">
                  <c:v>1.708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11</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2.6</c:v>
                </c:pt>
                <c:pt idx="1">
                  <c:v>5.9338550000000003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13</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0.00">
                  <c:v>83406.25</c:v>
                </c:pt>
                <c:pt idx="1">
                  <c:v>27997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277</c:v>
                </c:pt>
                <c:pt idx="1">
                  <c:v>136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5516.68</c:v>
                </c:pt>
                <c:pt idx="1">
                  <c:v>11254.65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152</c:v>
                </c:pt>
                <c:pt idx="1">
                  <c:v>151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0">
                  <c:v>673.4</c:v>
                </c:pt>
                <c:pt idx="1">
                  <c:v>462.98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24</c:v>
                </c:pt>
                <c:pt idx="1">
                  <c:v>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c:formatCode>
                <c:ptCount val="2"/>
                <c:pt idx="0" formatCode="#,##0">
                  <c:v>3703.56</c:v>
                </c:pt>
                <c:pt idx="1">
                  <c:v>7297.49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26</c:v>
                </c:pt>
                <c:pt idx="1">
                  <c:v>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844188</c:v>
                </c:pt>
                <c:pt idx="1">
                  <c:v>5520789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375</c:v>
                </c:pt>
                <c:pt idx="1">
                  <c:v>391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996642</c:v>
                </c:pt>
                <c:pt idx="1">
                  <c:v>417321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formatCode="#\ ##0.000">
                  <c:v>2E-3</c:v>
                </c:pt>
                <c:pt idx="1">
                  <c:v>8.8520000000000001E-2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 ##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5AEB-4145-B9E7-0261FEE973A0}"/>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c:formatCode>
                <c:ptCount val="2"/>
                <c:pt idx="0" formatCode="#,##0">
                  <c:v>32.200000000000003</c:v>
                </c:pt>
                <c:pt idx="1">
                  <c:v>7.8192000000000004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32</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571.70000000000005</c:v>
                </c:pt>
                <c:pt idx="1">
                  <c:v>191.38212999999999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142</c:v>
                </c:pt>
                <c:pt idx="1">
                  <c:v>40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34.200000000000003</c:v>
                </c:pt>
                <c:pt idx="1">
                  <c:v>42.252000000000002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9622</c:v>
                </c:pt>
                <c:pt idx="1">
                  <c:v>43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13</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309</c:v>
                </c:pt>
                <c:pt idx="1">
                  <c:v>241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10</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602</c:v>
                </c:pt>
                <c:pt idx="1">
                  <c:v>373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459</c:v>
                </c:pt>
                <c:pt idx="1">
                  <c:v>299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23894</c:v>
                </c:pt>
                <c:pt idx="1">
                  <c:v>22321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49</c:v>
                </c:pt>
                <c:pt idx="1">
                  <c:v>107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353.3</c:v>
                </c:pt>
                <c:pt idx="1">
                  <c:v>887.43224999999995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228</c:v>
                </c:pt>
                <c:pt idx="1">
                  <c:v>110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0">
                  <c:v>198</c:v>
                </c:pt>
                <c:pt idx="1">
                  <c:v>795.70546999999999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706</c:v>
                </c:pt>
                <c:pt idx="1">
                  <c:v>635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62.43</c:v>
                </c:pt>
                <c:pt idx="1">
                  <c:v>25.64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1017.76534</c:v>
                </c:pt>
                <c:pt idx="1">
                  <c:v>4226.9757200000004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532</c:v>
                </c:pt>
                <c:pt idx="1">
                  <c:v>496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formatCode="General">
                  <c:v>1.1000000000000001</c:v>
                </c:pt>
                <c:pt idx="1">
                  <c:v>4.0405600000000002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25</c:v>
                </c:pt>
                <c:pt idx="1">
                  <c:v>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227.3</c:v>
                </c:pt>
                <c:pt idx="1">
                  <c:v>962.52265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91</c:v>
                </c:pt>
                <c:pt idx="1">
                  <c:v>105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formatCode="General">
                  <c:v>0</c:v>
                </c:pt>
                <c:pt idx="1">
                  <c:v>6.4699999999999994E-2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231.6</c:v>
                </c:pt>
                <c:pt idx="1">
                  <c:v>98.99709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41</c:v>
                </c:pt>
                <c:pt idx="1">
                  <c:v>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436.42</c:v>
                </c:pt>
                <c:pt idx="1">
                  <c:v>1400.62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126</c:v>
                </c:pt>
                <c:pt idx="1">
                  <c:v>219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24.356010000000001</c:v>
                </c:pt>
                <c:pt idx="1">
                  <c:v>1.0908800000000001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30</c:v>
                </c:pt>
                <c:pt idx="1">
                  <c:v>24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25632</c:v>
                </c:pt>
                <c:pt idx="1">
                  <c:v>8923.5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35</c:v>
                </c:pt>
                <c:pt idx="1">
                  <c:v>34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3455</c:v>
                </c:pt>
                <c:pt idx="1">
                  <c:v>93790.5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23</c:v>
                </c:pt>
                <c:pt idx="1">
                  <c:v>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7.9891699999999997</c:v>
                </c:pt>
                <c:pt idx="1">
                  <c:v>5.7911299999999999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25</c:v>
                </c:pt>
                <c:pt idx="1">
                  <c:v>10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16.2</c:v>
                </c:pt>
                <c:pt idx="1">
                  <c:v>3.4040400000000002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246.55</c:v>
                </c:pt>
                <c:pt idx="1">
                  <c:v>316.88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c:v>
                </c:pt>
                <c:pt idx="1">
                  <c:v>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800787.5</c:v>
                </c:pt>
                <c:pt idx="1">
                  <c:v>293350.5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167</c:v>
                </c:pt>
                <c:pt idx="1">
                  <c:v>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48.2</c:v>
                </c:pt>
                <c:pt idx="1">
                  <c:v>6.6017000000000001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58</c:v>
                </c:pt>
                <c:pt idx="1">
                  <c:v>88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135.46782400000001</c:v>
                </c:pt>
                <c:pt idx="1">
                  <c:v>85.256450000000001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115</c:v>
                </c:pt>
                <c:pt idx="1">
                  <c:v>158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2281787.5</c:v>
                </c:pt>
                <c:pt idx="1">
                  <c:v>679563.5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466</c:v>
                </c:pt>
                <c:pt idx="1">
                  <c:v>268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418</c:v>
                </c:pt>
                <c:pt idx="1">
                  <c:v>444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2550</c:v>
                </c:pt>
                <c:pt idx="1">
                  <c:v>2073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c:v>14.798299999999999</c:v>
                </c:pt>
                <c:pt idx="1">
                  <c:v>2.6904499999999998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44</c:v>
                </c:pt>
                <c:pt idx="1">
                  <c:v>43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4.4000000000000004</c:v>
                </c:pt>
                <c:pt idx="1">
                  <c:v>2.5190100000000002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38172</c:v>
                </c:pt>
                <c:pt idx="1">
                  <c:v>38111.5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99</c:v>
                </c:pt>
                <c:pt idx="1">
                  <c:v>79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149</c:v>
                </c:pt>
                <c:pt idx="1">
                  <c:v>125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baseline="0" dirty="0"/>
              <a:t> kronor</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C94-DD4B-BCDB-07628B7CBE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 ##0.0">
                  <c:v>2356.1999999999998</c:v>
                </c:pt>
                <c:pt idx="1">
                  <c:v>7396</c:v>
                </c:pt>
              </c:numCache>
            </c:numRef>
          </c:val>
          <c:extLst>
            <c:ext xmlns:c16="http://schemas.microsoft.com/office/drawing/2014/chart" uri="{C3380CC4-5D6E-409C-BE32-E72D297353CC}">
              <c16:uniqueId val="{00000002-BC94-DD4B-BCDB-07628B7CBE31}"/>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General">
                  <c:v>1</c:v>
                </c:pt>
                <c:pt idx="1">
                  <c:v>2.6629999999999998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2738070</c:v>
                </c:pt>
                <c:pt idx="1">
                  <c:v>1617320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12</c:v>
                </c:pt>
                <c:pt idx="1">
                  <c:v>10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0.3</c:v>
                </c:pt>
                <c:pt idx="1">
                  <c:v>1E-4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149857</c:v>
                </c:pt>
                <c:pt idx="1">
                  <c:v>120262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44</c:v>
                </c:pt>
                <c:pt idx="1">
                  <c:v>39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19432.43</c:v>
                </c:pt>
                <c:pt idx="1">
                  <c:v>3814.98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137</c:v>
                </c:pt>
                <c:pt idx="1">
                  <c:v>55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7441.21</c:v>
                </c:pt>
                <c:pt idx="1">
                  <c:v>2545.14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76</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38273.120000000003</c:v>
                </c:pt>
                <c:pt idx="1">
                  <c:v>21475.72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1385</c:v>
                </c:pt>
                <c:pt idx="1">
                  <c:v>1161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91</c:v>
                </c:pt>
                <c:pt idx="1">
                  <c:v>37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3900753</c:v>
                </c:pt>
                <c:pt idx="1">
                  <c:v>7917012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122</c:v>
                </c:pt>
                <c:pt idx="1">
                  <c:v>47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0.000</c:formatCode>
                <c:ptCount val="2"/>
                <c:pt idx="0" formatCode="#,##0">
                  <c:v>0</c:v>
                </c:pt>
                <c:pt idx="1">
                  <c:v>1.32E-3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c:formatCode>
                <c:ptCount val="2"/>
                <c:pt idx="0" formatCode="#,##0">
                  <c:v>31.431999999999999</c:v>
                </c:pt>
                <c:pt idx="1">
                  <c:v>2.7808999999999999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23</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0.0">
                  <c:v>1907.2683999999999</c:v>
                </c:pt>
                <c:pt idx="1">
                  <c:v>980.72500000000002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25</c:v>
                </c:pt>
                <c:pt idx="1">
                  <c:v>27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44</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5378</c:v>
                </c:pt>
                <c:pt idx="1">
                  <c:v>4786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21</c:v>
                </c:pt>
                <c:pt idx="1">
                  <c:v>24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formatCode="#,##0">
                  <c:v>950</c:v>
                </c:pt>
                <c:pt idx="1">
                  <c:v>567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716</c:v>
                </c:pt>
                <c:pt idx="1">
                  <c:v>471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0C5A-9A45-88E4-F0F2D4F424A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##0.0</c:formatCode>
                <c:ptCount val="2"/>
                <c:pt idx="0" formatCode="#,##0.00">
                  <c:v>0.52</c:v>
                </c:pt>
                <c:pt idx="1">
                  <c:v>12.9299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14566</c:v>
                </c:pt>
                <c:pt idx="1">
                  <c:v>7203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56</c:v>
                </c:pt>
                <c:pt idx="1">
                  <c:v>37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6324</c:v>
                </c:pt>
                <c:pt idx="1">
                  <c:v>1851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27</c:v>
                </c:pt>
                <c:pt idx="1">
                  <c:v>20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2104</c:v>
                </c:pt>
                <c:pt idx="1">
                  <c:v>2171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18.77</c:v>
                </c:pt>
                <c:pt idx="1">
                  <c:v>14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141</c:v>
                </c:pt>
                <c:pt idx="1">
                  <c:v>172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6.02</c:v>
                </c:pt>
                <c:pt idx="1">
                  <c:v>18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1133</c:v>
                </c:pt>
                <c:pt idx="1">
                  <c:v>1060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c:v>
                </c:pt>
                <c:pt idx="1">
                  <c:v>16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128854</c:v>
                </c:pt>
                <c:pt idx="1">
                  <c:v>121246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464</c:v>
                </c:pt>
                <c:pt idx="1">
                  <c:v>405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619</c:v>
                </c:pt>
                <c:pt idx="1">
                  <c:v>593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371</c:v>
                </c:pt>
                <c:pt idx="1">
                  <c:v>387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baseline="0" dirty="0"/>
              <a:t> krono</a:t>
            </a:r>
            <a:r>
              <a:rPr lang="en-US" sz="1400" dirty="0"/>
              <a:t>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5149</c:v>
                </c:pt>
                <c:pt idx="1">
                  <c:v>10371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c:v>
                </c:pt>
                <c:pt idx="1">
                  <c:v>4.38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26</c:v>
                </c:pt>
                <c:pt idx="1">
                  <c:v>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3</c:v>
                </c:pt>
                <c:pt idx="1">
                  <c:v>26.27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19</c:v>
                </c:pt>
                <c:pt idx="1">
                  <c:v>16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1848.58</c:v>
                </c:pt>
                <c:pt idx="1">
                  <c:v>5786.82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249834</c:v>
                </c:pt>
                <c:pt idx="1">
                  <c:v>165633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355</c:v>
                </c:pt>
                <c:pt idx="1">
                  <c:v>223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29419</c:v>
                </c:pt>
                <c:pt idx="1">
                  <c:v>16933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309</c:v>
                </c:pt>
                <c:pt idx="1">
                  <c:v>231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10271</c:v>
                </c:pt>
                <c:pt idx="1">
                  <c:v>3827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127</c:v>
                </c:pt>
                <c:pt idx="1">
                  <c:v>59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61370</c:v>
                </c:pt>
                <c:pt idx="1">
                  <c:v>37685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145</c:v>
                </c:pt>
                <c:pt idx="1">
                  <c:v>70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5579957</c:v>
                </c:pt>
                <c:pt idx="1">
                  <c:v>13537244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648</c:v>
                </c:pt>
                <c:pt idx="1">
                  <c:v>473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863</c:v>
                </c:pt>
                <c:pt idx="1">
                  <c:v>808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6249</c:v>
                </c:pt>
                <c:pt idx="1">
                  <c:v>2070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223</c:v>
                </c:pt>
                <c:pt idx="1">
                  <c:v>103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166</c:v>
                </c:pt>
                <c:pt idx="1">
                  <c:v>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134</c:v>
                </c:pt>
                <c:pt idx="1">
                  <c:v>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79</c:v>
                </c:pt>
                <c:pt idx="1">
                  <c:v>84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c:v>
                </c:pt>
                <c:pt idx="1">
                  <c:v>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b="0" i="0" u="none" strike="noStrike" kern="1200" spc="0" baseline="0" dirty="0" err="1">
                <a:solidFill>
                  <a:prstClr val="black">
                    <a:lumMod val="75000"/>
                    <a:lumOff val="25000"/>
                  </a:prstClr>
                </a:solidFill>
              </a:rPr>
              <a:t>Miljoner</a:t>
            </a:r>
            <a:r>
              <a:rPr lang="en-US" sz="1400" b="0" i="0" u="none" strike="noStrike" kern="1200" spc="0" baseline="0" dirty="0">
                <a:solidFill>
                  <a:prstClr val="black">
                    <a:lumMod val="75000"/>
                    <a:lumOff val="25000"/>
                  </a:prstClr>
                </a:solidFill>
              </a:rPr>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36</c:v>
                </c:pt>
                <c:pt idx="1">
                  <c:v>37.299999999999997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64</c:v>
                </c:pt>
                <c:pt idx="1">
                  <c:v>41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36</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23</c:v>
                </c:pt>
                <c:pt idx="1">
                  <c:v>22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1.25</c:v>
                </c:pt>
                <c:pt idx="1">
                  <c:v>8.2100000000000009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19</c:v>
                </c:pt>
                <c:pt idx="1">
                  <c:v>14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1633</c:v>
                </c:pt>
                <c:pt idx="1">
                  <c:v>1054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1219</c:v>
                </c:pt>
                <c:pt idx="1">
                  <c:v>820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48940</c:v>
                </c:pt>
                <c:pt idx="1">
                  <c:v>42912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151</c:v>
                </c:pt>
                <c:pt idx="1">
                  <c:v>191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c:v>0.52</c:v>
                </c:pt>
                <c:pt idx="1">
                  <c:v>12.93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c:formatCode>
                <c:ptCount val="2"/>
                <c:pt idx="0" formatCode="General">
                  <c:v>17068</c:v>
                </c:pt>
                <c:pt idx="1">
                  <c:v>2086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57</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c:formatCode>
                <c:ptCount val="2"/>
                <c:pt idx="0">
                  <c:v>469772</c:v>
                </c:pt>
                <c:pt idx="1">
                  <c:v>73431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47</c:v>
                </c:pt>
                <c:pt idx="1">
                  <c:v>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c:formatCode>
                <c:ptCount val="2"/>
                <c:pt idx="0" formatCode="General">
                  <c:v>1212</c:v>
                </c:pt>
                <c:pt idx="1">
                  <c:v>1213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 ###</c:formatCode>
                <c:ptCount val="2"/>
                <c:pt idx="0">
                  <c:v>188168</c:v>
                </c:pt>
                <c:pt idx="1">
                  <c:v>115616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tillfällen</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611</c:v>
                </c:pt>
                <c:pt idx="1">
                  <c:v>780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23.1</c:v>
                </c:pt>
                <c:pt idx="1">
                  <c:v>25.532402000000001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38</c:v>
                </c:pt>
                <c:pt idx="1">
                  <c:v>47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1.4</c:v>
                </c:pt>
                <c:pt idx="1">
                  <c:v>28.425830000000001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47</c:v>
                </c:pt>
                <c:pt idx="1">
                  <c:v>54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73.2</c:v>
                </c:pt>
                <c:pt idx="1">
                  <c:v>796.52234999999996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67</c:v>
                </c:pt>
                <c:pt idx="1">
                  <c:v>76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0.01</c:v>
                </c:pt>
                <c:pt idx="1">
                  <c:v>0.32551999999999998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#,##0.00</c:formatCode>
                <c:ptCount val="2"/>
                <c:pt idx="0">
                  <c:v>822.12</c:v>
                </c:pt>
                <c:pt idx="1">
                  <c:v>1303.17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DEDF-B146-AE4A-68161571C80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0.06</c:v>
                </c:pt>
                <c:pt idx="1">
                  <c:v>0.31840099999999999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9</c:v>
                </c:pt>
                <c:pt idx="1">
                  <c:v>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0.65469999999999995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158</c:v>
                </c:pt>
                <c:pt idx="1">
                  <c:v>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7</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2E-3</c:v>
                </c:pt>
                <c:pt idx="1">
                  <c:v>8.1999999999999998E-4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3</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2022</c:v>
                </c:pt>
                <c:pt idx="1">
                  <c:v>2023</c:v>
                </c:pt>
              </c:numCache>
            </c:numRef>
          </c:cat>
          <c:val>
            <c:numRef>
              <c:f>Blad1!$B$2:$B$3</c:f>
              <c:numCache>
                <c:formatCode>General</c:formatCode>
                <c:ptCount val="2"/>
                <c:pt idx="0">
                  <c:v>47</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4FC878-A389-4162-9EFF-79DF79A36D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a:extLst>
              <a:ext uri="{FF2B5EF4-FFF2-40B4-BE49-F238E27FC236}">
                <a16:creationId xmlns:a16="http://schemas.microsoft.com/office/drawing/2014/main" id="{E84D00C1-CEDB-48CC-9329-F14DA20A48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2468AD-BAAF-4C28-8C0E-0A8DED218479}" type="datetimeFigureOut">
              <a:rPr lang="en-GB" smtClean="0"/>
              <a:t>15/02/2024</a:t>
            </a:fld>
            <a:endParaRPr lang="en-GB"/>
          </a:p>
        </p:txBody>
      </p:sp>
      <p:sp>
        <p:nvSpPr>
          <p:cNvPr id="4" name="Platshållare för sidfot 3">
            <a:extLst>
              <a:ext uri="{FF2B5EF4-FFF2-40B4-BE49-F238E27FC236}">
                <a16:creationId xmlns:a16="http://schemas.microsoft.com/office/drawing/2014/main" id="{D9A6C6D7-A0F2-472E-B0C4-EE08D161A5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8A7DCC9D-B9BB-4C79-A989-1590ACBCA4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B57A9-77E5-44B4-85A2-512028939A30}" type="slidenum">
              <a:rPr lang="en-GB" smtClean="0"/>
              <a:t>‹#›</a:t>
            </a:fld>
            <a:endParaRPr lang="en-GB"/>
          </a:p>
        </p:txBody>
      </p:sp>
    </p:spTree>
    <p:extLst>
      <p:ext uri="{BB962C8B-B14F-4D97-AF65-F5344CB8AC3E}">
        <p14:creationId xmlns:p14="http://schemas.microsoft.com/office/powerpoint/2010/main" val="90856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6BE66-55F2-49BE-A618-92F3A6B6E946}" type="datetimeFigureOut">
              <a:rPr lang="en-GB" smtClean="0"/>
              <a:t>15/02/2024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0001D-2462-472B-9E3E-5F18FC7628A0}" type="slidenum">
              <a:rPr lang="en-GB" smtClean="0"/>
              <a:t>‹#›</a:t>
            </a:fld>
            <a:endParaRPr lang="en-GB"/>
          </a:p>
        </p:txBody>
      </p:sp>
    </p:spTree>
    <p:extLst>
      <p:ext uri="{BB962C8B-B14F-4D97-AF65-F5344CB8AC3E}">
        <p14:creationId xmlns:p14="http://schemas.microsoft.com/office/powerpoint/2010/main" val="32518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a:t>
            </a:fld>
            <a:endParaRPr lang="en-GB"/>
          </a:p>
        </p:txBody>
      </p:sp>
    </p:spTree>
    <p:extLst>
      <p:ext uri="{BB962C8B-B14F-4D97-AF65-F5344CB8AC3E}">
        <p14:creationId xmlns:p14="http://schemas.microsoft.com/office/powerpoint/2010/main" val="101026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32</a:t>
            </a:fld>
            <a:endParaRPr lang="en-GB"/>
          </a:p>
        </p:txBody>
      </p:sp>
    </p:spTree>
    <p:extLst>
      <p:ext uri="{BB962C8B-B14F-4D97-AF65-F5344CB8AC3E}">
        <p14:creationId xmlns:p14="http://schemas.microsoft.com/office/powerpoint/2010/main" val="39271365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227</a:t>
            </a:fld>
            <a:endParaRPr lang="en-GB"/>
          </a:p>
        </p:txBody>
      </p:sp>
    </p:spTree>
    <p:extLst>
      <p:ext uri="{BB962C8B-B14F-4D97-AF65-F5344CB8AC3E}">
        <p14:creationId xmlns:p14="http://schemas.microsoft.com/office/powerpoint/2010/main" val="37028784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228</a:t>
            </a:fld>
            <a:endParaRPr lang="en-GB"/>
          </a:p>
        </p:txBody>
      </p:sp>
    </p:spTree>
    <p:extLst>
      <p:ext uri="{BB962C8B-B14F-4D97-AF65-F5344CB8AC3E}">
        <p14:creationId xmlns:p14="http://schemas.microsoft.com/office/powerpoint/2010/main" val="29798221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229</a:t>
            </a:fld>
            <a:endParaRPr lang="en-GB"/>
          </a:p>
        </p:txBody>
      </p:sp>
    </p:spTree>
    <p:extLst>
      <p:ext uri="{BB962C8B-B14F-4D97-AF65-F5344CB8AC3E}">
        <p14:creationId xmlns:p14="http://schemas.microsoft.com/office/powerpoint/2010/main" val="41928361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231</a:t>
            </a:fld>
            <a:endParaRPr lang="en-GB"/>
          </a:p>
        </p:txBody>
      </p:sp>
    </p:spTree>
    <p:extLst>
      <p:ext uri="{BB962C8B-B14F-4D97-AF65-F5344CB8AC3E}">
        <p14:creationId xmlns:p14="http://schemas.microsoft.com/office/powerpoint/2010/main" val="7238739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232</a:t>
            </a:fld>
            <a:endParaRPr lang="en-GB"/>
          </a:p>
        </p:txBody>
      </p:sp>
    </p:spTree>
    <p:extLst>
      <p:ext uri="{BB962C8B-B14F-4D97-AF65-F5344CB8AC3E}">
        <p14:creationId xmlns:p14="http://schemas.microsoft.com/office/powerpoint/2010/main" val="20872666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235</a:t>
            </a:fld>
            <a:endParaRPr lang="en-GB"/>
          </a:p>
        </p:txBody>
      </p:sp>
    </p:spTree>
    <p:extLst>
      <p:ext uri="{BB962C8B-B14F-4D97-AF65-F5344CB8AC3E}">
        <p14:creationId xmlns:p14="http://schemas.microsoft.com/office/powerpoint/2010/main" val="19592200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236</a:t>
            </a:fld>
            <a:endParaRPr lang="en-GB"/>
          </a:p>
        </p:txBody>
      </p:sp>
    </p:spTree>
    <p:extLst>
      <p:ext uri="{BB962C8B-B14F-4D97-AF65-F5344CB8AC3E}">
        <p14:creationId xmlns:p14="http://schemas.microsoft.com/office/powerpoint/2010/main" val="20540082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237</a:t>
            </a:fld>
            <a:endParaRPr lang="en-GB"/>
          </a:p>
        </p:txBody>
      </p:sp>
    </p:spTree>
    <p:extLst>
      <p:ext uri="{BB962C8B-B14F-4D97-AF65-F5344CB8AC3E}">
        <p14:creationId xmlns:p14="http://schemas.microsoft.com/office/powerpoint/2010/main" val="41925043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239</a:t>
            </a:fld>
            <a:endParaRPr lang="en-GB"/>
          </a:p>
        </p:txBody>
      </p:sp>
    </p:spTree>
    <p:extLst>
      <p:ext uri="{BB962C8B-B14F-4D97-AF65-F5344CB8AC3E}">
        <p14:creationId xmlns:p14="http://schemas.microsoft.com/office/powerpoint/2010/main" val="15811159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240</a:t>
            </a:fld>
            <a:endParaRPr lang="en-GB"/>
          </a:p>
        </p:txBody>
      </p:sp>
    </p:spTree>
    <p:extLst>
      <p:ext uri="{BB962C8B-B14F-4D97-AF65-F5344CB8AC3E}">
        <p14:creationId xmlns:p14="http://schemas.microsoft.com/office/powerpoint/2010/main" val="421784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33</a:t>
            </a:fld>
            <a:endParaRPr lang="en-GB"/>
          </a:p>
        </p:txBody>
      </p:sp>
    </p:spTree>
    <p:extLst>
      <p:ext uri="{BB962C8B-B14F-4D97-AF65-F5344CB8AC3E}">
        <p14:creationId xmlns:p14="http://schemas.microsoft.com/office/powerpoint/2010/main" val="3074133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2023</a:t>
            </a:r>
          </a:p>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241</a:t>
            </a:fld>
            <a:endParaRPr lang="en-GB"/>
          </a:p>
        </p:txBody>
      </p:sp>
    </p:spTree>
    <p:extLst>
      <p:ext uri="{BB962C8B-B14F-4D97-AF65-F5344CB8AC3E}">
        <p14:creationId xmlns:p14="http://schemas.microsoft.com/office/powerpoint/2010/main" val="9276722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242</a:t>
            </a:fld>
            <a:endParaRPr lang="en-GB"/>
          </a:p>
        </p:txBody>
      </p:sp>
    </p:spTree>
    <p:extLst>
      <p:ext uri="{BB962C8B-B14F-4D97-AF65-F5344CB8AC3E}">
        <p14:creationId xmlns:p14="http://schemas.microsoft.com/office/powerpoint/2010/main" val="20263036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243</a:t>
            </a:fld>
            <a:endParaRPr lang="en-GB"/>
          </a:p>
        </p:txBody>
      </p:sp>
    </p:spTree>
    <p:extLst>
      <p:ext uri="{BB962C8B-B14F-4D97-AF65-F5344CB8AC3E}">
        <p14:creationId xmlns:p14="http://schemas.microsoft.com/office/powerpoint/2010/main" val="14251334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244</a:t>
            </a:fld>
            <a:endParaRPr lang="en-GB"/>
          </a:p>
        </p:txBody>
      </p:sp>
    </p:spTree>
    <p:extLst>
      <p:ext uri="{BB962C8B-B14F-4D97-AF65-F5344CB8AC3E}">
        <p14:creationId xmlns:p14="http://schemas.microsoft.com/office/powerpoint/2010/main" val="123113359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245</a:t>
            </a:fld>
            <a:endParaRPr lang="en-GB"/>
          </a:p>
        </p:txBody>
      </p:sp>
    </p:spTree>
    <p:extLst>
      <p:ext uri="{BB962C8B-B14F-4D97-AF65-F5344CB8AC3E}">
        <p14:creationId xmlns:p14="http://schemas.microsoft.com/office/powerpoint/2010/main" val="4211328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246</a:t>
            </a:fld>
            <a:endParaRPr lang="en-GB"/>
          </a:p>
        </p:txBody>
      </p:sp>
    </p:spTree>
    <p:extLst>
      <p:ext uri="{BB962C8B-B14F-4D97-AF65-F5344CB8AC3E}">
        <p14:creationId xmlns:p14="http://schemas.microsoft.com/office/powerpoint/2010/main" val="37308981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248</a:t>
            </a:fld>
            <a:endParaRPr lang="en-GB"/>
          </a:p>
        </p:txBody>
      </p:sp>
    </p:spTree>
    <p:extLst>
      <p:ext uri="{BB962C8B-B14F-4D97-AF65-F5344CB8AC3E}">
        <p14:creationId xmlns:p14="http://schemas.microsoft.com/office/powerpoint/2010/main" val="332428160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250</a:t>
            </a:fld>
            <a:endParaRPr lang="en-GB"/>
          </a:p>
        </p:txBody>
      </p:sp>
    </p:spTree>
    <p:extLst>
      <p:ext uri="{BB962C8B-B14F-4D97-AF65-F5344CB8AC3E}">
        <p14:creationId xmlns:p14="http://schemas.microsoft.com/office/powerpoint/2010/main" val="38947970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253</a:t>
            </a:fld>
            <a:endParaRPr lang="en-GB"/>
          </a:p>
        </p:txBody>
      </p:sp>
    </p:spTree>
    <p:extLst>
      <p:ext uri="{BB962C8B-B14F-4D97-AF65-F5344CB8AC3E}">
        <p14:creationId xmlns:p14="http://schemas.microsoft.com/office/powerpoint/2010/main" val="3253365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287</a:t>
            </a:fld>
            <a:endParaRPr lang="en-GB"/>
          </a:p>
        </p:txBody>
      </p:sp>
    </p:spTree>
    <p:extLst>
      <p:ext uri="{BB962C8B-B14F-4D97-AF65-F5344CB8AC3E}">
        <p14:creationId xmlns:p14="http://schemas.microsoft.com/office/powerpoint/2010/main" val="14102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34</a:t>
            </a:fld>
            <a:endParaRPr lang="en-GB"/>
          </a:p>
        </p:txBody>
      </p:sp>
    </p:spTree>
    <p:extLst>
      <p:ext uri="{BB962C8B-B14F-4D97-AF65-F5344CB8AC3E}">
        <p14:creationId xmlns:p14="http://schemas.microsoft.com/office/powerpoint/2010/main" val="28325214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290</a:t>
            </a:fld>
            <a:endParaRPr lang="en-GB"/>
          </a:p>
        </p:txBody>
      </p:sp>
    </p:spTree>
    <p:extLst>
      <p:ext uri="{BB962C8B-B14F-4D97-AF65-F5344CB8AC3E}">
        <p14:creationId xmlns:p14="http://schemas.microsoft.com/office/powerpoint/2010/main" val="6520473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292</a:t>
            </a:fld>
            <a:endParaRPr lang="en-GB"/>
          </a:p>
        </p:txBody>
      </p:sp>
    </p:spTree>
    <p:extLst>
      <p:ext uri="{BB962C8B-B14F-4D97-AF65-F5344CB8AC3E}">
        <p14:creationId xmlns:p14="http://schemas.microsoft.com/office/powerpoint/2010/main" val="39698331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293</a:t>
            </a:fld>
            <a:endParaRPr lang="en-GB"/>
          </a:p>
        </p:txBody>
      </p:sp>
    </p:spTree>
    <p:extLst>
      <p:ext uri="{BB962C8B-B14F-4D97-AF65-F5344CB8AC3E}">
        <p14:creationId xmlns:p14="http://schemas.microsoft.com/office/powerpoint/2010/main" val="27424618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294</a:t>
            </a:fld>
            <a:endParaRPr lang="en-GB"/>
          </a:p>
        </p:txBody>
      </p:sp>
    </p:spTree>
    <p:extLst>
      <p:ext uri="{BB962C8B-B14F-4D97-AF65-F5344CB8AC3E}">
        <p14:creationId xmlns:p14="http://schemas.microsoft.com/office/powerpoint/2010/main" val="26888655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295</a:t>
            </a:fld>
            <a:endParaRPr lang="en-GB"/>
          </a:p>
        </p:txBody>
      </p:sp>
    </p:spTree>
    <p:extLst>
      <p:ext uri="{BB962C8B-B14F-4D97-AF65-F5344CB8AC3E}">
        <p14:creationId xmlns:p14="http://schemas.microsoft.com/office/powerpoint/2010/main" val="34532064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296</a:t>
            </a:fld>
            <a:endParaRPr lang="en-GB"/>
          </a:p>
        </p:txBody>
      </p:sp>
    </p:spTree>
    <p:extLst>
      <p:ext uri="{BB962C8B-B14F-4D97-AF65-F5344CB8AC3E}">
        <p14:creationId xmlns:p14="http://schemas.microsoft.com/office/powerpoint/2010/main" val="26384004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297</a:t>
            </a:fld>
            <a:endParaRPr lang="en-GB"/>
          </a:p>
        </p:txBody>
      </p:sp>
    </p:spTree>
    <p:extLst>
      <p:ext uri="{BB962C8B-B14F-4D97-AF65-F5344CB8AC3E}">
        <p14:creationId xmlns:p14="http://schemas.microsoft.com/office/powerpoint/2010/main" val="31606010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299</a:t>
            </a:fld>
            <a:endParaRPr lang="en-GB"/>
          </a:p>
        </p:txBody>
      </p:sp>
    </p:spTree>
    <p:extLst>
      <p:ext uri="{BB962C8B-B14F-4D97-AF65-F5344CB8AC3E}">
        <p14:creationId xmlns:p14="http://schemas.microsoft.com/office/powerpoint/2010/main" val="11370327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300</a:t>
            </a:fld>
            <a:endParaRPr lang="en-GB"/>
          </a:p>
        </p:txBody>
      </p:sp>
    </p:spTree>
    <p:extLst>
      <p:ext uri="{BB962C8B-B14F-4D97-AF65-F5344CB8AC3E}">
        <p14:creationId xmlns:p14="http://schemas.microsoft.com/office/powerpoint/2010/main" val="38279384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301</a:t>
            </a:fld>
            <a:endParaRPr lang="en-GB"/>
          </a:p>
        </p:txBody>
      </p:sp>
    </p:spTree>
    <p:extLst>
      <p:ext uri="{BB962C8B-B14F-4D97-AF65-F5344CB8AC3E}">
        <p14:creationId xmlns:p14="http://schemas.microsoft.com/office/powerpoint/2010/main" val="271039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38</a:t>
            </a:fld>
            <a:endParaRPr lang="en-GB"/>
          </a:p>
        </p:txBody>
      </p:sp>
    </p:spTree>
    <p:extLst>
      <p:ext uri="{BB962C8B-B14F-4D97-AF65-F5344CB8AC3E}">
        <p14:creationId xmlns:p14="http://schemas.microsoft.com/office/powerpoint/2010/main" val="55834744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303</a:t>
            </a:fld>
            <a:endParaRPr lang="en-GB"/>
          </a:p>
        </p:txBody>
      </p:sp>
    </p:spTree>
    <p:extLst>
      <p:ext uri="{BB962C8B-B14F-4D97-AF65-F5344CB8AC3E}">
        <p14:creationId xmlns:p14="http://schemas.microsoft.com/office/powerpoint/2010/main" val="10693905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304</a:t>
            </a:fld>
            <a:endParaRPr lang="en-GB"/>
          </a:p>
        </p:txBody>
      </p:sp>
    </p:spTree>
    <p:extLst>
      <p:ext uri="{BB962C8B-B14F-4D97-AF65-F5344CB8AC3E}">
        <p14:creationId xmlns:p14="http://schemas.microsoft.com/office/powerpoint/2010/main" val="34215350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305</a:t>
            </a:fld>
            <a:endParaRPr lang="en-GB"/>
          </a:p>
        </p:txBody>
      </p:sp>
    </p:spTree>
    <p:extLst>
      <p:ext uri="{BB962C8B-B14F-4D97-AF65-F5344CB8AC3E}">
        <p14:creationId xmlns:p14="http://schemas.microsoft.com/office/powerpoint/2010/main" val="40138549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306</a:t>
            </a:fld>
            <a:endParaRPr lang="en-GB"/>
          </a:p>
        </p:txBody>
      </p:sp>
    </p:spTree>
    <p:extLst>
      <p:ext uri="{BB962C8B-B14F-4D97-AF65-F5344CB8AC3E}">
        <p14:creationId xmlns:p14="http://schemas.microsoft.com/office/powerpoint/2010/main" val="180179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42</a:t>
            </a:fld>
            <a:endParaRPr lang="en-GB"/>
          </a:p>
        </p:txBody>
      </p:sp>
    </p:spTree>
    <p:extLst>
      <p:ext uri="{BB962C8B-B14F-4D97-AF65-F5344CB8AC3E}">
        <p14:creationId xmlns:p14="http://schemas.microsoft.com/office/powerpoint/2010/main" val="137769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43</a:t>
            </a:fld>
            <a:endParaRPr lang="en-GB"/>
          </a:p>
        </p:txBody>
      </p:sp>
    </p:spTree>
    <p:extLst>
      <p:ext uri="{BB962C8B-B14F-4D97-AF65-F5344CB8AC3E}">
        <p14:creationId xmlns:p14="http://schemas.microsoft.com/office/powerpoint/2010/main" val="2673752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44</a:t>
            </a:fld>
            <a:endParaRPr lang="en-GB"/>
          </a:p>
        </p:txBody>
      </p:sp>
    </p:spTree>
    <p:extLst>
      <p:ext uri="{BB962C8B-B14F-4D97-AF65-F5344CB8AC3E}">
        <p14:creationId xmlns:p14="http://schemas.microsoft.com/office/powerpoint/2010/main" val="58364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45</a:t>
            </a:fld>
            <a:endParaRPr lang="en-GB"/>
          </a:p>
        </p:txBody>
      </p:sp>
    </p:spTree>
    <p:extLst>
      <p:ext uri="{BB962C8B-B14F-4D97-AF65-F5344CB8AC3E}">
        <p14:creationId xmlns:p14="http://schemas.microsoft.com/office/powerpoint/2010/main" val="3622174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48</a:t>
            </a:fld>
            <a:endParaRPr lang="en-GB"/>
          </a:p>
        </p:txBody>
      </p:sp>
    </p:spTree>
    <p:extLst>
      <p:ext uri="{BB962C8B-B14F-4D97-AF65-F5344CB8AC3E}">
        <p14:creationId xmlns:p14="http://schemas.microsoft.com/office/powerpoint/2010/main" val="1902275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54</a:t>
            </a:fld>
            <a:endParaRPr lang="en-GB"/>
          </a:p>
        </p:txBody>
      </p:sp>
    </p:spTree>
    <p:extLst>
      <p:ext uri="{BB962C8B-B14F-4D97-AF65-F5344CB8AC3E}">
        <p14:creationId xmlns:p14="http://schemas.microsoft.com/office/powerpoint/2010/main" val="343164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a:t>
            </a:fld>
            <a:endParaRPr lang="en-GB"/>
          </a:p>
        </p:txBody>
      </p:sp>
    </p:spTree>
    <p:extLst>
      <p:ext uri="{BB962C8B-B14F-4D97-AF65-F5344CB8AC3E}">
        <p14:creationId xmlns:p14="http://schemas.microsoft.com/office/powerpoint/2010/main" val="85256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58</a:t>
            </a:fld>
            <a:endParaRPr lang="en-GB"/>
          </a:p>
        </p:txBody>
      </p:sp>
    </p:spTree>
    <p:extLst>
      <p:ext uri="{BB962C8B-B14F-4D97-AF65-F5344CB8AC3E}">
        <p14:creationId xmlns:p14="http://schemas.microsoft.com/office/powerpoint/2010/main" val="12456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pPr>
            <a:r>
              <a:rPr lang="sv-SE" dirty="0"/>
              <a:t>Tullverkets verksamhet är organiserad i tio avdelningar. Vid varje operativ avdelning finns enheter med ansvar för ett sakområde inom ett visst geografiskt område: Nord, Öst, Väst och Syd. </a:t>
            </a:r>
          </a:p>
          <a:p>
            <a:endParaRPr lang="sv-SE" dirty="0"/>
          </a:p>
          <a:p>
            <a:r>
              <a:rPr lang="sv-SE" dirty="0"/>
              <a:t>Kontrollenhet nord ansvarar för kontrollverksamheten i kontrollzonen vid gränsen mot Norge inom Västra Götalands län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På klareringsexpeditionerna längs Norgegränsen från Eda och norrut hanterar tulltjänstemännen både svensk och norsk export och import.</a:t>
            </a:r>
            <a:r>
              <a:rPr lang="sv-SE" baseline="0" dirty="0"/>
              <a:t> </a:t>
            </a:r>
            <a:r>
              <a:rPr lang="sv-SE" dirty="0"/>
              <a:t>Gränstullsamarbetet har funnits sedan 1959 och det underlättar handeln och gränskontrollen längs hela den </a:t>
            </a:r>
            <a:r>
              <a:rPr lang="sv-SE" dirty="0" err="1"/>
              <a:t>svensknorska</a:t>
            </a:r>
            <a:r>
              <a:rPr lang="sv-SE" dirty="0"/>
              <a:t> gränsen. Samarbetet baseras på att man delar på personal och lokaler, så att det ena landets personal sköter tullhanteringen för båda ländernas räkning. Detta förenklar inte bara för tullmyndigheterna utan också för dem som passerar gränserna, eftersom de bara behöver stanna vid en plats för att uträtta sina tullärenden.</a:t>
            </a:r>
          </a:p>
          <a:p>
            <a:pPr>
              <a:lnSpc>
                <a:spcPct val="120000"/>
              </a:lnSpc>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0001D-2462-472B-9E3E-5F18FC7628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869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60</a:t>
            </a:fld>
            <a:endParaRPr lang="en-GB"/>
          </a:p>
        </p:txBody>
      </p:sp>
    </p:spTree>
    <p:extLst>
      <p:ext uri="{BB962C8B-B14F-4D97-AF65-F5344CB8AC3E}">
        <p14:creationId xmlns:p14="http://schemas.microsoft.com/office/powerpoint/2010/main" val="429162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20001D-2462-472B-9E3E-5F18FC7628A0}" type="slidenum">
              <a:rPr lang="en-GB" smtClean="0"/>
              <a:t>62</a:t>
            </a:fld>
            <a:endParaRPr lang="en-GB"/>
          </a:p>
        </p:txBody>
      </p:sp>
    </p:spTree>
    <p:extLst>
      <p:ext uri="{BB962C8B-B14F-4D97-AF65-F5344CB8AC3E}">
        <p14:creationId xmlns:p14="http://schemas.microsoft.com/office/powerpoint/2010/main" val="1096718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68</a:t>
            </a:fld>
            <a:endParaRPr lang="en-GB"/>
          </a:p>
        </p:txBody>
      </p:sp>
    </p:spTree>
    <p:extLst>
      <p:ext uri="{BB962C8B-B14F-4D97-AF65-F5344CB8AC3E}">
        <p14:creationId xmlns:p14="http://schemas.microsoft.com/office/powerpoint/2010/main" val="820048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79</a:t>
            </a:fld>
            <a:endParaRPr lang="en-GB"/>
          </a:p>
        </p:txBody>
      </p:sp>
    </p:spTree>
    <p:extLst>
      <p:ext uri="{BB962C8B-B14F-4D97-AF65-F5344CB8AC3E}">
        <p14:creationId xmlns:p14="http://schemas.microsoft.com/office/powerpoint/2010/main" val="173189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81</a:t>
            </a:fld>
            <a:endParaRPr lang="en-GB"/>
          </a:p>
        </p:txBody>
      </p:sp>
    </p:spTree>
    <p:extLst>
      <p:ext uri="{BB962C8B-B14F-4D97-AF65-F5344CB8AC3E}">
        <p14:creationId xmlns:p14="http://schemas.microsoft.com/office/powerpoint/2010/main" val="48273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83</a:t>
            </a:fld>
            <a:endParaRPr lang="en-GB"/>
          </a:p>
        </p:txBody>
      </p:sp>
    </p:spTree>
    <p:extLst>
      <p:ext uri="{BB962C8B-B14F-4D97-AF65-F5344CB8AC3E}">
        <p14:creationId xmlns:p14="http://schemas.microsoft.com/office/powerpoint/2010/main" val="952169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84</a:t>
            </a:fld>
            <a:endParaRPr lang="en-GB"/>
          </a:p>
        </p:txBody>
      </p:sp>
    </p:spTree>
    <p:extLst>
      <p:ext uri="{BB962C8B-B14F-4D97-AF65-F5344CB8AC3E}">
        <p14:creationId xmlns:p14="http://schemas.microsoft.com/office/powerpoint/2010/main" val="3684968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87</a:t>
            </a:fld>
            <a:endParaRPr lang="en-GB"/>
          </a:p>
        </p:txBody>
      </p:sp>
    </p:spTree>
    <p:extLst>
      <p:ext uri="{BB962C8B-B14F-4D97-AF65-F5344CB8AC3E}">
        <p14:creationId xmlns:p14="http://schemas.microsoft.com/office/powerpoint/2010/main" val="301757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a:t>
            </a:fld>
            <a:endParaRPr lang="en-GB"/>
          </a:p>
        </p:txBody>
      </p:sp>
    </p:spTree>
    <p:extLst>
      <p:ext uri="{BB962C8B-B14F-4D97-AF65-F5344CB8AC3E}">
        <p14:creationId xmlns:p14="http://schemas.microsoft.com/office/powerpoint/2010/main" val="3932151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89</a:t>
            </a:fld>
            <a:endParaRPr lang="en-GB"/>
          </a:p>
        </p:txBody>
      </p:sp>
    </p:spTree>
    <p:extLst>
      <p:ext uri="{BB962C8B-B14F-4D97-AF65-F5344CB8AC3E}">
        <p14:creationId xmlns:p14="http://schemas.microsoft.com/office/powerpoint/2010/main" val="3531599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97</a:t>
            </a:fld>
            <a:endParaRPr lang="en-GB"/>
          </a:p>
        </p:txBody>
      </p:sp>
    </p:spTree>
    <p:extLst>
      <p:ext uri="{BB962C8B-B14F-4D97-AF65-F5344CB8AC3E}">
        <p14:creationId xmlns:p14="http://schemas.microsoft.com/office/powerpoint/2010/main" val="1909538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20212021</a:t>
            </a:r>
          </a:p>
        </p:txBody>
      </p:sp>
      <p:sp>
        <p:nvSpPr>
          <p:cNvPr id="4" name="Slide Number Placeholder 3"/>
          <p:cNvSpPr>
            <a:spLocks noGrp="1"/>
          </p:cNvSpPr>
          <p:nvPr>
            <p:ph type="sldNum" sz="quarter" idx="5"/>
          </p:nvPr>
        </p:nvSpPr>
        <p:spPr/>
        <p:txBody>
          <a:bodyPr/>
          <a:lstStyle/>
          <a:p>
            <a:fld id="{3A20001D-2462-472B-9E3E-5F18FC7628A0}" type="slidenum">
              <a:rPr lang="en-GB" smtClean="0"/>
              <a:t>98</a:t>
            </a:fld>
            <a:endParaRPr lang="en-GB"/>
          </a:p>
        </p:txBody>
      </p:sp>
    </p:spTree>
    <p:extLst>
      <p:ext uri="{BB962C8B-B14F-4D97-AF65-F5344CB8AC3E}">
        <p14:creationId xmlns:p14="http://schemas.microsoft.com/office/powerpoint/2010/main" val="2658840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A384-AABD-550E-8561-D3B6FD264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95F8D-D1E8-761B-266B-75AAD49D9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37C33-FCED-2A76-E87A-EBBE27CDA415}"/>
              </a:ext>
            </a:extLst>
          </p:cNvPr>
          <p:cNvSpPr>
            <a:spLocks noGrp="1"/>
          </p:cNvSpPr>
          <p:nvPr>
            <p:ph type="body" idx="1"/>
          </p:nvPr>
        </p:nvSpPr>
        <p:spPr/>
        <p:txBody>
          <a:bodyPr/>
          <a:lstStyle/>
          <a:p>
            <a:r>
              <a:rPr lang="sv-SE" dirty="0"/>
              <a:t>20212021</a:t>
            </a:r>
          </a:p>
        </p:txBody>
      </p:sp>
      <p:sp>
        <p:nvSpPr>
          <p:cNvPr id="4" name="Slide Number Placeholder 3">
            <a:extLst>
              <a:ext uri="{FF2B5EF4-FFF2-40B4-BE49-F238E27FC236}">
                <a16:creationId xmlns:a16="http://schemas.microsoft.com/office/drawing/2014/main" id="{10E2E6AD-9E83-B45C-7F0B-4DB2DFFB8E37}"/>
              </a:ext>
            </a:extLst>
          </p:cNvPr>
          <p:cNvSpPr>
            <a:spLocks noGrp="1"/>
          </p:cNvSpPr>
          <p:nvPr>
            <p:ph type="sldNum" sz="quarter" idx="5"/>
          </p:nvPr>
        </p:nvSpPr>
        <p:spPr/>
        <p:txBody>
          <a:bodyPr/>
          <a:lstStyle/>
          <a:p>
            <a:fld id="{3A20001D-2462-472B-9E3E-5F18FC7628A0}" type="slidenum">
              <a:rPr lang="en-GB" smtClean="0"/>
              <a:t>99</a:t>
            </a:fld>
            <a:endParaRPr lang="en-GB"/>
          </a:p>
        </p:txBody>
      </p:sp>
    </p:spTree>
    <p:extLst>
      <p:ext uri="{BB962C8B-B14F-4D97-AF65-F5344CB8AC3E}">
        <p14:creationId xmlns:p14="http://schemas.microsoft.com/office/powerpoint/2010/main" val="2386770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100</a:t>
            </a:fld>
            <a:endParaRPr lang="en-GB"/>
          </a:p>
        </p:txBody>
      </p:sp>
    </p:spTree>
    <p:extLst>
      <p:ext uri="{BB962C8B-B14F-4D97-AF65-F5344CB8AC3E}">
        <p14:creationId xmlns:p14="http://schemas.microsoft.com/office/powerpoint/2010/main" val="3889296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101</a:t>
            </a:fld>
            <a:endParaRPr lang="en-GB"/>
          </a:p>
        </p:txBody>
      </p:sp>
    </p:spTree>
    <p:extLst>
      <p:ext uri="{BB962C8B-B14F-4D97-AF65-F5344CB8AC3E}">
        <p14:creationId xmlns:p14="http://schemas.microsoft.com/office/powerpoint/2010/main" val="2234348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102</a:t>
            </a:fld>
            <a:endParaRPr lang="en-GB"/>
          </a:p>
        </p:txBody>
      </p:sp>
    </p:spTree>
    <p:extLst>
      <p:ext uri="{BB962C8B-B14F-4D97-AF65-F5344CB8AC3E}">
        <p14:creationId xmlns:p14="http://schemas.microsoft.com/office/powerpoint/2010/main" val="1357601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103</a:t>
            </a:fld>
            <a:endParaRPr lang="en-GB"/>
          </a:p>
        </p:txBody>
      </p:sp>
    </p:spTree>
    <p:extLst>
      <p:ext uri="{BB962C8B-B14F-4D97-AF65-F5344CB8AC3E}">
        <p14:creationId xmlns:p14="http://schemas.microsoft.com/office/powerpoint/2010/main" val="4281217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104</a:t>
            </a:fld>
            <a:endParaRPr lang="en-GB"/>
          </a:p>
        </p:txBody>
      </p:sp>
    </p:spTree>
    <p:extLst>
      <p:ext uri="{BB962C8B-B14F-4D97-AF65-F5344CB8AC3E}">
        <p14:creationId xmlns:p14="http://schemas.microsoft.com/office/powerpoint/2010/main" val="724386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105</a:t>
            </a:fld>
            <a:endParaRPr lang="en-GB"/>
          </a:p>
        </p:txBody>
      </p:sp>
    </p:spTree>
    <p:extLst>
      <p:ext uri="{BB962C8B-B14F-4D97-AF65-F5344CB8AC3E}">
        <p14:creationId xmlns:p14="http://schemas.microsoft.com/office/powerpoint/2010/main" val="169479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4</a:t>
            </a:fld>
            <a:endParaRPr lang="en-GB"/>
          </a:p>
        </p:txBody>
      </p:sp>
    </p:spTree>
    <p:extLst>
      <p:ext uri="{BB962C8B-B14F-4D97-AF65-F5344CB8AC3E}">
        <p14:creationId xmlns:p14="http://schemas.microsoft.com/office/powerpoint/2010/main" val="3943933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106</a:t>
            </a:fld>
            <a:endParaRPr lang="en-GB"/>
          </a:p>
        </p:txBody>
      </p:sp>
    </p:spTree>
    <p:extLst>
      <p:ext uri="{BB962C8B-B14F-4D97-AF65-F5344CB8AC3E}">
        <p14:creationId xmlns:p14="http://schemas.microsoft.com/office/powerpoint/2010/main" val="2201275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107</a:t>
            </a:fld>
            <a:endParaRPr lang="en-GB"/>
          </a:p>
        </p:txBody>
      </p:sp>
    </p:spTree>
    <p:extLst>
      <p:ext uri="{BB962C8B-B14F-4D97-AF65-F5344CB8AC3E}">
        <p14:creationId xmlns:p14="http://schemas.microsoft.com/office/powerpoint/2010/main" val="542864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p>
        </p:txBody>
      </p:sp>
      <p:sp>
        <p:nvSpPr>
          <p:cNvPr id="4" name="Slide Number Placeholder 3"/>
          <p:cNvSpPr>
            <a:spLocks noGrp="1"/>
          </p:cNvSpPr>
          <p:nvPr>
            <p:ph type="sldNum" sz="quarter" idx="5"/>
          </p:nvPr>
        </p:nvSpPr>
        <p:spPr/>
        <p:txBody>
          <a:bodyPr/>
          <a:lstStyle/>
          <a:p>
            <a:fld id="{3A20001D-2462-472B-9E3E-5F18FC7628A0}" type="slidenum">
              <a:rPr lang="en-GB" smtClean="0"/>
              <a:t>108</a:t>
            </a:fld>
            <a:endParaRPr lang="en-GB"/>
          </a:p>
        </p:txBody>
      </p:sp>
    </p:spTree>
    <p:extLst>
      <p:ext uri="{BB962C8B-B14F-4D97-AF65-F5344CB8AC3E}">
        <p14:creationId xmlns:p14="http://schemas.microsoft.com/office/powerpoint/2010/main" val="3718350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109</a:t>
            </a:fld>
            <a:endParaRPr lang="en-GB"/>
          </a:p>
        </p:txBody>
      </p:sp>
    </p:spTree>
    <p:extLst>
      <p:ext uri="{BB962C8B-B14F-4D97-AF65-F5344CB8AC3E}">
        <p14:creationId xmlns:p14="http://schemas.microsoft.com/office/powerpoint/2010/main" val="422334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110</a:t>
            </a:fld>
            <a:endParaRPr lang="en-GB"/>
          </a:p>
        </p:txBody>
      </p:sp>
    </p:spTree>
    <p:extLst>
      <p:ext uri="{BB962C8B-B14F-4D97-AF65-F5344CB8AC3E}">
        <p14:creationId xmlns:p14="http://schemas.microsoft.com/office/powerpoint/2010/main" val="3467381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111</a:t>
            </a:fld>
            <a:endParaRPr lang="en-GB"/>
          </a:p>
        </p:txBody>
      </p:sp>
    </p:spTree>
    <p:extLst>
      <p:ext uri="{BB962C8B-B14F-4D97-AF65-F5344CB8AC3E}">
        <p14:creationId xmlns:p14="http://schemas.microsoft.com/office/powerpoint/2010/main" val="609490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112</a:t>
            </a:fld>
            <a:endParaRPr lang="en-GB"/>
          </a:p>
        </p:txBody>
      </p:sp>
    </p:spTree>
    <p:extLst>
      <p:ext uri="{BB962C8B-B14F-4D97-AF65-F5344CB8AC3E}">
        <p14:creationId xmlns:p14="http://schemas.microsoft.com/office/powerpoint/2010/main" val="1168946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113</a:t>
            </a:fld>
            <a:endParaRPr lang="en-GB"/>
          </a:p>
        </p:txBody>
      </p:sp>
    </p:spTree>
    <p:extLst>
      <p:ext uri="{BB962C8B-B14F-4D97-AF65-F5344CB8AC3E}">
        <p14:creationId xmlns:p14="http://schemas.microsoft.com/office/powerpoint/2010/main" val="3621349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a:t>
            </a:r>
          </a:p>
        </p:txBody>
      </p:sp>
      <p:sp>
        <p:nvSpPr>
          <p:cNvPr id="4" name="Slide Number Placeholder 3"/>
          <p:cNvSpPr>
            <a:spLocks noGrp="1"/>
          </p:cNvSpPr>
          <p:nvPr>
            <p:ph type="sldNum" sz="quarter" idx="5"/>
          </p:nvPr>
        </p:nvSpPr>
        <p:spPr/>
        <p:txBody>
          <a:bodyPr/>
          <a:lstStyle/>
          <a:p>
            <a:fld id="{3A20001D-2462-472B-9E3E-5F18FC7628A0}" type="slidenum">
              <a:rPr lang="en-GB" smtClean="0"/>
              <a:t>114</a:t>
            </a:fld>
            <a:endParaRPr lang="en-GB"/>
          </a:p>
        </p:txBody>
      </p:sp>
    </p:spTree>
    <p:extLst>
      <p:ext uri="{BB962C8B-B14F-4D97-AF65-F5344CB8AC3E}">
        <p14:creationId xmlns:p14="http://schemas.microsoft.com/office/powerpoint/2010/main" val="1400608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115</a:t>
            </a:fld>
            <a:endParaRPr lang="en-GB"/>
          </a:p>
        </p:txBody>
      </p:sp>
    </p:spTree>
    <p:extLst>
      <p:ext uri="{BB962C8B-B14F-4D97-AF65-F5344CB8AC3E}">
        <p14:creationId xmlns:p14="http://schemas.microsoft.com/office/powerpoint/2010/main" val="28140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5</a:t>
            </a:fld>
            <a:endParaRPr lang="en-GB"/>
          </a:p>
        </p:txBody>
      </p:sp>
    </p:spTree>
    <p:extLst>
      <p:ext uri="{BB962C8B-B14F-4D97-AF65-F5344CB8AC3E}">
        <p14:creationId xmlns:p14="http://schemas.microsoft.com/office/powerpoint/2010/main" val="2320591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116</a:t>
            </a:fld>
            <a:endParaRPr lang="en-GB"/>
          </a:p>
        </p:txBody>
      </p:sp>
    </p:spTree>
    <p:extLst>
      <p:ext uri="{BB962C8B-B14F-4D97-AF65-F5344CB8AC3E}">
        <p14:creationId xmlns:p14="http://schemas.microsoft.com/office/powerpoint/2010/main" val="655605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117</a:t>
            </a:fld>
            <a:endParaRPr lang="en-GB"/>
          </a:p>
        </p:txBody>
      </p:sp>
    </p:spTree>
    <p:extLst>
      <p:ext uri="{BB962C8B-B14F-4D97-AF65-F5344CB8AC3E}">
        <p14:creationId xmlns:p14="http://schemas.microsoft.com/office/powerpoint/2010/main" val="1995587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118</a:t>
            </a:fld>
            <a:endParaRPr lang="en-GB"/>
          </a:p>
        </p:txBody>
      </p:sp>
    </p:spTree>
    <p:extLst>
      <p:ext uri="{BB962C8B-B14F-4D97-AF65-F5344CB8AC3E}">
        <p14:creationId xmlns:p14="http://schemas.microsoft.com/office/powerpoint/2010/main" val="3905959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119</a:t>
            </a:fld>
            <a:endParaRPr lang="en-GB"/>
          </a:p>
        </p:txBody>
      </p:sp>
    </p:spTree>
    <p:extLst>
      <p:ext uri="{BB962C8B-B14F-4D97-AF65-F5344CB8AC3E}">
        <p14:creationId xmlns:p14="http://schemas.microsoft.com/office/powerpoint/2010/main" val="396099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122</a:t>
            </a:fld>
            <a:endParaRPr lang="en-GB"/>
          </a:p>
        </p:txBody>
      </p:sp>
    </p:spTree>
    <p:extLst>
      <p:ext uri="{BB962C8B-B14F-4D97-AF65-F5344CB8AC3E}">
        <p14:creationId xmlns:p14="http://schemas.microsoft.com/office/powerpoint/2010/main" val="993400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125</a:t>
            </a:fld>
            <a:endParaRPr lang="en-GB"/>
          </a:p>
        </p:txBody>
      </p:sp>
    </p:spTree>
    <p:extLst>
      <p:ext uri="{BB962C8B-B14F-4D97-AF65-F5344CB8AC3E}">
        <p14:creationId xmlns:p14="http://schemas.microsoft.com/office/powerpoint/2010/main" val="1030756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132</a:t>
            </a:fld>
            <a:endParaRPr lang="en-GB"/>
          </a:p>
        </p:txBody>
      </p:sp>
    </p:spTree>
    <p:extLst>
      <p:ext uri="{BB962C8B-B14F-4D97-AF65-F5344CB8AC3E}">
        <p14:creationId xmlns:p14="http://schemas.microsoft.com/office/powerpoint/2010/main" val="279045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133</a:t>
            </a:fld>
            <a:endParaRPr lang="en-GB"/>
          </a:p>
        </p:txBody>
      </p:sp>
    </p:spTree>
    <p:extLst>
      <p:ext uri="{BB962C8B-B14F-4D97-AF65-F5344CB8AC3E}">
        <p14:creationId xmlns:p14="http://schemas.microsoft.com/office/powerpoint/2010/main" val="36305391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137</a:t>
            </a:fld>
            <a:endParaRPr lang="en-GB"/>
          </a:p>
        </p:txBody>
      </p:sp>
    </p:spTree>
    <p:extLst>
      <p:ext uri="{BB962C8B-B14F-4D97-AF65-F5344CB8AC3E}">
        <p14:creationId xmlns:p14="http://schemas.microsoft.com/office/powerpoint/2010/main" val="15948284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140</a:t>
            </a:fld>
            <a:endParaRPr lang="en-GB"/>
          </a:p>
        </p:txBody>
      </p:sp>
    </p:spTree>
    <p:extLst>
      <p:ext uri="{BB962C8B-B14F-4D97-AF65-F5344CB8AC3E}">
        <p14:creationId xmlns:p14="http://schemas.microsoft.com/office/powerpoint/2010/main" val="121369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7</a:t>
            </a:fld>
            <a:endParaRPr lang="en-GB"/>
          </a:p>
        </p:txBody>
      </p:sp>
    </p:spTree>
    <p:extLst>
      <p:ext uri="{BB962C8B-B14F-4D97-AF65-F5344CB8AC3E}">
        <p14:creationId xmlns:p14="http://schemas.microsoft.com/office/powerpoint/2010/main" val="865698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143</a:t>
            </a:fld>
            <a:endParaRPr lang="en-GB"/>
          </a:p>
        </p:txBody>
      </p:sp>
    </p:spTree>
    <p:extLst>
      <p:ext uri="{BB962C8B-B14F-4D97-AF65-F5344CB8AC3E}">
        <p14:creationId xmlns:p14="http://schemas.microsoft.com/office/powerpoint/2010/main" val="3883532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20001D-2462-472B-9E3E-5F18FC7628A0}" type="slidenum">
              <a:rPr lang="en-GB" smtClean="0"/>
              <a:t>145</a:t>
            </a:fld>
            <a:endParaRPr lang="en-GB"/>
          </a:p>
        </p:txBody>
      </p:sp>
    </p:spTree>
    <p:extLst>
      <p:ext uri="{BB962C8B-B14F-4D97-AF65-F5344CB8AC3E}">
        <p14:creationId xmlns:p14="http://schemas.microsoft.com/office/powerpoint/2010/main" val="735888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146</a:t>
            </a:fld>
            <a:endParaRPr lang="en-GB"/>
          </a:p>
        </p:txBody>
      </p:sp>
    </p:spTree>
    <p:extLst>
      <p:ext uri="{BB962C8B-B14F-4D97-AF65-F5344CB8AC3E}">
        <p14:creationId xmlns:p14="http://schemas.microsoft.com/office/powerpoint/2010/main" val="15372362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20001D-2462-472B-9E3E-5F18FC7628A0}" type="slidenum">
              <a:rPr lang="en-GB" smtClean="0"/>
              <a:t>149</a:t>
            </a:fld>
            <a:endParaRPr lang="en-GB"/>
          </a:p>
        </p:txBody>
      </p:sp>
    </p:spTree>
    <p:extLst>
      <p:ext uri="{BB962C8B-B14F-4D97-AF65-F5344CB8AC3E}">
        <p14:creationId xmlns:p14="http://schemas.microsoft.com/office/powerpoint/2010/main" val="3776445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153</a:t>
            </a:fld>
            <a:endParaRPr lang="en-GB"/>
          </a:p>
        </p:txBody>
      </p:sp>
    </p:spTree>
    <p:extLst>
      <p:ext uri="{BB962C8B-B14F-4D97-AF65-F5344CB8AC3E}">
        <p14:creationId xmlns:p14="http://schemas.microsoft.com/office/powerpoint/2010/main" val="2349330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19C2-A1AB-CB76-7E02-99203900DC1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E33365-0D59-2091-4D55-CAB8D97F0A6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B00B1B-778B-8D7F-C172-701E83E5CD6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7D64CFF-EB46-E4E3-185C-48802864C2C3}"/>
              </a:ext>
            </a:extLst>
          </p:cNvPr>
          <p:cNvSpPr>
            <a:spLocks noGrp="1"/>
          </p:cNvSpPr>
          <p:nvPr>
            <p:ph type="sldNum" sz="quarter" idx="5"/>
          </p:nvPr>
        </p:nvSpPr>
        <p:spPr/>
        <p:txBody>
          <a:bodyPr/>
          <a:lstStyle/>
          <a:p>
            <a:fld id="{3A20001D-2462-472B-9E3E-5F18FC7628A0}" type="slidenum">
              <a:rPr lang="en-GB" smtClean="0"/>
              <a:t>154</a:t>
            </a:fld>
            <a:endParaRPr lang="en-GB"/>
          </a:p>
        </p:txBody>
      </p:sp>
    </p:spTree>
    <p:extLst>
      <p:ext uri="{BB962C8B-B14F-4D97-AF65-F5344CB8AC3E}">
        <p14:creationId xmlns:p14="http://schemas.microsoft.com/office/powerpoint/2010/main" val="191619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156</a:t>
            </a:fld>
            <a:endParaRPr lang="en-GB"/>
          </a:p>
        </p:txBody>
      </p:sp>
    </p:spTree>
    <p:extLst>
      <p:ext uri="{BB962C8B-B14F-4D97-AF65-F5344CB8AC3E}">
        <p14:creationId xmlns:p14="http://schemas.microsoft.com/office/powerpoint/2010/main" val="1556388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162</a:t>
            </a:fld>
            <a:endParaRPr lang="en-GB"/>
          </a:p>
        </p:txBody>
      </p:sp>
    </p:spTree>
    <p:extLst>
      <p:ext uri="{BB962C8B-B14F-4D97-AF65-F5344CB8AC3E}">
        <p14:creationId xmlns:p14="http://schemas.microsoft.com/office/powerpoint/2010/main" val="40794678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163</a:t>
            </a:fld>
            <a:endParaRPr lang="en-GB"/>
          </a:p>
        </p:txBody>
      </p:sp>
    </p:spTree>
    <p:extLst>
      <p:ext uri="{BB962C8B-B14F-4D97-AF65-F5344CB8AC3E}">
        <p14:creationId xmlns:p14="http://schemas.microsoft.com/office/powerpoint/2010/main" val="109705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164</a:t>
            </a:fld>
            <a:endParaRPr lang="en-GB"/>
          </a:p>
        </p:txBody>
      </p:sp>
    </p:spTree>
    <p:extLst>
      <p:ext uri="{BB962C8B-B14F-4D97-AF65-F5344CB8AC3E}">
        <p14:creationId xmlns:p14="http://schemas.microsoft.com/office/powerpoint/2010/main" val="77456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20</a:t>
            </a:fld>
            <a:endParaRPr lang="en-GB"/>
          </a:p>
        </p:txBody>
      </p:sp>
    </p:spTree>
    <p:extLst>
      <p:ext uri="{BB962C8B-B14F-4D97-AF65-F5344CB8AC3E}">
        <p14:creationId xmlns:p14="http://schemas.microsoft.com/office/powerpoint/2010/main" val="3082601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165</a:t>
            </a:fld>
            <a:endParaRPr lang="en-GB"/>
          </a:p>
        </p:txBody>
      </p:sp>
    </p:spTree>
    <p:extLst>
      <p:ext uri="{BB962C8B-B14F-4D97-AF65-F5344CB8AC3E}">
        <p14:creationId xmlns:p14="http://schemas.microsoft.com/office/powerpoint/2010/main" val="29213358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167</a:t>
            </a:fld>
            <a:endParaRPr lang="en-GB"/>
          </a:p>
        </p:txBody>
      </p:sp>
    </p:spTree>
    <p:extLst>
      <p:ext uri="{BB962C8B-B14F-4D97-AF65-F5344CB8AC3E}">
        <p14:creationId xmlns:p14="http://schemas.microsoft.com/office/powerpoint/2010/main" val="2241041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168</a:t>
            </a:fld>
            <a:endParaRPr lang="en-GB"/>
          </a:p>
        </p:txBody>
      </p:sp>
    </p:spTree>
    <p:extLst>
      <p:ext uri="{BB962C8B-B14F-4D97-AF65-F5344CB8AC3E}">
        <p14:creationId xmlns:p14="http://schemas.microsoft.com/office/powerpoint/2010/main" val="8381171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170</a:t>
            </a:fld>
            <a:endParaRPr lang="en-GB"/>
          </a:p>
        </p:txBody>
      </p:sp>
    </p:spTree>
    <p:extLst>
      <p:ext uri="{BB962C8B-B14F-4D97-AF65-F5344CB8AC3E}">
        <p14:creationId xmlns:p14="http://schemas.microsoft.com/office/powerpoint/2010/main" val="5040537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172</a:t>
            </a:fld>
            <a:endParaRPr lang="en-GB"/>
          </a:p>
        </p:txBody>
      </p:sp>
    </p:spTree>
    <p:extLst>
      <p:ext uri="{BB962C8B-B14F-4D97-AF65-F5344CB8AC3E}">
        <p14:creationId xmlns:p14="http://schemas.microsoft.com/office/powerpoint/2010/main" val="42332744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173</a:t>
            </a:fld>
            <a:endParaRPr lang="en-GB"/>
          </a:p>
        </p:txBody>
      </p:sp>
    </p:spTree>
    <p:extLst>
      <p:ext uri="{BB962C8B-B14F-4D97-AF65-F5344CB8AC3E}">
        <p14:creationId xmlns:p14="http://schemas.microsoft.com/office/powerpoint/2010/main" val="32206025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177</a:t>
            </a:fld>
            <a:endParaRPr lang="en-GB"/>
          </a:p>
        </p:txBody>
      </p:sp>
    </p:spTree>
    <p:extLst>
      <p:ext uri="{BB962C8B-B14F-4D97-AF65-F5344CB8AC3E}">
        <p14:creationId xmlns:p14="http://schemas.microsoft.com/office/powerpoint/2010/main" val="17205017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178</a:t>
            </a:fld>
            <a:endParaRPr lang="en-GB"/>
          </a:p>
        </p:txBody>
      </p:sp>
    </p:spTree>
    <p:extLst>
      <p:ext uri="{BB962C8B-B14F-4D97-AF65-F5344CB8AC3E}">
        <p14:creationId xmlns:p14="http://schemas.microsoft.com/office/powerpoint/2010/main" val="31635063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180</a:t>
            </a:fld>
            <a:endParaRPr lang="en-GB"/>
          </a:p>
        </p:txBody>
      </p:sp>
    </p:spTree>
    <p:extLst>
      <p:ext uri="{BB962C8B-B14F-4D97-AF65-F5344CB8AC3E}">
        <p14:creationId xmlns:p14="http://schemas.microsoft.com/office/powerpoint/2010/main" val="15388523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181</a:t>
            </a:fld>
            <a:endParaRPr lang="en-GB"/>
          </a:p>
        </p:txBody>
      </p:sp>
    </p:spTree>
    <p:extLst>
      <p:ext uri="{BB962C8B-B14F-4D97-AF65-F5344CB8AC3E}">
        <p14:creationId xmlns:p14="http://schemas.microsoft.com/office/powerpoint/2010/main" val="312261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a:t>
            </a:fld>
            <a:endParaRPr lang="en-GB"/>
          </a:p>
        </p:txBody>
      </p:sp>
    </p:spTree>
    <p:extLst>
      <p:ext uri="{BB962C8B-B14F-4D97-AF65-F5344CB8AC3E}">
        <p14:creationId xmlns:p14="http://schemas.microsoft.com/office/powerpoint/2010/main" val="40478629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182</a:t>
            </a:fld>
            <a:endParaRPr lang="en-GB"/>
          </a:p>
        </p:txBody>
      </p:sp>
    </p:spTree>
    <p:extLst>
      <p:ext uri="{BB962C8B-B14F-4D97-AF65-F5344CB8AC3E}">
        <p14:creationId xmlns:p14="http://schemas.microsoft.com/office/powerpoint/2010/main" val="3468241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184</a:t>
            </a:fld>
            <a:endParaRPr lang="en-GB"/>
          </a:p>
        </p:txBody>
      </p:sp>
    </p:spTree>
    <p:extLst>
      <p:ext uri="{BB962C8B-B14F-4D97-AF65-F5344CB8AC3E}">
        <p14:creationId xmlns:p14="http://schemas.microsoft.com/office/powerpoint/2010/main" val="13247445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197</a:t>
            </a:fld>
            <a:endParaRPr lang="en-GB"/>
          </a:p>
        </p:txBody>
      </p:sp>
    </p:spTree>
    <p:extLst>
      <p:ext uri="{BB962C8B-B14F-4D97-AF65-F5344CB8AC3E}">
        <p14:creationId xmlns:p14="http://schemas.microsoft.com/office/powerpoint/2010/main" val="40059384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198</a:t>
            </a:fld>
            <a:endParaRPr lang="en-GB"/>
          </a:p>
        </p:txBody>
      </p:sp>
    </p:spTree>
    <p:extLst>
      <p:ext uri="{BB962C8B-B14F-4D97-AF65-F5344CB8AC3E}">
        <p14:creationId xmlns:p14="http://schemas.microsoft.com/office/powerpoint/2010/main" val="809730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200</a:t>
            </a:fld>
            <a:endParaRPr lang="en-GB"/>
          </a:p>
        </p:txBody>
      </p:sp>
    </p:spTree>
    <p:extLst>
      <p:ext uri="{BB962C8B-B14F-4D97-AF65-F5344CB8AC3E}">
        <p14:creationId xmlns:p14="http://schemas.microsoft.com/office/powerpoint/2010/main" val="16023857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202</a:t>
            </a:fld>
            <a:endParaRPr lang="en-GB"/>
          </a:p>
        </p:txBody>
      </p:sp>
    </p:spTree>
    <p:extLst>
      <p:ext uri="{BB962C8B-B14F-4D97-AF65-F5344CB8AC3E}">
        <p14:creationId xmlns:p14="http://schemas.microsoft.com/office/powerpoint/2010/main" val="15533519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203</a:t>
            </a:fld>
            <a:endParaRPr lang="en-GB"/>
          </a:p>
        </p:txBody>
      </p:sp>
    </p:spTree>
    <p:extLst>
      <p:ext uri="{BB962C8B-B14F-4D97-AF65-F5344CB8AC3E}">
        <p14:creationId xmlns:p14="http://schemas.microsoft.com/office/powerpoint/2010/main" val="15070668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20001D-2462-472B-9E3E-5F18FC7628A0}" type="slidenum">
              <a:rPr lang="en-GB" smtClean="0"/>
              <a:t>208</a:t>
            </a:fld>
            <a:endParaRPr lang="en-GB"/>
          </a:p>
        </p:txBody>
      </p:sp>
    </p:spTree>
    <p:extLst>
      <p:ext uri="{BB962C8B-B14F-4D97-AF65-F5344CB8AC3E}">
        <p14:creationId xmlns:p14="http://schemas.microsoft.com/office/powerpoint/2010/main" val="32384850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209</a:t>
            </a:fld>
            <a:endParaRPr lang="en-GB"/>
          </a:p>
        </p:txBody>
      </p:sp>
    </p:spTree>
    <p:extLst>
      <p:ext uri="{BB962C8B-B14F-4D97-AF65-F5344CB8AC3E}">
        <p14:creationId xmlns:p14="http://schemas.microsoft.com/office/powerpoint/2010/main" val="35186597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211</a:t>
            </a:fld>
            <a:endParaRPr lang="en-GB"/>
          </a:p>
        </p:txBody>
      </p:sp>
    </p:spTree>
    <p:extLst>
      <p:ext uri="{BB962C8B-B14F-4D97-AF65-F5344CB8AC3E}">
        <p14:creationId xmlns:p14="http://schemas.microsoft.com/office/powerpoint/2010/main" val="226580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24</a:t>
            </a:fld>
            <a:endParaRPr lang="en-GB"/>
          </a:p>
        </p:txBody>
      </p:sp>
    </p:spTree>
    <p:extLst>
      <p:ext uri="{BB962C8B-B14F-4D97-AF65-F5344CB8AC3E}">
        <p14:creationId xmlns:p14="http://schemas.microsoft.com/office/powerpoint/2010/main" val="3872606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217</a:t>
            </a:fld>
            <a:endParaRPr lang="en-GB"/>
          </a:p>
        </p:txBody>
      </p:sp>
    </p:spTree>
    <p:extLst>
      <p:ext uri="{BB962C8B-B14F-4D97-AF65-F5344CB8AC3E}">
        <p14:creationId xmlns:p14="http://schemas.microsoft.com/office/powerpoint/2010/main" val="28044588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218</a:t>
            </a:fld>
            <a:endParaRPr lang="en-GB"/>
          </a:p>
        </p:txBody>
      </p:sp>
    </p:spTree>
    <p:extLst>
      <p:ext uri="{BB962C8B-B14F-4D97-AF65-F5344CB8AC3E}">
        <p14:creationId xmlns:p14="http://schemas.microsoft.com/office/powerpoint/2010/main" val="36480229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219</a:t>
            </a:fld>
            <a:endParaRPr lang="en-GB"/>
          </a:p>
        </p:txBody>
      </p:sp>
    </p:spTree>
    <p:extLst>
      <p:ext uri="{BB962C8B-B14F-4D97-AF65-F5344CB8AC3E}">
        <p14:creationId xmlns:p14="http://schemas.microsoft.com/office/powerpoint/2010/main" val="25401802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220</a:t>
            </a:fld>
            <a:endParaRPr lang="en-GB"/>
          </a:p>
        </p:txBody>
      </p:sp>
    </p:spTree>
    <p:extLst>
      <p:ext uri="{BB962C8B-B14F-4D97-AF65-F5344CB8AC3E}">
        <p14:creationId xmlns:p14="http://schemas.microsoft.com/office/powerpoint/2010/main" val="29671803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221</a:t>
            </a:fld>
            <a:endParaRPr lang="en-GB"/>
          </a:p>
        </p:txBody>
      </p:sp>
    </p:spTree>
    <p:extLst>
      <p:ext uri="{BB962C8B-B14F-4D97-AF65-F5344CB8AC3E}">
        <p14:creationId xmlns:p14="http://schemas.microsoft.com/office/powerpoint/2010/main" val="13309686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20001D-2462-472B-9E3E-5F18FC7628A0}" type="slidenum">
              <a:rPr lang="en-GB" smtClean="0"/>
              <a:t>222</a:t>
            </a:fld>
            <a:endParaRPr lang="en-GB"/>
          </a:p>
        </p:txBody>
      </p:sp>
    </p:spTree>
    <p:extLst>
      <p:ext uri="{BB962C8B-B14F-4D97-AF65-F5344CB8AC3E}">
        <p14:creationId xmlns:p14="http://schemas.microsoft.com/office/powerpoint/2010/main" val="11156635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223</a:t>
            </a:fld>
            <a:endParaRPr lang="en-GB"/>
          </a:p>
        </p:txBody>
      </p:sp>
    </p:spTree>
    <p:extLst>
      <p:ext uri="{BB962C8B-B14F-4D97-AF65-F5344CB8AC3E}">
        <p14:creationId xmlns:p14="http://schemas.microsoft.com/office/powerpoint/2010/main" val="2311749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1114</a:t>
            </a:r>
          </a:p>
        </p:txBody>
      </p:sp>
      <p:sp>
        <p:nvSpPr>
          <p:cNvPr id="4" name="Slide Number Placeholder 3"/>
          <p:cNvSpPr>
            <a:spLocks noGrp="1"/>
          </p:cNvSpPr>
          <p:nvPr>
            <p:ph type="sldNum" sz="quarter" idx="5"/>
          </p:nvPr>
        </p:nvSpPr>
        <p:spPr/>
        <p:txBody>
          <a:bodyPr/>
          <a:lstStyle/>
          <a:p>
            <a:fld id="{3A20001D-2462-472B-9E3E-5F18FC7628A0}" type="slidenum">
              <a:rPr lang="en-GB" smtClean="0"/>
              <a:t>224</a:t>
            </a:fld>
            <a:endParaRPr lang="en-GB"/>
          </a:p>
        </p:txBody>
      </p:sp>
    </p:spTree>
    <p:extLst>
      <p:ext uri="{BB962C8B-B14F-4D97-AF65-F5344CB8AC3E}">
        <p14:creationId xmlns:p14="http://schemas.microsoft.com/office/powerpoint/2010/main" val="27444011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1114</a:t>
            </a:r>
          </a:p>
        </p:txBody>
      </p:sp>
      <p:sp>
        <p:nvSpPr>
          <p:cNvPr id="4" name="Slide Number Placeholder 3"/>
          <p:cNvSpPr>
            <a:spLocks noGrp="1"/>
          </p:cNvSpPr>
          <p:nvPr>
            <p:ph type="sldNum" sz="quarter" idx="5"/>
          </p:nvPr>
        </p:nvSpPr>
        <p:spPr/>
        <p:txBody>
          <a:bodyPr/>
          <a:lstStyle/>
          <a:p>
            <a:fld id="{3A20001D-2462-472B-9E3E-5F18FC7628A0}" type="slidenum">
              <a:rPr lang="en-GB" smtClean="0"/>
              <a:t>225</a:t>
            </a:fld>
            <a:endParaRPr lang="en-GB"/>
          </a:p>
        </p:txBody>
      </p:sp>
    </p:spTree>
    <p:extLst>
      <p:ext uri="{BB962C8B-B14F-4D97-AF65-F5344CB8AC3E}">
        <p14:creationId xmlns:p14="http://schemas.microsoft.com/office/powerpoint/2010/main" val="27127234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226</a:t>
            </a:fld>
            <a:endParaRPr lang="en-GB"/>
          </a:p>
        </p:txBody>
      </p:sp>
    </p:spTree>
    <p:extLst>
      <p:ext uri="{BB962C8B-B14F-4D97-AF65-F5344CB8AC3E}">
        <p14:creationId xmlns:p14="http://schemas.microsoft.com/office/powerpoint/2010/main" val="219850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med bild">
    <p:bg>
      <p:bgPr>
        <a:solidFill>
          <a:schemeClr val="bg2"/>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9A15DAA-6828-4F96-9E49-503AA00225C6}"/>
              </a:ext>
            </a:extLst>
          </p:cNvPr>
          <p:cNvSpPr>
            <a:spLocks noGrp="1"/>
          </p:cNvSpPr>
          <p:nvPr>
            <p:ph type="pic" sz="quarter" idx="13"/>
          </p:nvPr>
        </p:nvSpPr>
        <p:spPr>
          <a:xfrm>
            <a:off x="0" y="584200"/>
            <a:ext cx="12192000" cy="6289002"/>
          </a:xfrm>
          <a:solidFill>
            <a:schemeClr val="bg1">
              <a:lumMod val="95000"/>
            </a:schemeClr>
          </a:solidFill>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20FED66C-0D45-4FD3-8F2F-D4BB28429796}"/>
              </a:ext>
            </a:extLst>
          </p:cNvPr>
          <p:cNvSpPr>
            <a:spLocks noGrp="1"/>
          </p:cNvSpPr>
          <p:nvPr>
            <p:ph type="ctrTitle"/>
          </p:nvPr>
        </p:nvSpPr>
        <p:spPr>
          <a:xfrm>
            <a:off x="0" y="4157932"/>
            <a:ext cx="12192000" cy="2715271"/>
          </a:xfrm>
          <a:solidFill>
            <a:schemeClr val="tx2">
              <a:alpha val="80000"/>
            </a:schemeClr>
          </a:solidFill>
        </p:spPr>
        <p:txBody>
          <a:bodyPr lIns="432000" tIns="360000" rIns="1080000" bIns="2520000" anchor="t">
            <a:normAutofit/>
          </a:bodyPr>
          <a:lstStyle>
            <a:lvl1pPr algn="l">
              <a:defRPr sz="5400" b="1">
                <a:solidFill>
                  <a:schemeClr val="bg1"/>
                </a:solidFill>
              </a:defRPr>
            </a:lvl1pPr>
          </a:lstStyle>
          <a:p>
            <a:r>
              <a:rPr lang="sv-SE"/>
              <a:t>Klicka här för att ändra format</a:t>
            </a:r>
            <a:endParaRPr lang="en-GB" dirty="0"/>
          </a:p>
        </p:txBody>
      </p:sp>
      <p:sp>
        <p:nvSpPr>
          <p:cNvPr id="3" name="Underrubrik 2">
            <a:extLst>
              <a:ext uri="{FF2B5EF4-FFF2-40B4-BE49-F238E27FC236}">
                <a16:creationId xmlns:a16="http://schemas.microsoft.com/office/drawing/2014/main" id="{E32DB598-B523-4C42-B468-6CA1CF7F03B7}"/>
              </a:ext>
            </a:extLst>
          </p:cNvPr>
          <p:cNvSpPr>
            <a:spLocks noGrp="1"/>
          </p:cNvSpPr>
          <p:nvPr>
            <p:ph type="subTitle" idx="1"/>
          </p:nvPr>
        </p:nvSpPr>
        <p:spPr>
          <a:xfrm>
            <a:off x="498475" y="5948133"/>
            <a:ext cx="10485120" cy="482390"/>
          </a:xfrm>
          <a:noFill/>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GB" dirty="0"/>
          </a:p>
        </p:txBody>
      </p:sp>
      <p:sp>
        <p:nvSpPr>
          <p:cNvPr id="13" name="Platshållare för datum 3">
            <a:extLst>
              <a:ext uri="{FF2B5EF4-FFF2-40B4-BE49-F238E27FC236}">
                <a16:creationId xmlns:a16="http://schemas.microsoft.com/office/drawing/2014/main" id="{1744D3A1-5C57-4CF8-9D2E-343649D970C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6879CD91-6FF8-4AA3-BA3A-CAA592A14FD4}" type="datetime1">
              <a:rPr lang="sv-SE" smtClean="0"/>
              <a:t>2024-02-15</a:t>
            </a:fld>
            <a:endParaRPr lang="en-GB"/>
          </a:p>
        </p:txBody>
      </p:sp>
      <p:sp>
        <p:nvSpPr>
          <p:cNvPr id="14" name="Platshållare för sidfot 4">
            <a:extLst>
              <a:ext uri="{FF2B5EF4-FFF2-40B4-BE49-F238E27FC236}">
                <a16:creationId xmlns:a16="http://schemas.microsoft.com/office/drawing/2014/main" id="{8B3FB092-4FB5-4508-B20F-0CC2097C4501}"/>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15" name="Platshållare för bildnummer 5">
            <a:extLst>
              <a:ext uri="{FF2B5EF4-FFF2-40B4-BE49-F238E27FC236}">
                <a16:creationId xmlns:a16="http://schemas.microsoft.com/office/drawing/2014/main" id="{5FC39159-9FC9-4E24-BE7C-58E3EEC1E2E7}"/>
              </a:ext>
            </a:extLst>
          </p:cNvPr>
          <p:cNvSpPr>
            <a:spLocks noGrp="1"/>
          </p:cNvSpPr>
          <p:nvPr>
            <p:ph type="sldNum" sz="quarter" idx="4"/>
          </p:nvPr>
        </p:nvSpPr>
        <p:spPr>
          <a:xfrm>
            <a:off x="5927939" y="6448429"/>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256031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14E388-C963-4B36-BC76-4076A524221A}"/>
              </a:ext>
            </a:extLst>
          </p:cNvPr>
          <p:cNvSpPr>
            <a:spLocks noGrp="1"/>
          </p:cNvSpPr>
          <p:nvPr>
            <p:ph type="title"/>
          </p:nvPr>
        </p:nvSpPr>
        <p:spPr/>
        <p:txBody>
          <a:bodyPr/>
          <a:lstStyle/>
          <a:p>
            <a:r>
              <a:rPr lang="sv-SE"/>
              <a:t>Klicka här för att ändra format</a:t>
            </a:r>
            <a:endParaRPr lang="en-GB"/>
          </a:p>
        </p:txBody>
      </p:sp>
      <p:sp>
        <p:nvSpPr>
          <p:cNvPr id="3" name="Platshållare för datum 2">
            <a:extLst>
              <a:ext uri="{FF2B5EF4-FFF2-40B4-BE49-F238E27FC236}">
                <a16:creationId xmlns:a16="http://schemas.microsoft.com/office/drawing/2014/main" id="{909D4B26-A853-4B72-AB1A-0E27677E2540}"/>
              </a:ext>
            </a:extLst>
          </p:cNvPr>
          <p:cNvSpPr>
            <a:spLocks noGrp="1"/>
          </p:cNvSpPr>
          <p:nvPr>
            <p:ph type="dt" sz="half" idx="10"/>
          </p:nvPr>
        </p:nvSpPr>
        <p:spPr/>
        <p:txBody>
          <a:bodyPr/>
          <a:lstStyle/>
          <a:p>
            <a:fld id="{4EFBA0D4-BF54-4CF4-B129-63810A372FF1}" type="datetime1">
              <a:rPr lang="sv-SE" smtClean="0"/>
              <a:t>2024-02-15</a:t>
            </a:fld>
            <a:endParaRPr lang="en-GB"/>
          </a:p>
        </p:txBody>
      </p:sp>
      <p:sp>
        <p:nvSpPr>
          <p:cNvPr id="4" name="Platshållare för sidfot 3">
            <a:extLst>
              <a:ext uri="{FF2B5EF4-FFF2-40B4-BE49-F238E27FC236}">
                <a16:creationId xmlns:a16="http://schemas.microsoft.com/office/drawing/2014/main" id="{C499B467-A5CB-488C-A7FE-5EB784DBCC05}"/>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EF5A55A7-11A6-4AA6-A7A4-A0F0BE66D191}"/>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423809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rubrik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2C0CD-B663-4C29-A6E6-559513FDB529}"/>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DC35205E-BC8C-4EB3-8E9D-2AA04E1A13F2}"/>
              </a:ext>
            </a:extLst>
          </p:cNvPr>
          <p:cNvSpPr>
            <a:spLocks noGrp="1"/>
          </p:cNvSpPr>
          <p:nvPr>
            <p:ph type="dt" sz="half" idx="10"/>
          </p:nvPr>
        </p:nvSpPr>
        <p:spPr/>
        <p:txBody>
          <a:bodyPr/>
          <a:lstStyle/>
          <a:p>
            <a:fld id="{88F582C2-C389-4A3A-A925-504C6A2267C4}" type="datetime1">
              <a:rPr lang="sv-SE" smtClean="0"/>
              <a:t>2024-02-15</a:t>
            </a:fld>
            <a:endParaRPr lang="en-GB"/>
          </a:p>
        </p:txBody>
      </p:sp>
      <p:sp>
        <p:nvSpPr>
          <p:cNvPr id="4" name="Platshållare för sidfot 3">
            <a:extLst>
              <a:ext uri="{FF2B5EF4-FFF2-40B4-BE49-F238E27FC236}">
                <a16:creationId xmlns:a16="http://schemas.microsoft.com/office/drawing/2014/main" id="{FF62C1BD-ECBA-423E-9E34-798C81B77BF8}"/>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DB5F0E13-BF1E-4CAD-8982-57F98FDE01A0}"/>
              </a:ext>
            </a:extLst>
          </p:cNvPr>
          <p:cNvSpPr>
            <a:spLocks noGrp="1"/>
          </p:cNvSpPr>
          <p:nvPr>
            <p:ph type="sldNum" sz="quarter" idx="12"/>
          </p:nvPr>
        </p:nvSpPr>
        <p:spPr/>
        <p:txBody>
          <a:body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55608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2C0CD-B663-4C29-A6E6-559513FDB529}"/>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sv-SE" dirty="0"/>
          </a:p>
        </p:txBody>
      </p:sp>
      <p:sp>
        <p:nvSpPr>
          <p:cNvPr id="6" name="Rektangel 5">
            <a:extLst>
              <a:ext uri="{FF2B5EF4-FFF2-40B4-BE49-F238E27FC236}">
                <a16:creationId xmlns:a16="http://schemas.microsoft.com/office/drawing/2014/main" id="{7D7AF5E9-290D-EA4C-9E7B-AF33E9D299D9}"/>
              </a:ext>
            </a:extLst>
          </p:cNvPr>
          <p:cNvSpPr/>
          <p:nvPr userDrawn="1"/>
        </p:nvSpPr>
        <p:spPr>
          <a:xfrm>
            <a:off x="0" y="5949280"/>
            <a:ext cx="12192000" cy="90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70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bild med budskap">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4E9C9347-4672-4848-9867-E73A9E103479}"/>
              </a:ext>
            </a:extLst>
          </p:cNvPr>
          <p:cNvSpPr>
            <a:spLocks noGrp="1"/>
          </p:cNvSpPr>
          <p:nvPr>
            <p:ph type="pic" sz="quarter" idx="13"/>
          </p:nvPr>
        </p:nvSpPr>
        <p:spPr>
          <a:xfrm>
            <a:off x="0" y="584200"/>
            <a:ext cx="12192000" cy="6273800"/>
          </a:xfrm>
          <a:solidFill>
            <a:schemeClr val="bg1">
              <a:lumMod val="95000"/>
            </a:schemeClr>
          </a:solidFill>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4A753627-ACE9-42E2-83E8-4EA60F40B7EE}"/>
              </a:ext>
            </a:extLst>
          </p:cNvPr>
          <p:cNvSpPr>
            <a:spLocks noGrp="1"/>
          </p:cNvSpPr>
          <p:nvPr>
            <p:ph type="title"/>
          </p:nvPr>
        </p:nvSpPr>
        <p:spPr>
          <a:xfrm>
            <a:off x="7018638" y="0"/>
            <a:ext cx="4703762" cy="6356479"/>
          </a:xfrm>
          <a:solidFill>
            <a:schemeClr val="tx2">
              <a:alpha val="80000"/>
            </a:schemeClr>
          </a:solidFill>
        </p:spPr>
        <p:txBody>
          <a:bodyPr lIns="360000" tIns="360000" rIns="360000" bIns="360000"/>
          <a:lstStyle>
            <a:lvl1pPr algn="ctr">
              <a:defRPr>
                <a:solidFill>
                  <a:schemeClr val="bg1"/>
                </a:solidFill>
              </a:defRPr>
            </a:lvl1p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7D23A1B2-72C2-406D-966E-114CCC57543C}"/>
              </a:ext>
            </a:extLst>
          </p:cNvPr>
          <p:cNvSpPr>
            <a:spLocks noGrp="1"/>
          </p:cNvSpPr>
          <p:nvPr>
            <p:ph type="dt" sz="half" idx="10"/>
          </p:nvPr>
        </p:nvSpPr>
        <p:spPr/>
        <p:txBody>
          <a:bodyPr/>
          <a:lstStyle/>
          <a:p>
            <a:fld id="{3C667F8A-BCE5-4F16-AC7B-18DC4C96E72A}" type="datetime1">
              <a:rPr lang="sv-SE" smtClean="0"/>
              <a:t>2024-02-15</a:t>
            </a:fld>
            <a:endParaRPr lang="en-GB"/>
          </a:p>
        </p:txBody>
      </p:sp>
      <p:sp>
        <p:nvSpPr>
          <p:cNvPr id="4" name="Platshållare för sidfot 3">
            <a:extLst>
              <a:ext uri="{FF2B5EF4-FFF2-40B4-BE49-F238E27FC236}">
                <a16:creationId xmlns:a16="http://schemas.microsoft.com/office/drawing/2014/main" id="{83F69F95-C1F4-4F6B-B290-F601B93FA0D6}"/>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25C9176A-60AE-4748-BF45-619CDE471F6C}"/>
              </a:ext>
            </a:extLst>
          </p:cNvPr>
          <p:cNvSpPr>
            <a:spLocks noGrp="1"/>
          </p:cNvSpPr>
          <p:nvPr>
            <p:ph type="sldNum" sz="quarter" idx="12"/>
          </p:nvPr>
        </p:nvSpPr>
        <p:spPr/>
        <p:txBody>
          <a:bodyPr/>
          <a:lstStyle/>
          <a:p>
            <a:fld id="{6279B7BD-3E0A-4A87-B80C-ECDE9D4B211B}" type="slidenum">
              <a:rPr lang="en-GB" smtClean="0"/>
              <a:pPr/>
              <a:t>‹#›</a:t>
            </a:fld>
            <a:endParaRPr lang="en-GB"/>
          </a:p>
        </p:txBody>
      </p:sp>
    </p:spTree>
    <p:extLst>
      <p:ext uri="{BB962C8B-B14F-4D97-AF65-F5344CB8AC3E}">
        <p14:creationId xmlns:p14="http://schemas.microsoft.com/office/powerpoint/2010/main" val="79832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med bild">
    <p:spTree>
      <p:nvGrpSpPr>
        <p:cNvPr id="1" name=""/>
        <p:cNvGrpSpPr/>
        <p:nvPr/>
      </p:nvGrpSpPr>
      <p:grpSpPr>
        <a:xfrm>
          <a:off x="0" y="0"/>
          <a:ext cx="0" cy="0"/>
          <a:chOff x="0" y="0"/>
          <a:chExt cx="0" cy="0"/>
        </a:xfrm>
      </p:grpSpPr>
      <p:sp>
        <p:nvSpPr>
          <p:cNvPr id="6" name="Platshållare för bild 6">
            <a:extLst>
              <a:ext uri="{FF2B5EF4-FFF2-40B4-BE49-F238E27FC236}">
                <a16:creationId xmlns:a16="http://schemas.microsoft.com/office/drawing/2014/main" id="{C75BFF65-50AD-4702-BCF5-1AF957A99E83}"/>
              </a:ext>
            </a:extLst>
          </p:cNvPr>
          <p:cNvSpPr>
            <a:spLocks noGrp="1"/>
          </p:cNvSpPr>
          <p:nvPr>
            <p:ph type="pic" sz="quarter" idx="13"/>
          </p:nvPr>
        </p:nvSpPr>
        <p:spPr>
          <a:xfrm>
            <a:off x="0" y="584200"/>
            <a:ext cx="9156700" cy="5712396"/>
          </a:xfrm>
          <a:solidFill>
            <a:schemeClr val="bg1">
              <a:lumMod val="95000"/>
            </a:schemeClr>
          </a:solidFill>
        </p:spPr>
        <p:txBody>
          <a:bodyPr anchor="ctr"/>
          <a:lstStyle>
            <a:lvl1pPr algn="ctr">
              <a:defRPr/>
            </a:lvl1pPr>
          </a:lstStyle>
          <a:p>
            <a:r>
              <a:rPr lang="sv-SE"/>
              <a:t>Klicka på ikonen för att lägga till en bild</a:t>
            </a:r>
            <a:endParaRPr lang="en-GB" dirty="0"/>
          </a:p>
        </p:txBody>
      </p:sp>
      <p:sp>
        <p:nvSpPr>
          <p:cNvPr id="2" name="Rubrik 1">
            <a:extLst>
              <a:ext uri="{FF2B5EF4-FFF2-40B4-BE49-F238E27FC236}">
                <a16:creationId xmlns:a16="http://schemas.microsoft.com/office/drawing/2014/main" id="{FAC80185-40B1-4E8C-AC40-810FBBBE5AAF}"/>
              </a:ext>
            </a:extLst>
          </p:cNvPr>
          <p:cNvSpPr>
            <a:spLocks noGrp="1"/>
          </p:cNvSpPr>
          <p:nvPr>
            <p:ph type="title"/>
          </p:nvPr>
        </p:nvSpPr>
        <p:spPr>
          <a:xfrm>
            <a:off x="6096000" y="1498600"/>
            <a:ext cx="5597524" cy="4051300"/>
          </a:xfrm>
          <a:solidFill>
            <a:schemeClr val="tx2"/>
          </a:solidFill>
        </p:spPr>
        <p:txBody>
          <a:bodyPr lIns="180000" tIns="360000" rIns="180000" bIns="360000"/>
          <a:lstStyle>
            <a:lvl1pPr algn="ctr">
              <a:defRPr>
                <a:solidFill>
                  <a:schemeClr val="bg1"/>
                </a:solidFill>
              </a:defRPr>
            </a:lvl1p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7DC6AC8D-2AC4-416D-BC9D-329825845E77}"/>
              </a:ext>
            </a:extLst>
          </p:cNvPr>
          <p:cNvSpPr>
            <a:spLocks noGrp="1"/>
          </p:cNvSpPr>
          <p:nvPr>
            <p:ph type="dt" sz="half" idx="10"/>
          </p:nvPr>
        </p:nvSpPr>
        <p:spPr/>
        <p:txBody>
          <a:bodyPr/>
          <a:lstStyle/>
          <a:p>
            <a:fld id="{B9314E1D-09A8-4D1A-8B98-55E570E367ED}" type="datetime1">
              <a:rPr lang="sv-SE" smtClean="0"/>
              <a:t>2024-02-15</a:t>
            </a:fld>
            <a:endParaRPr lang="en-GB"/>
          </a:p>
        </p:txBody>
      </p:sp>
      <p:sp>
        <p:nvSpPr>
          <p:cNvPr id="4" name="Platshållare för sidfot 3">
            <a:extLst>
              <a:ext uri="{FF2B5EF4-FFF2-40B4-BE49-F238E27FC236}">
                <a16:creationId xmlns:a16="http://schemas.microsoft.com/office/drawing/2014/main" id="{62AD7D29-0E23-4D9C-B650-8C5CA6BA2903}"/>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78C8743E-4986-487F-AE8B-42345A3D1AA9}"/>
              </a:ext>
            </a:extLst>
          </p:cNvPr>
          <p:cNvSpPr>
            <a:spLocks noGrp="1"/>
          </p:cNvSpPr>
          <p:nvPr>
            <p:ph type="sldNum" sz="quarter" idx="12"/>
          </p:nvPr>
        </p:nvSpPr>
        <p:spPr/>
        <p:txBody>
          <a:body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4104737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a utan bild">
    <p:bg>
      <p:bgPr>
        <a:solidFill>
          <a:schemeClr val="tx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DC6AC8D-2AC4-416D-BC9D-329825845E77}"/>
              </a:ext>
            </a:extLst>
          </p:cNvPr>
          <p:cNvSpPr>
            <a:spLocks noGrp="1"/>
          </p:cNvSpPr>
          <p:nvPr>
            <p:ph type="dt" sz="half" idx="10"/>
          </p:nvPr>
        </p:nvSpPr>
        <p:spPr/>
        <p:txBody>
          <a:bodyPr/>
          <a:lstStyle/>
          <a:p>
            <a:fld id="{02D112C5-0016-4473-B3E3-34D46E629BE1}" type="datetime1">
              <a:rPr lang="sv-SE" smtClean="0"/>
              <a:t>2024-02-15</a:t>
            </a:fld>
            <a:endParaRPr lang="en-GB"/>
          </a:p>
        </p:txBody>
      </p:sp>
      <p:sp>
        <p:nvSpPr>
          <p:cNvPr id="4" name="Platshållare för sidfot 3">
            <a:extLst>
              <a:ext uri="{FF2B5EF4-FFF2-40B4-BE49-F238E27FC236}">
                <a16:creationId xmlns:a16="http://schemas.microsoft.com/office/drawing/2014/main" id="{62AD7D29-0E23-4D9C-B650-8C5CA6BA2903}"/>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78C8743E-4986-487F-AE8B-42345A3D1AA9}"/>
              </a:ext>
            </a:extLst>
          </p:cNvPr>
          <p:cNvSpPr>
            <a:spLocks noGrp="1"/>
          </p:cNvSpPr>
          <p:nvPr>
            <p:ph type="sldNum" sz="quarter" idx="12"/>
          </p:nvPr>
        </p:nvSpPr>
        <p:spPr/>
        <p:txBody>
          <a:bodyPr/>
          <a:lstStyle/>
          <a:p>
            <a:fld id="{6279B7BD-3E0A-4A87-B80C-ECDE9D4B211B}" type="slidenum">
              <a:rPr lang="en-GB" smtClean="0"/>
              <a:pPr/>
              <a:t>‹#›</a:t>
            </a:fld>
            <a:endParaRPr lang="en-GB" dirty="0"/>
          </a:p>
        </p:txBody>
      </p:sp>
      <p:sp>
        <p:nvSpPr>
          <p:cNvPr id="7" name="Rubrik 6">
            <a:extLst>
              <a:ext uri="{FF2B5EF4-FFF2-40B4-BE49-F238E27FC236}">
                <a16:creationId xmlns:a16="http://schemas.microsoft.com/office/drawing/2014/main" id="{A102CFC2-BB30-49EC-99DF-10968D6DC65B}"/>
              </a:ext>
            </a:extLst>
          </p:cNvPr>
          <p:cNvSpPr>
            <a:spLocks noGrp="1"/>
          </p:cNvSpPr>
          <p:nvPr>
            <p:ph type="title"/>
          </p:nvPr>
        </p:nvSpPr>
        <p:spPr>
          <a:xfrm>
            <a:off x="6264014" y="1806178"/>
            <a:ext cx="5447023" cy="1325563"/>
          </a:xfrm>
        </p:spPr>
        <p:txBody>
          <a:bodyPr anchor="b"/>
          <a:lstStyle>
            <a:lvl1pPr algn="l">
              <a:defRPr>
                <a:solidFill>
                  <a:schemeClr val="bg1"/>
                </a:solidFill>
              </a:defRPr>
            </a:lvl1pPr>
          </a:lstStyle>
          <a:p>
            <a:r>
              <a:rPr lang="sv-SE"/>
              <a:t>Klicka här för att ändra format</a:t>
            </a:r>
            <a:endParaRPr lang="sv-SE" dirty="0"/>
          </a:p>
        </p:txBody>
      </p:sp>
      <p:sp>
        <p:nvSpPr>
          <p:cNvPr id="10" name="Platshållare för text 9">
            <a:extLst>
              <a:ext uri="{FF2B5EF4-FFF2-40B4-BE49-F238E27FC236}">
                <a16:creationId xmlns:a16="http://schemas.microsoft.com/office/drawing/2014/main" id="{B96D5B40-DF51-4FC3-ADDA-D9359FDBE175}"/>
              </a:ext>
            </a:extLst>
          </p:cNvPr>
          <p:cNvSpPr>
            <a:spLocks noGrp="1"/>
          </p:cNvSpPr>
          <p:nvPr>
            <p:ph type="body" sz="quarter" idx="13"/>
          </p:nvPr>
        </p:nvSpPr>
        <p:spPr>
          <a:xfrm>
            <a:off x="6264060" y="3429001"/>
            <a:ext cx="5448514" cy="1849056"/>
          </a:xfrm>
        </p:spPr>
        <p:txBody>
          <a:bodyPr>
            <a:normAutofit/>
          </a:bodyPr>
          <a:lstStyle>
            <a:lvl1pPr marL="0" indent="0" algn="l">
              <a:buNone/>
              <a:defRPr sz="2400">
                <a:solidFill>
                  <a:schemeClr val="bg1"/>
                </a:solidFill>
              </a:defRPr>
            </a:lvl1pPr>
            <a:lvl2pPr marL="269875" indent="0" algn="ctr">
              <a:buNone/>
              <a:defRPr>
                <a:solidFill>
                  <a:schemeClr val="bg1"/>
                </a:solidFill>
              </a:defRPr>
            </a:lvl2pPr>
            <a:lvl3pPr marL="452438" indent="0" algn="ctr">
              <a:buNone/>
              <a:defRPr>
                <a:solidFill>
                  <a:schemeClr val="bg1"/>
                </a:solidFill>
              </a:defRPr>
            </a:lvl3pPr>
            <a:lvl4pPr marL="625475" indent="0" algn="ctr">
              <a:buNone/>
              <a:defRPr>
                <a:solidFill>
                  <a:schemeClr val="bg1"/>
                </a:solidFill>
              </a:defRPr>
            </a:lvl4pPr>
            <a:lvl5pPr marL="808038" indent="0" algn="ctr">
              <a:buNone/>
              <a:defRPr>
                <a:solidFill>
                  <a:schemeClr val="bg1"/>
                </a:solidFill>
              </a:defRPr>
            </a:lvl5pPr>
          </a:lstStyle>
          <a:p>
            <a:pPr lvl="0"/>
            <a:r>
              <a:rPr lang="sv-SE"/>
              <a:t>Redigera format för bakgrundstext</a:t>
            </a:r>
          </a:p>
        </p:txBody>
      </p:sp>
      <p:sp>
        <p:nvSpPr>
          <p:cNvPr id="12" name="Platshållare för text 11">
            <a:extLst>
              <a:ext uri="{FF2B5EF4-FFF2-40B4-BE49-F238E27FC236}">
                <a16:creationId xmlns:a16="http://schemas.microsoft.com/office/drawing/2014/main" id="{F0AC2A30-B8B7-4444-A3FE-A41360ABFB05}"/>
              </a:ext>
            </a:extLst>
          </p:cNvPr>
          <p:cNvSpPr>
            <a:spLocks noGrp="1"/>
          </p:cNvSpPr>
          <p:nvPr>
            <p:ph type="body" sz="quarter" idx="14" hasCustomPrompt="1"/>
          </p:nvPr>
        </p:nvSpPr>
        <p:spPr>
          <a:xfrm>
            <a:off x="479425" y="1592344"/>
            <a:ext cx="5615038" cy="4716381"/>
          </a:xfrm>
          <a:noFill/>
        </p:spPr>
        <p:txBody>
          <a:bodyPr anchor="ctr">
            <a:noAutofit/>
          </a:bodyPr>
          <a:lstStyle>
            <a:lvl1pPr marL="0" indent="0" algn="ctr">
              <a:buNone/>
              <a:defRPr sz="35000" b="1" kern="1000" spc="-2500" baseline="0">
                <a:solidFill>
                  <a:schemeClr val="accent2"/>
                </a:solidFill>
              </a:defRPr>
            </a:lvl1pPr>
          </a:lstStyle>
          <a:p>
            <a:pPr lvl="0"/>
            <a:r>
              <a:rPr lang="sv-SE" dirty="0"/>
              <a:t>1</a:t>
            </a:r>
          </a:p>
        </p:txBody>
      </p:sp>
    </p:spTree>
    <p:extLst>
      <p:ext uri="{BB962C8B-B14F-4D97-AF65-F5344CB8AC3E}">
        <p14:creationId xmlns:p14="http://schemas.microsoft.com/office/powerpoint/2010/main" val="1333691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9A15DAA-6828-4F96-9E49-503AA00225C6}"/>
              </a:ext>
            </a:extLst>
          </p:cNvPr>
          <p:cNvSpPr>
            <a:spLocks noGrp="1"/>
          </p:cNvSpPr>
          <p:nvPr>
            <p:ph type="pic" sz="quarter" idx="13"/>
          </p:nvPr>
        </p:nvSpPr>
        <p:spPr>
          <a:xfrm>
            <a:off x="0" y="584200"/>
            <a:ext cx="12192000" cy="6289002"/>
          </a:xfrm>
          <a:solidFill>
            <a:schemeClr val="bg1">
              <a:lumMod val="95000"/>
            </a:schemeClr>
          </a:solidFill>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20FED66C-0D45-4FD3-8F2F-D4BB28429796}"/>
              </a:ext>
            </a:extLst>
          </p:cNvPr>
          <p:cNvSpPr>
            <a:spLocks noGrp="1"/>
          </p:cNvSpPr>
          <p:nvPr>
            <p:ph type="ctrTitle"/>
          </p:nvPr>
        </p:nvSpPr>
        <p:spPr>
          <a:xfrm>
            <a:off x="0" y="4157932"/>
            <a:ext cx="12192000" cy="2715271"/>
          </a:xfrm>
          <a:solidFill>
            <a:schemeClr val="tx2">
              <a:alpha val="80000"/>
            </a:schemeClr>
          </a:solidFill>
        </p:spPr>
        <p:txBody>
          <a:bodyPr lIns="432000" tIns="360000" rIns="5400000" bIns="2520000" anchor="t">
            <a:normAutofit/>
          </a:bodyPr>
          <a:lstStyle>
            <a:lvl1pPr algn="l">
              <a:defRPr sz="5400" b="1">
                <a:solidFill>
                  <a:schemeClr val="bg1"/>
                </a:solidFill>
              </a:defRPr>
            </a:lvl1pPr>
          </a:lstStyle>
          <a:p>
            <a:r>
              <a:rPr lang="sv-SE"/>
              <a:t>Klicka här för att ändra format</a:t>
            </a:r>
            <a:endParaRPr lang="en-GB" dirty="0"/>
          </a:p>
        </p:txBody>
      </p:sp>
      <p:sp>
        <p:nvSpPr>
          <p:cNvPr id="3" name="Underrubrik 2">
            <a:extLst>
              <a:ext uri="{FF2B5EF4-FFF2-40B4-BE49-F238E27FC236}">
                <a16:creationId xmlns:a16="http://schemas.microsoft.com/office/drawing/2014/main" id="{E32DB598-B523-4C42-B468-6CA1CF7F03B7}"/>
              </a:ext>
            </a:extLst>
          </p:cNvPr>
          <p:cNvSpPr>
            <a:spLocks noGrp="1"/>
          </p:cNvSpPr>
          <p:nvPr>
            <p:ph type="subTitle" idx="1"/>
          </p:nvPr>
        </p:nvSpPr>
        <p:spPr>
          <a:xfrm>
            <a:off x="6628872" y="4528457"/>
            <a:ext cx="5055656" cy="1759446"/>
          </a:xfrm>
          <a:noFill/>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GB" dirty="0"/>
          </a:p>
        </p:txBody>
      </p:sp>
      <p:sp>
        <p:nvSpPr>
          <p:cNvPr id="13" name="Platshållare för datum 3">
            <a:extLst>
              <a:ext uri="{FF2B5EF4-FFF2-40B4-BE49-F238E27FC236}">
                <a16:creationId xmlns:a16="http://schemas.microsoft.com/office/drawing/2014/main" id="{1744D3A1-5C57-4CF8-9D2E-343649D970C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0CB62774-E02D-43D5-B6CE-E082FC281889}" type="datetime1">
              <a:rPr lang="sv-SE" smtClean="0"/>
              <a:t>2024-02-15</a:t>
            </a:fld>
            <a:endParaRPr lang="en-GB"/>
          </a:p>
        </p:txBody>
      </p:sp>
      <p:sp>
        <p:nvSpPr>
          <p:cNvPr id="14" name="Platshållare för sidfot 4">
            <a:extLst>
              <a:ext uri="{FF2B5EF4-FFF2-40B4-BE49-F238E27FC236}">
                <a16:creationId xmlns:a16="http://schemas.microsoft.com/office/drawing/2014/main" id="{8B3FB092-4FB5-4508-B20F-0CC2097C4501}"/>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15" name="Platshållare för bildnummer 5">
            <a:extLst>
              <a:ext uri="{FF2B5EF4-FFF2-40B4-BE49-F238E27FC236}">
                <a16:creationId xmlns:a16="http://schemas.microsoft.com/office/drawing/2014/main" id="{5FC39159-9FC9-4E24-BE7C-58E3EEC1E2E7}"/>
              </a:ext>
            </a:extLst>
          </p:cNvPr>
          <p:cNvSpPr>
            <a:spLocks noGrp="1"/>
          </p:cNvSpPr>
          <p:nvPr>
            <p:ph type="sldNum" sz="quarter" idx="4"/>
          </p:nvPr>
        </p:nvSpPr>
        <p:spPr>
          <a:xfrm>
            <a:off x="5927939" y="6448429"/>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2502936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2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utan bild alt.2">
    <p:bg>
      <p:bgPr>
        <a:solidFill>
          <a:schemeClr val="tx2"/>
        </a:solidFill>
        <a:effectLst/>
      </p:bgPr>
    </p:bg>
    <p:spTree>
      <p:nvGrpSpPr>
        <p:cNvPr id="1" name=""/>
        <p:cNvGrpSpPr/>
        <p:nvPr/>
      </p:nvGrpSpPr>
      <p:grpSpPr>
        <a:xfrm>
          <a:off x="0" y="0"/>
          <a:ext cx="0" cy="0"/>
          <a:chOff x="0" y="0"/>
          <a:chExt cx="0" cy="0"/>
        </a:xfrm>
      </p:grpSpPr>
      <p:sp>
        <p:nvSpPr>
          <p:cNvPr id="17" name="Platshållare för text 16">
            <a:extLst>
              <a:ext uri="{FF2B5EF4-FFF2-40B4-BE49-F238E27FC236}">
                <a16:creationId xmlns:a16="http://schemas.microsoft.com/office/drawing/2014/main" id="{50E8FA98-E7D8-4C97-9AD3-E3B0E8640645}"/>
              </a:ext>
            </a:extLst>
          </p:cNvPr>
          <p:cNvSpPr>
            <a:spLocks noGrp="1"/>
          </p:cNvSpPr>
          <p:nvPr>
            <p:ph type="body" sz="quarter" idx="12" hasCustomPrompt="1"/>
          </p:nvPr>
        </p:nvSpPr>
        <p:spPr>
          <a:xfrm>
            <a:off x="8284571" y="-7620"/>
            <a:ext cx="3404195" cy="6316345"/>
          </a:xfrm>
          <a:custGeom>
            <a:avLst/>
            <a:gdLst>
              <a:gd name="connsiteX0" fmla="*/ 0 w 3404195"/>
              <a:gd name="connsiteY0" fmla="*/ 0 h 6316345"/>
              <a:gd name="connsiteX1" fmla="*/ 3404195 w 3404195"/>
              <a:gd name="connsiteY1" fmla="*/ 0 h 6316345"/>
              <a:gd name="connsiteX2" fmla="*/ 3404195 w 3404195"/>
              <a:gd name="connsiteY2" fmla="*/ 6316345 h 6316345"/>
              <a:gd name="connsiteX3" fmla="*/ 0 w 3404195"/>
              <a:gd name="connsiteY3" fmla="*/ 6316345 h 6316345"/>
            </a:gdLst>
            <a:ahLst/>
            <a:cxnLst>
              <a:cxn ang="0">
                <a:pos x="connsiteX0" y="connsiteY0"/>
              </a:cxn>
              <a:cxn ang="0">
                <a:pos x="connsiteX1" y="connsiteY1"/>
              </a:cxn>
              <a:cxn ang="0">
                <a:pos x="connsiteX2" y="connsiteY2"/>
              </a:cxn>
              <a:cxn ang="0">
                <a:pos x="connsiteX3" y="connsiteY3"/>
              </a:cxn>
            </a:cxnLst>
            <a:rect l="l" t="t" r="r" b="b"/>
            <a:pathLst>
              <a:path w="3404195" h="6316345">
                <a:moveTo>
                  <a:pt x="0" y="0"/>
                </a:moveTo>
                <a:lnTo>
                  <a:pt x="3404195" y="0"/>
                </a:lnTo>
                <a:lnTo>
                  <a:pt x="3404195" y="6316345"/>
                </a:lnTo>
                <a:lnTo>
                  <a:pt x="0" y="6316345"/>
                </a:lnTo>
                <a:close/>
              </a:path>
            </a:pathLst>
          </a:custGeom>
          <a:solidFill>
            <a:schemeClr val="accent2"/>
          </a:solidFill>
        </p:spPr>
        <p:txBody>
          <a:bodyPr wrap="square">
            <a:noAutofit/>
          </a:bodyPr>
          <a:lstStyle>
            <a:lvl1pPr marL="0" indent="0">
              <a:buNone/>
              <a:defRPr sz="100"/>
            </a:lvl1pPr>
          </a:lstStyle>
          <a:p>
            <a:pPr lvl="0"/>
            <a:r>
              <a:rPr lang="sv-SE" dirty="0"/>
              <a:t> </a:t>
            </a:r>
            <a:endParaRPr lang="en-GB" dirty="0"/>
          </a:p>
        </p:txBody>
      </p:sp>
      <p:sp>
        <p:nvSpPr>
          <p:cNvPr id="8" name="Platshållare för innehåll 7">
            <a:extLst>
              <a:ext uri="{FF2B5EF4-FFF2-40B4-BE49-F238E27FC236}">
                <a16:creationId xmlns:a16="http://schemas.microsoft.com/office/drawing/2014/main" id="{16649063-32A9-4EF3-996E-165065104B9E}"/>
              </a:ext>
            </a:extLst>
          </p:cNvPr>
          <p:cNvSpPr>
            <a:spLocks noGrp="1"/>
          </p:cNvSpPr>
          <p:nvPr>
            <p:ph sz="quarter" idx="14" hasCustomPrompt="1"/>
          </p:nvPr>
        </p:nvSpPr>
        <p:spPr>
          <a:xfrm>
            <a:off x="8909050" y="2830513"/>
            <a:ext cx="2243138" cy="2146300"/>
          </a:xfrm>
        </p:spPr>
        <p:txBody>
          <a:bodyPr/>
          <a:lstStyle>
            <a:lvl1pPr>
              <a:defRPr/>
            </a:lvl1pPr>
          </a:lstStyle>
          <a:p>
            <a:pPr lvl="0"/>
            <a:r>
              <a:rPr lang="sv-SE" dirty="0" err="1"/>
              <a:t>Klista</a:t>
            </a:r>
            <a:r>
              <a:rPr lang="sv-SE" dirty="0"/>
              <a:t> in ikon här och den kommer synas i visningsläget</a:t>
            </a:r>
          </a:p>
        </p:txBody>
      </p:sp>
      <p:sp>
        <p:nvSpPr>
          <p:cNvPr id="7" name="Rektangel 6">
            <a:extLst>
              <a:ext uri="{FF2B5EF4-FFF2-40B4-BE49-F238E27FC236}">
                <a16:creationId xmlns:a16="http://schemas.microsoft.com/office/drawing/2014/main" id="{7735509F-76B0-4ACE-840B-3D70D0EE4BB3}"/>
              </a:ext>
            </a:extLst>
          </p:cNvPr>
          <p:cNvSpPr/>
          <p:nvPr userDrawn="1"/>
        </p:nvSpPr>
        <p:spPr>
          <a:xfrm>
            <a:off x="0" y="630872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a:extLst>
              <a:ext uri="{FF2B5EF4-FFF2-40B4-BE49-F238E27FC236}">
                <a16:creationId xmlns:a16="http://schemas.microsoft.com/office/drawing/2014/main" id="{1744D3A1-5C57-4CF8-9D2E-343649D970C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C1FA668E-5518-4FE4-8E30-15DA873435E4}" type="datetime1">
              <a:rPr lang="sv-SE" smtClean="0"/>
              <a:t>2024-02-15</a:t>
            </a:fld>
            <a:endParaRPr lang="en-GB"/>
          </a:p>
        </p:txBody>
      </p:sp>
      <p:sp>
        <p:nvSpPr>
          <p:cNvPr id="14" name="Platshållare för sidfot 4">
            <a:extLst>
              <a:ext uri="{FF2B5EF4-FFF2-40B4-BE49-F238E27FC236}">
                <a16:creationId xmlns:a16="http://schemas.microsoft.com/office/drawing/2014/main" id="{8B3FB092-4FB5-4508-B20F-0CC2097C4501}"/>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15" name="Platshållare för bildnummer 5">
            <a:extLst>
              <a:ext uri="{FF2B5EF4-FFF2-40B4-BE49-F238E27FC236}">
                <a16:creationId xmlns:a16="http://schemas.microsoft.com/office/drawing/2014/main" id="{5FC39159-9FC9-4E24-BE7C-58E3EEC1E2E7}"/>
              </a:ext>
            </a:extLst>
          </p:cNvPr>
          <p:cNvSpPr>
            <a:spLocks noGrp="1"/>
          </p:cNvSpPr>
          <p:nvPr>
            <p:ph type="sldNum" sz="quarter" idx="4"/>
          </p:nvPr>
        </p:nvSpPr>
        <p:spPr>
          <a:xfrm>
            <a:off x="5927939" y="6448429"/>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
        <p:nvSpPr>
          <p:cNvPr id="4" name="Rubrik 3">
            <a:extLst>
              <a:ext uri="{FF2B5EF4-FFF2-40B4-BE49-F238E27FC236}">
                <a16:creationId xmlns:a16="http://schemas.microsoft.com/office/drawing/2014/main" id="{D2911C92-4E4E-4F68-9F9B-397E788258EE}"/>
              </a:ext>
            </a:extLst>
          </p:cNvPr>
          <p:cNvSpPr>
            <a:spLocks noGrp="1"/>
          </p:cNvSpPr>
          <p:nvPr>
            <p:ph type="title"/>
          </p:nvPr>
        </p:nvSpPr>
        <p:spPr>
          <a:xfrm>
            <a:off x="479425" y="2829831"/>
            <a:ext cx="7530133" cy="1325563"/>
          </a:xfrm>
        </p:spPr>
        <p:txBody>
          <a:bodyPr>
            <a:noAutofit/>
          </a:bodyPr>
          <a:lstStyle>
            <a:lvl1pPr>
              <a:defRPr sz="5400" b="1">
                <a:solidFill>
                  <a:schemeClr val="bg1"/>
                </a:solidFill>
              </a:defRPr>
            </a:lvl1pPr>
          </a:lstStyle>
          <a:p>
            <a:r>
              <a:rPr lang="sv-SE"/>
              <a:t>Klicka här för att ändra format</a:t>
            </a:r>
            <a:endParaRPr lang="sv-SE" dirty="0"/>
          </a:p>
        </p:txBody>
      </p:sp>
      <p:sp>
        <p:nvSpPr>
          <p:cNvPr id="6" name="Platshållare för text 5">
            <a:extLst>
              <a:ext uri="{FF2B5EF4-FFF2-40B4-BE49-F238E27FC236}">
                <a16:creationId xmlns:a16="http://schemas.microsoft.com/office/drawing/2014/main" id="{F8F3117E-A0D9-403A-9930-F8D2AE1C5B00}"/>
              </a:ext>
            </a:extLst>
          </p:cNvPr>
          <p:cNvSpPr>
            <a:spLocks noGrp="1"/>
          </p:cNvSpPr>
          <p:nvPr>
            <p:ph type="body" sz="quarter" idx="10"/>
          </p:nvPr>
        </p:nvSpPr>
        <p:spPr>
          <a:xfrm>
            <a:off x="498475" y="4358744"/>
            <a:ext cx="5597526" cy="923885"/>
          </a:xfrm>
        </p:spPr>
        <p:txBody>
          <a:bodyPr>
            <a:normAutofit/>
          </a:bodyPr>
          <a:lstStyle>
            <a:lvl1pPr marL="0" indent="0">
              <a:buNone/>
              <a:defRPr sz="24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pic>
        <p:nvPicPr>
          <p:cNvPr id="19" name="Bild 18">
            <a:extLst>
              <a:ext uri="{FF2B5EF4-FFF2-40B4-BE49-F238E27FC236}">
                <a16:creationId xmlns:a16="http://schemas.microsoft.com/office/drawing/2014/main" id="{248D9EFA-5826-4150-9F35-0727084B66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68952"/>
            <a:ext cx="1440000" cy="459243"/>
          </a:xfrm>
          <a:prstGeom prst="rect">
            <a:avLst/>
          </a:prstGeom>
        </p:spPr>
      </p:pic>
    </p:spTree>
    <p:extLst>
      <p:ext uri="{BB962C8B-B14F-4D97-AF65-F5344CB8AC3E}">
        <p14:creationId xmlns:p14="http://schemas.microsoft.com/office/powerpoint/2010/main" val="187691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11888-6A5A-47E7-B6AE-93B2AB21A27C}"/>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DBB761D0-CB74-4D85-809C-116A52BF2FE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3A9D2C5F-BF63-46FC-A001-3EB12F23929D}"/>
              </a:ext>
            </a:extLst>
          </p:cNvPr>
          <p:cNvSpPr>
            <a:spLocks noGrp="1"/>
          </p:cNvSpPr>
          <p:nvPr>
            <p:ph type="dt" sz="half" idx="10"/>
          </p:nvPr>
        </p:nvSpPr>
        <p:spPr/>
        <p:txBody>
          <a:bodyPr/>
          <a:lstStyle/>
          <a:p>
            <a:fld id="{2B3831DD-CFC9-42E8-909B-1BA88BD7218F}" type="datetime1">
              <a:rPr lang="sv-SE" smtClean="0"/>
              <a:t>2024-02-15</a:t>
            </a:fld>
            <a:endParaRPr lang="en-GB"/>
          </a:p>
        </p:txBody>
      </p:sp>
      <p:sp>
        <p:nvSpPr>
          <p:cNvPr id="5" name="Platshållare för sidfot 4">
            <a:extLst>
              <a:ext uri="{FF2B5EF4-FFF2-40B4-BE49-F238E27FC236}">
                <a16:creationId xmlns:a16="http://schemas.microsoft.com/office/drawing/2014/main" id="{A9E2A627-67E5-4842-AB88-437B0ADF9437}"/>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4EDEAD2D-6A96-48A8-BB9E-1078298C2309}"/>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211093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11888-6A5A-47E7-B6AE-93B2AB21A27C}"/>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en-GB" dirty="0"/>
          </a:p>
        </p:txBody>
      </p:sp>
      <p:sp>
        <p:nvSpPr>
          <p:cNvPr id="3" name="Platshållare för innehåll 2">
            <a:extLst>
              <a:ext uri="{FF2B5EF4-FFF2-40B4-BE49-F238E27FC236}">
                <a16:creationId xmlns:a16="http://schemas.microsoft.com/office/drawing/2014/main" id="{DBB761D0-CB74-4D85-809C-116A52BF2FE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3A9D2C5F-BF63-46FC-A001-3EB12F23929D}"/>
              </a:ext>
            </a:extLst>
          </p:cNvPr>
          <p:cNvSpPr>
            <a:spLocks noGrp="1"/>
          </p:cNvSpPr>
          <p:nvPr>
            <p:ph type="dt" sz="half" idx="10"/>
          </p:nvPr>
        </p:nvSpPr>
        <p:spPr/>
        <p:txBody>
          <a:bodyPr/>
          <a:lstStyle/>
          <a:p>
            <a:fld id="{479FBC78-822E-49FA-89F5-E459D803E154}" type="datetime1">
              <a:rPr lang="sv-SE" smtClean="0"/>
              <a:t>2024-02-15</a:t>
            </a:fld>
            <a:endParaRPr lang="en-GB"/>
          </a:p>
        </p:txBody>
      </p:sp>
      <p:sp>
        <p:nvSpPr>
          <p:cNvPr id="5" name="Platshållare för sidfot 4">
            <a:extLst>
              <a:ext uri="{FF2B5EF4-FFF2-40B4-BE49-F238E27FC236}">
                <a16:creationId xmlns:a16="http://schemas.microsoft.com/office/drawing/2014/main" id="{A9E2A627-67E5-4842-AB88-437B0ADF9437}"/>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4EDEAD2D-6A96-48A8-BB9E-1078298C2309}"/>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25364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29762-4CFD-4199-B2A0-7D7D58E8D5F3}"/>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0830862-FF7B-4390-9E83-A6EFA8E74BB9}"/>
              </a:ext>
            </a:extLst>
          </p:cNvPr>
          <p:cNvSpPr>
            <a:spLocks noGrp="1"/>
          </p:cNvSpPr>
          <p:nvPr>
            <p:ph sz="half" idx="1"/>
          </p:nvPr>
        </p:nvSpPr>
        <p:spPr>
          <a:xfrm>
            <a:off x="479425" y="2168526"/>
            <a:ext cx="5376862" cy="4140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innehåll 3">
            <a:extLst>
              <a:ext uri="{FF2B5EF4-FFF2-40B4-BE49-F238E27FC236}">
                <a16:creationId xmlns:a16="http://schemas.microsoft.com/office/drawing/2014/main" id="{4AA1A5B8-6893-4AAD-879F-60C630CDDC57}"/>
              </a:ext>
            </a:extLst>
          </p:cNvPr>
          <p:cNvSpPr>
            <a:spLocks noGrp="1"/>
          </p:cNvSpPr>
          <p:nvPr>
            <p:ph sz="half" idx="2"/>
          </p:nvPr>
        </p:nvSpPr>
        <p:spPr>
          <a:xfrm>
            <a:off x="6335712" y="2168526"/>
            <a:ext cx="5376863" cy="4140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20EF4F0C-8995-4F66-B85E-86C2128F3220}"/>
              </a:ext>
            </a:extLst>
          </p:cNvPr>
          <p:cNvSpPr>
            <a:spLocks noGrp="1"/>
          </p:cNvSpPr>
          <p:nvPr>
            <p:ph type="dt" sz="half" idx="10"/>
          </p:nvPr>
        </p:nvSpPr>
        <p:spPr/>
        <p:txBody>
          <a:bodyPr/>
          <a:lstStyle/>
          <a:p>
            <a:fld id="{2F7246B7-8725-4BE1-B154-7ECABAECD5CF}" type="datetime1">
              <a:rPr lang="sv-SE" smtClean="0"/>
              <a:t>2024-02-15</a:t>
            </a:fld>
            <a:endParaRPr lang="en-GB"/>
          </a:p>
        </p:txBody>
      </p:sp>
      <p:sp>
        <p:nvSpPr>
          <p:cNvPr id="6" name="Platshållare för sidfot 5">
            <a:extLst>
              <a:ext uri="{FF2B5EF4-FFF2-40B4-BE49-F238E27FC236}">
                <a16:creationId xmlns:a16="http://schemas.microsoft.com/office/drawing/2014/main" id="{6096367E-8F8B-44C8-A47A-D18D8C38C963}"/>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A3D3FFFD-EAB0-40E4-937F-1E754F8A8EC0}"/>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289092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delar">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50067-B7CF-40AA-9A82-A35321B70944}"/>
              </a:ext>
            </a:extLst>
          </p:cNvPr>
          <p:cNvSpPr>
            <a:spLocks noGrp="1"/>
          </p:cNvSpPr>
          <p:nvPr>
            <p:ph type="title"/>
          </p:nvPr>
        </p:nvSpPr>
        <p:spPr/>
        <p:txBody>
          <a:bodyPr/>
          <a:lstStyle/>
          <a:p>
            <a:r>
              <a:rPr lang="sv-SE"/>
              <a:t>Klicka här för att ändra format</a:t>
            </a:r>
            <a:endParaRPr lang="en-GB"/>
          </a:p>
        </p:txBody>
      </p:sp>
      <p:sp>
        <p:nvSpPr>
          <p:cNvPr id="3" name="Platshållare för datum 2">
            <a:extLst>
              <a:ext uri="{FF2B5EF4-FFF2-40B4-BE49-F238E27FC236}">
                <a16:creationId xmlns:a16="http://schemas.microsoft.com/office/drawing/2014/main" id="{98E5779D-BD98-4DB4-943D-C43CF43816A3}"/>
              </a:ext>
            </a:extLst>
          </p:cNvPr>
          <p:cNvSpPr>
            <a:spLocks noGrp="1"/>
          </p:cNvSpPr>
          <p:nvPr>
            <p:ph type="dt" sz="half" idx="10"/>
          </p:nvPr>
        </p:nvSpPr>
        <p:spPr/>
        <p:txBody>
          <a:bodyPr/>
          <a:lstStyle/>
          <a:p>
            <a:fld id="{8227140F-7AB4-41AE-8AC1-3A7C7D3ED47B}" type="datetime1">
              <a:rPr lang="sv-SE" smtClean="0"/>
              <a:t>2024-02-15</a:t>
            </a:fld>
            <a:endParaRPr lang="en-GB"/>
          </a:p>
        </p:txBody>
      </p:sp>
      <p:sp>
        <p:nvSpPr>
          <p:cNvPr id="4" name="Platshållare för sidfot 3">
            <a:extLst>
              <a:ext uri="{FF2B5EF4-FFF2-40B4-BE49-F238E27FC236}">
                <a16:creationId xmlns:a16="http://schemas.microsoft.com/office/drawing/2014/main" id="{509D1B1D-7D91-4366-B311-69D3CDFF9E2E}"/>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33AA53A4-DECD-4047-A54E-98DA1D522A9D}"/>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7" name="Platshållare för bild 6">
            <a:extLst>
              <a:ext uri="{FF2B5EF4-FFF2-40B4-BE49-F238E27FC236}">
                <a16:creationId xmlns:a16="http://schemas.microsoft.com/office/drawing/2014/main" id="{F754F1DE-6C14-437A-BEAA-7827F89799DF}"/>
              </a:ext>
            </a:extLst>
          </p:cNvPr>
          <p:cNvSpPr>
            <a:spLocks noGrp="1"/>
          </p:cNvSpPr>
          <p:nvPr>
            <p:ph type="pic" sz="quarter" idx="13"/>
          </p:nvPr>
        </p:nvSpPr>
        <p:spPr>
          <a:xfrm>
            <a:off x="479425" y="2168525"/>
            <a:ext cx="3559175" cy="2214563"/>
          </a:xfrm>
        </p:spPr>
        <p:txBody>
          <a:bodyPr anchor="ctr"/>
          <a:lstStyle>
            <a:lvl1pPr algn="ctr">
              <a:defRPr/>
            </a:lvl1pPr>
          </a:lstStyle>
          <a:p>
            <a:r>
              <a:rPr lang="sv-SE"/>
              <a:t>Klicka på ikonen för att lägga till en bild</a:t>
            </a:r>
            <a:endParaRPr lang="en-GB"/>
          </a:p>
        </p:txBody>
      </p:sp>
      <p:sp>
        <p:nvSpPr>
          <p:cNvPr id="8" name="Platshållare för bild 6">
            <a:extLst>
              <a:ext uri="{FF2B5EF4-FFF2-40B4-BE49-F238E27FC236}">
                <a16:creationId xmlns:a16="http://schemas.microsoft.com/office/drawing/2014/main" id="{1B7A22DD-ED70-4C34-8143-60B6D89916A7}"/>
              </a:ext>
            </a:extLst>
          </p:cNvPr>
          <p:cNvSpPr>
            <a:spLocks noGrp="1"/>
          </p:cNvSpPr>
          <p:nvPr>
            <p:ph type="pic" sz="quarter" idx="14"/>
          </p:nvPr>
        </p:nvSpPr>
        <p:spPr>
          <a:xfrm>
            <a:off x="4316412" y="2168525"/>
            <a:ext cx="3559175" cy="2214563"/>
          </a:xfrm>
        </p:spPr>
        <p:txBody>
          <a:bodyPr anchor="ctr"/>
          <a:lstStyle>
            <a:lvl1pPr algn="ctr">
              <a:defRPr/>
            </a:lvl1pPr>
          </a:lstStyle>
          <a:p>
            <a:r>
              <a:rPr lang="sv-SE"/>
              <a:t>Klicka på ikonen för att lägga till en bild</a:t>
            </a:r>
            <a:endParaRPr lang="en-GB"/>
          </a:p>
        </p:txBody>
      </p:sp>
      <p:sp>
        <p:nvSpPr>
          <p:cNvPr id="9" name="Platshållare för bild 6">
            <a:extLst>
              <a:ext uri="{FF2B5EF4-FFF2-40B4-BE49-F238E27FC236}">
                <a16:creationId xmlns:a16="http://schemas.microsoft.com/office/drawing/2014/main" id="{B723CE50-F5C0-44E7-A3CB-9DB0EC16CD8B}"/>
              </a:ext>
            </a:extLst>
          </p:cNvPr>
          <p:cNvSpPr>
            <a:spLocks noGrp="1"/>
          </p:cNvSpPr>
          <p:nvPr>
            <p:ph type="pic" sz="quarter" idx="15"/>
          </p:nvPr>
        </p:nvSpPr>
        <p:spPr>
          <a:xfrm>
            <a:off x="8153399" y="2168525"/>
            <a:ext cx="3559175" cy="2214563"/>
          </a:xfrm>
        </p:spPr>
        <p:txBody>
          <a:bodyPr anchor="ctr"/>
          <a:lstStyle>
            <a:lvl1pPr algn="ctr">
              <a:defRPr/>
            </a:lvl1pPr>
          </a:lstStyle>
          <a:p>
            <a:r>
              <a:rPr lang="sv-SE"/>
              <a:t>Klicka på ikonen för att lägga till en bild</a:t>
            </a:r>
            <a:endParaRPr lang="en-GB"/>
          </a:p>
        </p:txBody>
      </p:sp>
      <p:sp>
        <p:nvSpPr>
          <p:cNvPr id="11" name="Platshållare för text 10">
            <a:extLst>
              <a:ext uri="{FF2B5EF4-FFF2-40B4-BE49-F238E27FC236}">
                <a16:creationId xmlns:a16="http://schemas.microsoft.com/office/drawing/2014/main" id="{C16F652A-0EE5-42B3-96D3-DCF365D6DE78}"/>
              </a:ext>
            </a:extLst>
          </p:cNvPr>
          <p:cNvSpPr>
            <a:spLocks noGrp="1"/>
          </p:cNvSpPr>
          <p:nvPr>
            <p:ph type="body" sz="quarter" idx="16"/>
          </p:nvPr>
        </p:nvSpPr>
        <p:spPr>
          <a:xfrm>
            <a:off x="479425" y="4389364"/>
            <a:ext cx="3559175" cy="1538287"/>
          </a:xfrm>
          <a:solidFill>
            <a:schemeClr val="tx2"/>
          </a:solidFill>
          <a:ln w="15875">
            <a:noFill/>
          </a:ln>
        </p:spPr>
        <p:txBody>
          <a:bodyPr lIns="144000" tIns="144000" rIns="144000" bIns="144000" anchor="ctr">
            <a:normAutofit/>
          </a:bodyPr>
          <a:lstStyle>
            <a:lvl1pPr marL="0" indent="0">
              <a:buNone/>
              <a:defRPr sz="18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sp>
        <p:nvSpPr>
          <p:cNvPr id="12" name="Platshållare för text 10">
            <a:extLst>
              <a:ext uri="{FF2B5EF4-FFF2-40B4-BE49-F238E27FC236}">
                <a16:creationId xmlns:a16="http://schemas.microsoft.com/office/drawing/2014/main" id="{B34EBB19-41E1-4BA0-B5DD-97FFE5C49E17}"/>
              </a:ext>
            </a:extLst>
          </p:cNvPr>
          <p:cNvSpPr>
            <a:spLocks noGrp="1"/>
          </p:cNvSpPr>
          <p:nvPr>
            <p:ph type="body" sz="quarter" idx="17"/>
          </p:nvPr>
        </p:nvSpPr>
        <p:spPr>
          <a:xfrm>
            <a:off x="4316411" y="4389364"/>
            <a:ext cx="3559175" cy="1538287"/>
          </a:xfrm>
          <a:solidFill>
            <a:schemeClr val="tx2"/>
          </a:solidFill>
          <a:ln w="15875">
            <a:noFill/>
          </a:ln>
        </p:spPr>
        <p:txBody>
          <a:bodyPr lIns="144000" tIns="144000" rIns="144000" bIns="144000" anchor="ctr">
            <a:normAutofit/>
          </a:bodyPr>
          <a:lstStyle>
            <a:lvl1pPr marL="0" indent="0">
              <a:buNone/>
              <a:defRPr sz="18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sp>
        <p:nvSpPr>
          <p:cNvPr id="13" name="Platshållare för text 10">
            <a:extLst>
              <a:ext uri="{FF2B5EF4-FFF2-40B4-BE49-F238E27FC236}">
                <a16:creationId xmlns:a16="http://schemas.microsoft.com/office/drawing/2014/main" id="{4050EF4C-88A3-40D0-894C-BCCCE748526A}"/>
              </a:ext>
            </a:extLst>
          </p:cNvPr>
          <p:cNvSpPr>
            <a:spLocks noGrp="1"/>
          </p:cNvSpPr>
          <p:nvPr>
            <p:ph type="body" sz="quarter" idx="18"/>
          </p:nvPr>
        </p:nvSpPr>
        <p:spPr>
          <a:xfrm>
            <a:off x="8153397" y="4389364"/>
            <a:ext cx="3559175" cy="1538287"/>
          </a:xfrm>
          <a:solidFill>
            <a:schemeClr val="tx2"/>
          </a:solidFill>
          <a:ln w="15875">
            <a:noFill/>
          </a:ln>
        </p:spPr>
        <p:txBody>
          <a:bodyPr lIns="144000" tIns="144000" rIns="144000" bIns="144000" anchor="ctr">
            <a:normAutofit/>
          </a:bodyPr>
          <a:lstStyle>
            <a:lvl1pPr marL="0" indent="0">
              <a:buNone/>
              <a:defRPr sz="18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spTree>
    <p:extLst>
      <p:ext uri="{BB962C8B-B14F-4D97-AF65-F5344CB8AC3E}">
        <p14:creationId xmlns:p14="http://schemas.microsoft.com/office/powerpoint/2010/main" val="304127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tre plattor &amp; textplatshållar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CBF6BF0-CE50-4C27-9141-E1ED8AF697CE}"/>
              </a:ext>
            </a:extLst>
          </p:cNvPr>
          <p:cNvSpPr>
            <a:spLocks noGrp="1"/>
          </p:cNvSpPr>
          <p:nvPr>
            <p:ph type="pic" sz="quarter" idx="13"/>
          </p:nvPr>
        </p:nvSpPr>
        <p:spPr>
          <a:xfrm>
            <a:off x="0" y="584200"/>
            <a:ext cx="12192000" cy="3727918"/>
          </a:xfrm>
          <a:solidFill>
            <a:schemeClr val="bg1">
              <a:lumMod val="95000"/>
            </a:schemeClr>
          </a:solidFill>
        </p:spPr>
        <p:txBody>
          <a:bodyPr/>
          <a:lstStyle/>
          <a:p>
            <a:r>
              <a:rPr lang="sv-SE"/>
              <a:t>Klicka på ikonen för att lägga till en bild</a:t>
            </a:r>
            <a:endParaRPr lang="en-GB"/>
          </a:p>
        </p:txBody>
      </p:sp>
      <p:sp>
        <p:nvSpPr>
          <p:cNvPr id="3" name="Platshållare för datum 2">
            <a:extLst>
              <a:ext uri="{FF2B5EF4-FFF2-40B4-BE49-F238E27FC236}">
                <a16:creationId xmlns:a16="http://schemas.microsoft.com/office/drawing/2014/main" id="{1E314AFC-A1F5-4941-B539-B7A8321F77CB}"/>
              </a:ext>
            </a:extLst>
          </p:cNvPr>
          <p:cNvSpPr>
            <a:spLocks noGrp="1"/>
          </p:cNvSpPr>
          <p:nvPr>
            <p:ph type="dt" sz="half" idx="10"/>
          </p:nvPr>
        </p:nvSpPr>
        <p:spPr/>
        <p:txBody>
          <a:bodyPr/>
          <a:lstStyle/>
          <a:p>
            <a:fld id="{E6E3B6FA-6957-438E-A034-73B7661E0B60}" type="datetime1">
              <a:rPr lang="sv-SE" smtClean="0"/>
              <a:t>2024-02-15</a:t>
            </a:fld>
            <a:endParaRPr lang="en-GB"/>
          </a:p>
        </p:txBody>
      </p:sp>
      <p:sp>
        <p:nvSpPr>
          <p:cNvPr id="4" name="Platshållare för sidfot 3">
            <a:extLst>
              <a:ext uri="{FF2B5EF4-FFF2-40B4-BE49-F238E27FC236}">
                <a16:creationId xmlns:a16="http://schemas.microsoft.com/office/drawing/2014/main" id="{40889661-3660-4427-8316-EF38355F390E}"/>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DD9C236B-FE44-4E77-B6FA-E9026B0C6ADC}"/>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12" name="Platshållare för text 11">
            <a:extLst>
              <a:ext uri="{FF2B5EF4-FFF2-40B4-BE49-F238E27FC236}">
                <a16:creationId xmlns:a16="http://schemas.microsoft.com/office/drawing/2014/main" id="{747746CB-B7A3-4999-A946-5639EC178B3D}"/>
              </a:ext>
            </a:extLst>
          </p:cNvPr>
          <p:cNvSpPr>
            <a:spLocks noGrp="1"/>
          </p:cNvSpPr>
          <p:nvPr>
            <p:ph type="body" sz="quarter" idx="22"/>
          </p:nvPr>
        </p:nvSpPr>
        <p:spPr>
          <a:xfrm>
            <a:off x="479425" y="1414462"/>
            <a:ext cx="3559175" cy="4602163"/>
          </a:xfrm>
          <a:solidFill>
            <a:schemeClr val="tx2">
              <a:alpha val="80000"/>
            </a:schemeClr>
          </a:solidFill>
        </p:spPr>
        <p:txBody>
          <a:bodyPr lIns="216000" tIns="1404000" rIns="216000" bIns="14400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13" name="Platshållare för text 11">
            <a:extLst>
              <a:ext uri="{FF2B5EF4-FFF2-40B4-BE49-F238E27FC236}">
                <a16:creationId xmlns:a16="http://schemas.microsoft.com/office/drawing/2014/main" id="{F5744C2E-40F7-4A07-8F5C-5E8E88FCB8DE}"/>
              </a:ext>
            </a:extLst>
          </p:cNvPr>
          <p:cNvSpPr>
            <a:spLocks noGrp="1"/>
          </p:cNvSpPr>
          <p:nvPr>
            <p:ph type="body" sz="quarter" idx="23"/>
          </p:nvPr>
        </p:nvSpPr>
        <p:spPr>
          <a:xfrm>
            <a:off x="4316412" y="1414462"/>
            <a:ext cx="3559175" cy="4602163"/>
          </a:xfrm>
          <a:solidFill>
            <a:schemeClr val="tx2">
              <a:alpha val="80000"/>
            </a:schemeClr>
          </a:solidFill>
        </p:spPr>
        <p:txBody>
          <a:bodyPr lIns="216000" tIns="1404000" rIns="216000" bIns="14400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4" name="Platshållare för text 11">
            <a:extLst>
              <a:ext uri="{FF2B5EF4-FFF2-40B4-BE49-F238E27FC236}">
                <a16:creationId xmlns:a16="http://schemas.microsoft.com/office/drawing/2014/main" id="{E0FB2F89-0BDC-4204-8BF3-7976BBF4F17B}"/>
              </a:ext>
            </a:extLst>
          </p:cNvPr>
          <p:cNvSpPr>
            <a:spLocks noGrp="1"/>
          </p:cNvSpPr>
          <p:nvPr>
            <p:ph type="body" sz="quarter" idx="24"/>
          </p:nvPr>
        </p:nvSpPr>
        <p:spPr>
          <a:xfrm>
            <a:off x="8153399" y="1414462"/>
            <a:ext cx="3559175" cy="4602163"/>
          </a:xfrm>
          <a:solidFill>
            <a:schemeClr val="tx2">
              <a:alpha val="80000"/>
            </a:schemeClr>
          </a:solidFill>
        </p:spPr>
        <p:txBody>
          <a:bodyPr lIns="216000" tIns="1404000" rIns="216000" bIns="14400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2" name="Rubrik 1">
            <a:extLst>
              <a:ext uri="{FF2B5EF4-FFF2-40B4-BE49-F238E27FC236}">
                <a16:creationId xmlns:a16="http://schemas.microsoft.com/office/drawing/2014/main" id="{8C6E3A77-65E2-4E9E-9E99-45FC26A3ADFA}"/>
              </a:ext>
            </a:extLst>
          </p:cNvPr>
          <p:cNvSpPr>
            <a:spLocks noGrp="1"/>
          </p:cNvSpPr>
          <p:nvPr>
            <p:ph type="title"/>
          </p:nvPr>
        </p:nvSpPr>
        <p:spPr>
          <a:xfrm>
            <a:off x="647485" y="1499392"/>
            <a:ext cx="3189501" cy="1143796"/>
          </a:xfrm>
        </p:spPr>
        <p:txBody>
          <a:bodyPr>
            <a:noAutofit/>
          </a:bodyPr>
          <a:lstStyle>
            <a:lvl1pPr algn="ctr">
              <a:defRPr sz="2400" b="1">
                <a:solidFill>
                  <a:schemeClr val="bg1"/>
                </a:solidFill>
              </a:defRPr>
            </a:lvl1pPr>
          </a:lstStyle>
          <a:p>
            <a:r>
              <a:rPr lang="sv-SE"/>
              <a:t>Klicka här för att ändra format</a:t>
            </a:r>
            <a:endParaRPr lang="en-GB" dirty="0"/>
          </a:p>
        </p:txBody>
      </p:sp>
      <p:sp>
        <p:nvSpPr>
          <p:cNvPr id="18" name="Platshållare för text 17">
            <a:extLst>
              <a:ext uri="{FF2B5EF4-FFF2-40B4-BE49-F238E27FC236}">
                <a16:creationId xmlns:a16="http://schemas.microsoft.com/office/drawing/2014/main" id="{71C6168A-2E73-46DC-A3D7-4D9D423734A7}"/>
              </a:ext>
            </a:extLst>
          </p:cNvPr>
          <p:cNvSpPr>
            <a:spLocks noGrp="1"/>
          </p:cNvSpPr>
          <p:nvPr>
            <p:ph type="body" sz="quarter" idx="25"/>
          </p:nvPr>
        </p:nvSpPr>
        <p:spPr>
          <a:xfrm>
            <a:off x="4484472" y="1499392"/>
            <a:ext cx="3189501" cy="1143796"/>
          </a:xfrm>
        </p:spPr>
        <p:txBody>
          <a:bodyPr anchor="ctr">
            <a:normAutofit/>
          </a:bodyPr>
          <a:lstStyle>
            <a:lvl1pPr marL="0" indent="0" algn="ctr">
              <a:buNone/>
              <a:defRPr sz="2400" b="1">
                <a:solidFill>
                  <a:schemeClr val="bg1"/>
                </a:solidFill>
              </a:defRPr>
            </a:lvl1pPr>
          </a:lstStyle>
          <a:p>
            <a:pPr lvl="0"/>
            <a:r>
              <a:rPr lang="sv-SE"/>
              <a:t>Redigera format för bakgrundstext</a:t>
            </a:r>
          </a:p>
        </p:txBody>
      </p:sp>
      <p:sp>
        <p:nvSpPr>
          <p:cNvPr id="19" name="Platshållare för text 17">
            <a:extLst>
              <a:ext uri="{FF2B5EF4-FFF2-40B4-BE49-F238E27FC236}">
                <a16:creationId xmlns:a16="http://schemas.microsoft.com/office/drawing/2014/main" id="{9BA6DD17-4BD7-48C6-892E-9C70AB3EF056}"/>
              </a:ext>
            </a:extLst>
          </p:cNvPr>
          <p:cNvSpPr>
            <a:spLocks noGrp="1"/>
          </p:cNvSpPr>
          <p:nvPr>
            <p:ph type="body" sz="quarter" idx="26"/>
          </p:nvPr>
        </p:nvSpPr>
        <p:spPr>
          <a:xfrm>
            <a:off x="8338235" y="1499392"/>
            <a:ext cx="3189501" cy="1143796"/>
          </a:xfrm>
        </p:spPr>
        <p:txBody>
          <a:bodyPr anchor="ctr">
            <a:normAutofit/>
          </a:bodyPr>
          <a:lstStyle>
            <a:lvl1pPr marL="0" indent="0" algn="ctr">
              <a:buNone/>
              <a:defRPr sz="2400" b="1">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412363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liten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6FF33-13C8-4E57-8A0C-C045A48CB58A}"/>
              </a:ext>
            </a:extLst>
          </p:cNvPr>
          <p:cNvSpPr>
            <a:spLocks noGrp="1"/>
          </p:cNvSpPr>
          <p:nvPr>
            <p:ph type="title"/>
          </p:nvPr>
        </p:nvSpPr>
        <p:spPr>
          <a:xfrm>
            <a:off x="479424" y="728663"/>
            <a:ext cx="6597032" cy="1325563"/>
          </a:xfrm>
        </p:spPr>
        <p:txBody>
          <a:bodyPr/>
          <a:lstStyle>
            <a:lvl1pPr>
              <a:defRPr>
                <a:solidFill>
                  <a:schemeClr val="accent2"/>
                </a:solidFill>
              </a:defRPr>
            </a:lvl1p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1265C812-C1B3-4248-8861-B800849234A0}"/>
              </a:ext>
            </a:extLst>
          </p:cNvPr>
          <p:cNvSpPr>
            <a:spLocks noGrp="1"/>
          </p:cNvSpPr>
          <p:nvPr>
            <p:ph type="dt" sz="half" idx="10"/>
          </p:nvPr>
        </p:nvSpPr>
        <p:spPr/>
        <p:txBody>
          <a:bodyPr/>
          <a:lstStyle/>
          <a:p>
            <a:fld id="{61B9E75A-2DE3-4B65-AD5C-96F909E23C20}" type="datetime1">
              <a:rPr lang="sv-SE" smtClean="0"/>
              <a:t>2024-02-15</a:t>
            </a:fld>
            <a:endParaRPr lang="en-GB"/>
          </a:p>
        </p:txBody>
      </p:sp>
      <p:sp>
        <p:nvSpPr>
          <p:cNvPr id="4" name="Platshållare för sidfot 3">
            <a:extLst>
              <a:ext uri="{FF2B5EF4-FFF2-40B4-BE49-F238E27FC236}">
                <a16:creationId xmlns:a16="http://schemas.microsoft.com/office/drawing/2014/main" id="{6B5CC0E7-3646-4478-8150-7CB7B4CF62A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EE53513-2FE3-46FE-988A-4BEEE600661F}"/>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8" name="Platshållare för innehåll 7">
            <a:extLst>
              <a:ext uri="{FF2B5EF4-FFF2-40B4-BE49-F238E27FC236}">
                <a16:creationId xmlns:a16="http://schemas.microsoft.com/office/drawing/2014/main" id="{8E16AE0E-5C6D-4F75-BDD8-D512DC795D2A}"/>
              </a:ext>
            </a:extLst>
          </p:cNvPr>
          <p:cNvSpPr>
            <a:spLocks noGrp="1"/>
          </p:cNvSpPr>
          <p:nvPr>
            <p:ph sz="quarter" idx="14"/>
          </p:nvPr>
        </p:nvSpPr>
        <p:spPr>
          <a:xfrm>
            <a:off x="479425" y="2168526"/>
            <a:ext cx="6597032" cy="414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268" name="Platshållare för innehåll 267">
            <a:extLst>
              <a:ext uri="{FF2B5EF4-FFF2-40B4-BE49-F238E27FC236}">
                <a16:creationId xmlns:a16="http://schemas.microsoft.com/office/drawing/2014/main" id="{6F63AD44-64DA-4124-B2ED-E9BBFB83C398}"/>
              </a:ext>
            </a:extLst>
          </p:cNvPr>
          <p:cNvSpPr>
            <a:spLocks noGrp="1"/>
          </p:cNvSpPr>
          <p:nvPr>
            <p:ph sz="quarter" idx="15"/>
          </p:nvPr>
        </p:nvSpPr>
        <p:spPr>
          <a:xfrm>
            <a:off x="7549535" y="0"/>
            <a:ext cx="4156690" cy="6308726"/>
          </a:xfrm>
          <a:custGeom>
            <a:avLst/>
            <a:gdLst>
              <a:gd name="connsiteX0" fmla="*/ 0 w 4156690"/>
              <a:gd name="connsiteY0" fmla="*/ 0 h 6796575"/>
              <a:gd name="connsiteX1" fmla="*/ 4156690 w 4156690"/>
              <a:gd name="connsiteY1" fmla="*/ 0 h 6796575"/>
              <a:gd name="connsiteX2" fmla="*/ 4156690 w 4156690"/>
              <a:gd name="connsiteY2" fmla="*/ 6796575 h 6796575"/>
              <a:gd name="connsiteX3" fmla="*/ 0 w 4156690"/>
              <a:gd name="connsiteY3" fmla="*/ 6796575 h 6796575"/>
            </a:gdLst>
            <a:ahLst/>
            <a:cxnLst>
              <a:cxn ang="0">
                <a:pos x="connsiteX0" y="connsiteY0"/>
              </a:cxn>
              <a:cxn ang="0">
                <a:pos x="connsiteX1" y="connsiteY1"/>
              </a:cxn>
              <a:cxn ang="0">
                <a:pos x="connsiteX2" y="connsiteY2"/>
              </a:cxn>
              <a:cxn ang="0">
                <a:pos x="connsiteX3" y="connsiteY3"/>
              </a:cxn>
            </a:cxnLst>
            <a:rect l="l" t="t" r="r" b="b"/>
            <a:pathLst>
              <a:path w="4156690" h="6796575">
                <a:moveTo>
                  <a:pt x="0" y="0"/>
                </a:moveTo>
                <a:lnTo>
                  <a:pt x="4156690" y="0"/>
                </a:lnTo>
                <a:lnTo>
                  <a:pt x="4156690" y="6796575"/>
                </a:lnTo>
                <a:lnTo>
                  <a:pt x="0" y="6796575"/>
                </a:lnTo>
                <a:close/>
              </a:path>
            </a:pathLst>
          </a:custGeom>
          <a:solidFill>
            <a:schemeClr val="bg1">
              <a:lumMod val="95000"/>
            </a:schemeClr>
          </a:solidFill>
          <a:ln>
            <a:noFill/>
          </a:ln>
        </p:spPr>
        <p:txBody>
          <a:bodyPr wrap="square" lIns="216000" tIns="720000" rIns="216000" bIns="72000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3864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liten bild - Vit">
    <p:spTree>
      <p:nvGrpSpPr>
        <p:cNvPr id="1" name=""/>
        <p:cNvGrpSpPr/>
        <p:nvPr/>
      </p:nvGrpSpPr>
      <p:grpSpPr>
        <a:xfrm>
          <a:off x="0" y="0"/>
          <a:ext cx="0" cy="0"/>
          <a:chOff x="0" y="0"/>
          <a:chExt cx="0" cy="0"/>
        </a:xfrm>
      </p:grpSpPr>
      <p:sp>
        <p:nvSpPr>
          <p:cNvPr id="6" name="Platshållare för bild 6">
            <a:extLst>
              <a:ext uri="{FF2B5EF4-FFF2-40B4-BE49-F238E27FC236}">
                <a16:creationId xmlns:a16="http://schemas.microsoft.com/office/drawing/2014/main" id="{AC264C6A-FD25-4C17-9735-27917C3E4163}"/>
              </a:ext>
            </a:extLst>
          </p:cNvPr>
          <p:cNvSpPr>
            <a:spLocks noGrp="1"/>
          </p:cNvSpPr>
          <p:nvPr>
            <p:ph type="pic" sz="quarter" idx="13"/>
          </p:nvPr>
        </p:nvSpPr>
        <p:spPr>
          <a:xfrm>
            <a:off x="7536835" y="0"/>
            <a:ext cx="4156690" cy="6858000"/>
          </a:xfrm>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6556FF33-13C8-4E57-8A0C-C045A48CB58A}"/>
              </a:ext>
            </a:extLst>
          </p:cNvPr>
          <p:cNvSpPr>
            <a:spLocks noGrp="1"/>
          </p:cNvSpPr>
          <p:nvPr>
            <p:ph type="title"/>
          </p:nvPr>
        </p:nvSpPr>
        <p:spPr>
          <a:xfrm>
            <a:off x="498475" y="728663"/>
            <a:ext cx="6597032" cy="1325563"/>
          </a:xfrm>
        </p:spPr>
        <p:txBody>
          <a:body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1265C812-C1B3-4248-8861-B800849234A0}"/>
              </a:ext>
            </a:extLst>
          </p:cNvPr>
          <p:cNvSpPr>
            <a:spLocks noGrp="1"/>
          </p:cNvSpPr>
          <p:nvPr>
            <p:ph type="dt" sz="half" idx="10"/>
          </p:nvPr>
        </p:nvSpPr>
        <p:spPr/>
        <p:txBody>
          <a:bodyPr/>
          <a:lstStyle/>
          <a:p>
            <a:fld id="{CEB0E55C-87F7-4683-A15C-27BE0770ECFF}" type="datetime1">
              <a:rPr lang="sv-SE" smtClean="0"/>
              <a:t>2024-02-15</a:t>
            </a:fld>
            <a:endParaRPr lang="en-GB"/>
          </a:p>
        </p:txBody>
      </p:sp>
      <p:sp>
        <p:nvSpPr>
          <p:cNvPr id="4" name="Platshållare för sidfot 3">
            <a:extLst>
              <a:ext uri="{FF2B5EF4-FFF2-40B4-BE49-F238E27FC236}">
                <a16:creationId xmlns:a16="http://schemas.microsoft.com/office/drawing/2014/main" id="{6B5CC0E7-3646-4478-8150-7CB7B4CF62A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EE53513-2FE3-46FE-988A-4BEEE600661F}"/>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8" name="Platshållare för innehåll 7">
            <a:extLst>
              <a:ext uri="{FF2B5EF4-FFF2-40B4-BE49-F238E27FC236}">
                <a16:creationId xmlns:a16="http://schemas.microsoft.com/office/drawing/2014/main" id="{8E16AE0E-5C6D-4F75-BDD8-D512DC795D2A}"/>
              </a:ext>
            </a:extLst>
          </p:cNvPr>
          <p:cNvSpPr>
            <a:spLocks noGrp="1"/>
          </p:cNvSpPr>
          <p:nvPr>
            <p:ph sz="quarter" idx="14"/>
          </p:nvPr>
        </p:nvSpPr>
        <p:spPr>
          <a:xfrm>
            <a:off x="498476" y="2168526"/>
            <a:ext cx="6597032" cy="4140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363217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6F0E87E-FAB6-4E3B-A48C-CB6AFC87ED03}"/>
              </a:ext>
            </a:extLst>
          </p:cNvPr>
          <p:cNvSpPr/>
          <p:nvPr userDrawn="1"/>
        </p:nvSpPr>
        <p:spPr>
          <a:xfrm>
            <a:off x="0" y="630872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rubrik 1">
            <a:extLst>
              <a:ext uri="{FF2B5EF4-FFF2-40B4-BE49-F238E27FC236}">
                <a16:creationId xmlns:a16="http://schemas.microsoft.com/office/drawing/2014/main" id="{5F6C9A4F-C939-44DB-9D40-63EA237C3F23}"/>
              </a:ext>
            </a:extLst>
          </p:cNvPr>
          <p:cNvSpPr>
            <a:spLocks noGrp="1"/>
          </p:cNvSpPr>
          <p:nvPr>
            <p:ph type="title"/>
          </p:nvPr>
        </p:nvSpPr>
        <p:spPr>
          <a:xfrm>
            <a:off x="479425" y="725884"/>
            <a:ext cx="11233150" cy="1325563"/>
          </a:xfrm>
          <a:prstGeom prst="rect">
            <a:avLst/>
          </a:prstGeom>
        </p:spPr>
        <p:txBody>
          <a:bodyPr vert="horz" lIns="0" tIns="0" rIns="0" bIns="0" rtlCol="0" anchor="ctr">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7624E883-3CE7-4AB2-8A6B-6723F89A2E59}"/>
              </a:ext>
            </a:extLst>
          </p:cNvPr>
          <p:cNvSpPr>
            <a:spLocks noGrp="1"/>
          </p:cNvSpPr>
          <p:nvPr>
            <p:ph type="body" idx="1"/>
          </p:nvPr>
        </p:nvSpPr>
        <p:spPr>
          <a:xfrm>
            <a:off x="479425" y="2082708"/>
            <a:ext cx="11233150" cy="41402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C2D05E59-CEBD-467E-BBC9-37A133CD6D4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957DEE1B-8E5F-404D-95B6-9124BBC4B8D3}" type="datetime1">
              <a:rPr lang="sv-SE" smtClean="0"/>
              <a:t>2024-02-15</a:t>
            </a:fld>
            <a:endParaRPr lang="en-GB"/>
          </a:p>
        </p:txBody>
      </p:sp>
      <p:sp>
        <p:nvSpPr>
          <p:cNvPr id="5" name="Platshållare för sidfot 4">
            <a:extLst>
              <a:ext uri="{FF2B5EF4-FFF2-40B4-BE49-F238E27FC236}">
                <a16:creationId xmlns:a16="http://schemas.microsoft.com/office/drawing/2014/main" id="{CDC659C0-DC1C-400F-8CC3-1AD0FAC571AF}"/>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6" name="Platshållare för bildnummer 5">
            <a:extLst>
              <a:ext uri="{FF2B5EF4-FFF2-40B4-BE49-F238E27FC236}">
                <a16:creationId xmlns:a16="http://schemas.microsoft.com/office/drawing/2014/main" id="{35C0094F-D27E-4C74-9BE5-C8B85426806D}"/>
              </a:ext>
            </a:extLst>
          </p:cNvPr>
          <p:cNvSpPr>
            <a:spLocks noGrp="1"/>
          </p:cNvSpPr>
          <p:nvPr>
            <p:ph type="sldNum" sz="quarter" idx="4"/>
          </p:nvPr>
        </p:nvSpPr>
        <p:spPr>
          <a:xfrm>
            <a:off x="5927939" y="6433106"/>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
        <p:nvSpPr>
          <p:cNvPr id="13" name="Rektangel 12">
            <a:extLst>
              <a:ext uri="{FF2B5EF4-FFF2-40B4-BE49-F238E27FC236}">
                <a16:creationId xmlns:a16="http://schemas.microsoft.com/office/drawing/2014/main" id="{99671FDA-A34B-4DF7-848E-57389810A019}"/>
              </a:ext>
            </a:extLst>
          </p:cNvPr>
          <p:cNvSpPr/>
          <p:nvPr userDrawn="1"/>
        </p:nvSpPr>
        <p:spPr>
          <a:xfrm>
            <a:off x="0" y="-2"/>
            <a:ext cx="12192000" cy="58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d 13">
            <a:extLst>
              <a:ext uri="{FF2B5EF4-FFF2-40B4-BE49-F238E27FC236}">
                <a16:creationId xmlns:a16="http://schemas.microsoft.com/office/drawing/2014/main" id="{BF58DB3A-09E9-4939-8194-9014049DC3C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79425" y="68952"/>
            <a:ext cx="1440000" cy="459243"/>
          </a:xfrm>
          <a:prstGeom prst="rect">
            <a:avLst/>
          </a:prstGeom>
        </p:spPr>
      </p:pic>
    </p:spTree>
    <p:extLst>
      <p:ext uri="{BB962C8B-B14F-4D97-AF65-F5344CB8AC3E}">
        <p14:creationId xmlns:p14="http://schemas.microsoft.com/office/powerpoint/2010/main" val="199837085"/>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5" r:id="rId4"/>
    <p:sldLayoutId id="2147483652" r:id="rId5"/>
    <p:sldLayoutId id="2147483656" r:id="rId6"/>
    <p:sldLayoutId id="2147483660" r:id="rId7"/>
    <p:sldLayoutId id="2147483657" r:id="rId8"/>
    <p:sldLayoutId id="2147483661" r:id="rId9"/>
    <p:sldLayoutId id="2147483654" r:id="rId10"/>
    <p:sldLayoutId id="2147483664" r:id="rId11"/>
    <p:sldLayoutId id="2147483670" r:id="rId12"/>
    <p:sldLayoutId id="2147483659" r:id="rId13"/>
    <p:sldLayoutId id="2147483662" r:id="rId14"/>
    <p:sldLayoutId id="2147483666" r:id="rId15"/>
    <p:sldLayoutId id="2147483663" r:id="rId16"/>
    <p:sldLayoutId id="2147483669" r:id="rId17"/>
  </p:sldLayoutIdLst>
  <p:hf hdr="0" ftr="0"/>
  <p:txStyles>
    <p:title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12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39750" indent="-269875"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lumMod val="75000"/>
              <a:lumOff val="25000"/>
            </a:schemeClr>
          </a:solidFill>
          <a:latin typeface="+mn-lt"/>
          <a:ea typeface="+mn-ea"/>
          <a:cs typeface="+mn-cs"/>
        </a:defRPr>
      </a:lvl2pPr>
      <a:lvl3pPr marL="722313" indent="-269875" algn="l" defTabSz="914400" rtl="0" eaLnBrk="1" latinLnBrk="0" hangingPunct="1">
        <a:lnSpc>
          <a:spcPct val="90000"/>
        </a:lnSpc>
        <a:spcBef>
          <a:spcPts val="0"/>
        </a:spcBef>
        <a:spcAft>
          <a:spcPts val="1200"/>
        </a:spcAft>
        <a:buFont typeface="Arial" panose="020B0604020202020204" pitchFamily="34" charset="0"/>
        <a:buChar char="−"/>
        <a:tabLst>
          <a:tab pos="722313" algn="l"/>
        </a:tabLst>
        <a:defRPr sz="1600" kern="1200">
          <a:solidFill>
            <a:schemeClr val="tx1">
              <a:lumMod val="75000"/>
              <a:lumOff val="25000"/>
            </a:schemeClr>
          </a:solidFill>
          <a:latin typeface="+mn-lt"/>
          <a:ea typeface="+mn-ea"/>
          <a:cs typeface="+mn-cs"/>
        </a:defRPr>
      </a:lvl3pPr>
      <a:lvl4pPr marL="895350" indent="-269875"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077913" indent="-269875" algn="l" defTabSz="981075" rtl="0" eaLnBrk="1" latinLnBrk="0" hangingPunct="1">
        <a:lnSpc>
          <a:spcPct val="90000"/>
        </a:lnSpc>
        <a:spcBef>
          <a:spcPts val="0"/>
        </a:spcBef>
        <a:spcAft>
          <a:spcPts val="1200"/>
        </a:spcAft>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6" orient="horz" pos="3974" userDrawn="1">
          <p15:clr>
            <a:srgbClr val="F26B43"/>
          </p15:clr>
        </p15:guide>
        <p15:guide id="7" orient="horz" pos="73" userDrawn="1">
          <p15:clr>
            <a:srgbClr val="F26B43"/>
          </p15:clr>
        </p15:guide>
        <p15:guide id="8" orient="horz" pos="1366" userDrawn="1">
          <p15:clr>
            <a:srgbClr val="F26B43"/>
          </p15:clr>
        </p15:guide>
        <p15:guide id="9" orient="horz" pos="1185" userDrawn="1">
          <p15:clr>
            <a:srgbClr val="F26B43"/>
          </p15:clr>
        </p15:guide>
        <p15:guide id="10" orient="horz" pos="459" userDrawn="1">
          <p15:clr>
            <a:srgbClr val="F26B43"/>
          </p15:clr>
        </p15:guide>
        <p15:guide id="11" orient="horz" pos="1298" userDrawn="1">
          <p15:clr>
            <a:srgbClr val="F26B43"/>
          </p15:clr>
        </p15:guide>
        <p15:guide id="12" pos="5768" userDrawn="1">
          <p15:clr>
            <a:srgbClr val="F26B43"/>
          </p15:clr>
        </p15:guide>
        <p15:guide id="14" orient="horz" pos="3135" userDrawn="1">
          <p15:clr>
            <a:srgbClr val="F26B43"/>
          </p15:clr>
        </p15:guide>
        <p15:guide id="15"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0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slide" Target="slide101.xml"/></Relationships>
</file>

<file path=ppt/slides/_rels/slide10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slide" Target="slide103.xml"/></Relationships>
</file>

<file path=ppt/slides/_rels/slide10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slide" Target="slide103.xml"/></Relationships>
</file>

<file path=ppt/slides/_rels/slide10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slide" Target="slide106.xml"/></Relationships>
</file>

<file path=ppt/slides/_rels/slide10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slide" Target="slide108.xml"/></Relationships>
</file>

<file path=ppt/slides/_rels/slide10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slide" Target="slide108.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1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slide" Target="slide111.xml"/><Relationship Id="rId4" Type="http://schemas.openxmlformats.org/officeDocument/2006/relationships/slide" Target="slide119.xml"/></Relationships>
</file>

<file path=ppt/slides/_rels/slide11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slide" Target="slide111.xml"/><Relationship Id="rId4" Type="http://schemas.openxmlformats.org/officeDocument/2006/relationships/slide" Target="slide119.xml"/></Relationships>
</file>

<file path=ppt/slides/_rels/slide11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48.xml"/><Relationship Id="rId1" Type="http://schemas.openxmlformats.org/officeDocument/2006/relationships/slideLayout" Target="../slideLayouts/slideLayout10.xml"/><Relationship Id="rId5" Type="http://schemas.openxmlformats.org/officeDocument/2006/relationships/slide" Target="slide114.xml"/><Relationship Id="rId4" Type="http://schemas.openxmlformats.org/officeDocument/2006/relationships/slide" Target="slide60.xml"/></Relationships>
</file>

<file path=ppt/slides/_rels/slide11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9.xml"/><Relationship Id="rId1" Type="http://schemas.openxmlformats.org/officeDocument/2006/relationships/slideLayout" Target="../slideLayouts/slideLayout10.xml"/><Relationship Id="rId5" Type="http://schemas.openxmlformats.org/officeDocument/2006/relationships/slide" Target="slide114.xml"/><Relationship Id="rId4" Type="http://schemas.openxmlformats.org/officeDocument/2006/relationships/slide" Target="slide119.xml"/></Relationships>
</file>

<file path=ppt/slides/_rels/slide11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slide" Target="slide117.xml"/><Relationship Id="rId4" Type="http://schemas.openxmlformats.org/officeDocument/2006/relationships/slide" Target="slide119.xml"/></Relationships>
</file>

<file path=ppt/slides/_rels/slide11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slide" Target="slide59.xml"/><Relationship Id="rId7" Type="http://schemas.openxmlformats.org/officeDocument/2006/relationships/slide" Target="slide119.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slide" Target="slide169.xml"/><Relationship Id="rId5" Type="http://schemas.openxmlformats.org/officeDocument/2006/relationships/slide" Target="slide166.xml"/><Relationship Id="rId4" Type="http://schemas.openxmlformats.org/officeDocument/2006/relationships/slide" Target="slide1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2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2.xml"/><Relationship Id="rId4" Type="http://schemas.openxmlformats.org/officeDocument/2006/relationships/slide" Target="slide120.xml"/></Relationships>
</file>

<file path=ppt/slides/_rels/slide12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22.xml.rels><?xml version="1.0" encoding="UTF-8" standalone="yes"?>
<Relationships xmlns="http://schemas.openxmlformats.org/package/2006/relationships"><Relationship Id="rId3" Type="http://schemas.openxmlformats.org/officeDocument/2006/relationships/chart" Target="../charts/chart144.xml"/><Relationship Id="rId7" Type="http://schemas.openxmlformats.org/officeDocument/2006/relationships/slide" Target="slide120.xm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45.xml"/></Relationships>
</file>

<file path=ppt/slides/_rels/slide12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2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25.xml.rels><?xml version="1.0" encoding="UTF-8" standalone="yes"?>
<Relationships xmlns="http://schemas.openxmlformats.org/package/2006/relationships"><Relationship Id="rId3" Type="http://schemas.openxmlformats.org/officeDocument/2006/relationships/chart" Target="../charts/chart150.xml"/><Relationship Id="rId7" Type="http://schemas.openxmlformats.org/officeDocument/2006/relationships/slide" Target="slide120.xml"/><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51.xml"/></Relationships>
</file>

<file path=ppt/slides/_rels/slide12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2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2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2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3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2.xml.rels><?xml version="1.0" encoding="UTF-8" standalone="yes"?>
<Relationships xmlns="http://schemas.openxmlformats.org/package/2006/relationships"><Relationship Id="rId3" Type="http://schemas.openxmlformats.org/officeDocument/2006/relationships/chart" Target="../charts/chart164.xml"/><Relationship Id="rId7" Type="http://schemas.openxmlformats.org/officeDocument/2006/relationships/slide" Target="slide120.xml"/><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65.xml"/></Relationships>
</file>

<file path=ppt/slides/_rels/slide133.xml.rels><?xml version="1.0" encoding="UTF-8" standalone="yes"?>
<Relationships xmlns="http://schemas.openxmlformats.org/package/2006/relationships"><Relationship Id="rId3" Type="http://schemas.openxmlformats.org/officeDocument/2006/relationships/chart" Target="../charts/chart166.xml"/><Relationship Id="rId7" Type="http://schemas.openxmlformats.org/officeDocument/2006/relationships/slide" Target="slide120.xml"/><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67.xml"/></Relationships>
</file>

<file path=ppt/slides/_rels/slide13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3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2.xml"/><Relationship Id="rId4" Type="http://schemas.openxmlformats.org/officeDocument/2006/relationships/slide" Target="slide120.xml"/></Relationships>
</file>

<file path=ppt/slides/_rels/slide139.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chart" Target="../charts/chart175.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40.xml.rels><?xml version="1.0" encoding="UTF-8" standalone="yes"?>
<Relationships xmlns="http://schemas.openxmlformats.org/package/2006/relationships"><Relationship Id="rId3" Type="http://schemas.openxmlformats.org/officeDocument/2006/relationships/chart" Target="../charts/chart177.xml"/><Relationship Id="rId7" Type="http://schemas.openxmlformats.org/officeDocument/2006/relationships/slide" Target="slide120.xml"/><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78.xml"/></Relationships>
</file>

<file path=ppt/slides/_rels/slide141.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chart" Target="../charts/chart179.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42.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chart" Target="../charts/chart181.xml"/><Relationship Id="rId1" Type="http://schemas.openxmlformats.org/officeDocument/2006/relationships/slideLayout" Target="../slideLayouts/slideLayout10.xml"/><Relationship Id="rId5" Type="http://schemas.openxmlformats.org/officeDocument/2006/relationships/slide" Target="slide120.xml"/><Relationship Id="rId4" Type="http://schemas.openxmlformats.org/officeDocument/2006/relationships/slide" Target="slide60.xml"/></Relationships>
</file>

<file path=ppt/slides/_rels/slide143.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4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2.xml"/><Relationship Id="rId4" Type="http://schemas.openxmlformats.org/officeDocument/2006/relationships/slide" Target="slide120.xml"/></Relationships>
</file>

<file path=ppt/slides/_rels/slide145.xml.rels><?xml version="1.0" encoding="UTF-8" standalone="yes"?>
<Relationships xmlns="http://schemas.openxmlformats.org/package/2006/relationships"><Relationship Id="rId3" Type="http://schemas.openxmlformats.org/officeDocument/2006/relationships/chart" Target="../charts/chart183.xml"/><Relationship Id="rId7" Type="http://schemas.openxmlformats.org/officeDocument/2006/relationships/slide" Target="slide120.xml"/><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84.xml"/></Relationships>
</file>

<file path=ppt/slides/_rels/slide146.xml.rels><?xml version="1.0" encoding="UTF-8" standalone="yes"?>
<Relationships xmlns="http://schemas.openxmlformats.org/package/2006/relationships"><Relationship Id="rId3" Type="http://schemas.openxmlformats.org/officeDocument/2006/relationships/chart" Target="../charts/chart185.xml"/><Relationship Id="rId7" Type="http://schemas.openxmlformats.org/officeDocument/2006/relationships/slide" Target="slide120.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86.xml"/></Relationships>
</file>

<file path=ppt/slides/_rels/slide147.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4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2.xml"/><Relationship Id="rId4" Type="http://schemas.openxmlformats.org/officeDocument/2006/relationships/slide" Target="slide120.xml"/></Relationships>
</file>

<file path=ppt/slides/_rels/slide149.xml.rels><?xml version="1.0" encoding="UTF-8" standalone="yes"?>
<Relationships xmlns="http://schemas.openxmlformats.org/package/2006/relationships"><Relationship Id="rId3" Type="http://schemas.openxmlformats.org/officeDocument/2006/relationships/chart" Target="../charts/chart189.xml"/><Relationship Id="rId7" Type="http://schemas.openxmlformats.org/officeDocument/2006/relationships/slide" Target="slide120.xml"/><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90.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50.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51.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52.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53.xml.rels><?xml version="1.0" encoding="UTF-8" standalone="yes"?>
<Relationships xmlns="http://schemas.openxmlformats.org/package/2006/relationships"><Relationship Id="rId3" Type="http://schemas.openxmlformats.org/officeDocument/2006/relationships/chart" Target="../charts/chart197.xml"/><Relationship Id="rId7" Type="http://schemas.openxmlformats.org/officeDocument/2006/relationships/slide" Target="slide120.xml"/><Relationship Id="rId2" Type="http://schemas.openxmlformats.org/officeDocument/2006/relationships/notesSlide" Target="../notesSlides/notesSlide64.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198.xml"/></Relationships>
</file>

<file path=ppt/slides/_rels/slide154.xml.rels><?xml version="1.0" encoding="UTF-8" standalone="yes"?>
<Relationships xmlns="http://schemas.openxmlformats.org/package/2006/relationships"><Relationship Id="rId3" Type="http://schemas.openxmlformats.org/officeDocument/2006/relationships/chart" Target="../charts/chart199.xml"/><Relationship Id="rId7" Type="http://schemas.openxmlformats.org/officeDocument/2006/relationships/slide" Target="slide120.xml"/><Relationship Id="rId2" Type="http://schemas.openxmlformats.org/officeDocument/2006/relationships/notesSlide" Target="../notesSlides/notesSlide65.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200.xml"/></Relationships>
</file>

<file path=ppt/slides/_rels/slide155.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56.xml.rels><?xml version="1.0" encoding="UTF-8" standalone="yes"?>
<Relationships xmlns="http://schemas.openxmlformats.org/package/2006/relationships"><Relationship Id="rId3" Type="http://schemas.openxmlformats.org/officeDocument/2006/relationships/chart" Target="../charts/chart203.xml"/><Relationship Id="rId7" Type="http://schemas.openxmlformats.org/officeDocument/2006/relationships/slide" Target="slide120.xml"/><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19.xml"/><Relationship Id="rId4" Type="http://schemas.openxmlformats.org/officeDocument/2006/relationships/chart" Target="../charts/chart204.xml"/></Relationships>
</file>

<file path=ppt/slides/_rels/slide15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2.xml"/><Relationship Id="rId4" Type="http://schemas.openxmlformats.org/officeDocument/2006/relationships/slide" Target="slide120.xml"/></Relationships>
</file>

<file path=ppt/slides/_rels/slide158.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chart" Target="../charts/chart205.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59.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chart" Target="../charts/chart207.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60.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chart" Target="../charts/chart209.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61.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chart" Target="../charts/chart211.xml"/><Relationship Id="rId1" Type="http://schemas.openxmlformats.org/officeDocument/2006/relationships/slideLayout" Target="../slideLayouts/slideLayout10.xml"/><Relationship Id="rId6" Type="http://schemas.openxmlformats.org/officeDocument/2006/relationships/slide" Target="slide120.xml"/><Relationship Id="rId5" Type="http://schemas.openxmlformats.org/officeDocument/2006/relationships/slide" Target="slide60.xml"/><Relationship Id="rId4" Type="http://schemas.openxmlformats.org/officeDocument/2006/relationships/slide" Target="slide119.xml"/></Relationships>
</file>

<file path=ppt/slides/_rels/slide162.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8.xml"/><Relationship Id="rId1" Type="http://schemas.openxmlformats.org/officeDocument/2006/relationships/slideLayout" Target="../slideLayouts/slideLayout10.xml"/><Relationship Id="rId5" Type="http://schemas.openxmlformats.org/officeDocument/2006/relationships/slide" Target="slide163.xml"/><Relationship Id="rId4" Type="http://schemas.openxmlformats.org/officeDocument/2006/relationships/slide" Target="slide60.xml"/></Relationships>
</file>

<file path=ppt/slides/_rels/slide16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slide" Target="slide163.xml"/><Relationship Id="rId4" Type="http://schemas.openxmlformats.org/officeDocument/2006/relationships/slide" Target="slide60.xml"/></Relationships>
</file>

<file path=ppt/slides/_rels/slide165.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0.xml"/><Relationship Id="rId4" Type="http://schemas.openxmlformats.org/officeDocument/2006/relationships/slide" Target="slide166.xml"/></Relationships>
</file>

<file path=ppt/slides/_rels/slide167.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71.xml"/><Relationship Id="rId1" Type="http://schemas.openxmlformats.org/officeDocument/2006/relationships/slideLayout" Target="../slideLayouts/slideLayout10.xml"/><Relationship Id="rId5" Type="http://schemas.openxmlformats.org/officeDocument/2006/relationships/slide" Target="slide166.xml"/><Relationship Id="rId4" Type="http://schemas.openxmlformats.org/officeDocument/2006/relationships/slide" Target="slide60.xml"/></Relationships>
</file>

<file path=ppt/slides/_rels/slide16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0.xml"/><Relationship Id="rId4" Type="http://schemas.openxmlformats.org/officeDocument/2006/relationships/slide" Target="slide169.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70.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73.xml"/><Relationship Id="rId1" Type="http://schemas.openxmlformats.org/officeDocument/2006/relationships/slideLayout" Target="../slideLayouts/slideLayout10.xml"/><Relationship Id="rId5" Type="http://schemas.openxmlformats.org/officeDocument/2006/relationships/slide" Target="slide169.xml"/><Relationship Id="rId4" Type="http://schemas.openxmlformats.org/officeDocument/2006/relationships/slide" Target="slide60.xml"/></Relationships>
</file>

<file path=ppt/slides/_rels/slide17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19.xml"/><Relationship Id="rId1" Type="http://schemas.openxmlformats.org/officeDocument/2006/relationships/slideLayout" Target="../slideLayouts/slideLayout10.xml"/><Relationship Id="rId4" Type="http://schemas.openxmlformats.org/officeDocument/2006/relationships/slide" Target="slide169.xml"/></Relationships>
</file>

<file path=ppt/slides/_rels/slide172.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8" Type="http://schemas.openxmlformats.org/officeDocument/2006/relationships/slide" Target="slide222.xml"/><Relationship Id="rId13" Type="http://schemas.openxmlformats.org/officeDocument/2006/relationships/slide" Target="slide173.xml"/><Relationship Id="rId3" Type="http://schemas.openxmlformats.org/officeDocument/2006/relationships/slide" Target="slide59.xml"/><Relationship Id="rId7" Type="http://schemas.openxmlformats.org/officeDocument/2006/relationships/slide" Target="slide227.xml"/><Relationship Id="rId12" Type="http://schemas.openxmlformats.org/officeDocument/2006/relationships/slide" Target="slide236.xml"/><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slide" Target="slide224.xml"/><Relationship Id="rId11" Type="http://schemas.openxmlformats.org/officeDocument/2006/relationships/slide" Target="slide240.xml"/><Relationship Id="rId5" Type="http://schemas.openxmlformats.org/officeDocument/2006/relationships/slide" Target="slide218.xml"/><Relationship Id="rId10" Type="http://schemas.openxmlformats.org/officeDocument/2006/relationships/slide" Target="slide243.xml"/><Relationship Id="rId4" Type="http://schemas.openxmlformats.org/officeDocument/2006/relationships/slide" Target="slide174.xml"/><Relationship Id="rId9" Type="http://schemas.openxmlformats.org/officeDocument/2006/relationships/slide" Target="slide230.xml"/><Relationship Id="rId14" Type="http://schemas.openxmlformats.org/officeDocument/2006/relationships/slide" Target="slide233.xml"/></Relationships>
</file>

<file path=ppt/slides/_rels/slide17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2.xml"/><Relationship Id="rId4" Type="http://schemas.openxmlformats.org/officeDocument/2006/relationships/slide" Target="slide174.xml"/></Relationships>
</file>

<file path=ppt/slides/_rels/slide175.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chart" Target="../charts/chart213.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76.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chart" Target="../charts/chart215.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77.xml.rels><?xml version="1.0" encoding="UTF-8" standalone="yes"?>
<Relationships xmlns="http://schemas.openxmlformats.org/package/2006/relationships"><Relationship Id="rId3" Type="http://schemas.openxmlformats.org/officeDocument/2006/relationships/chart" Target="../charts/chart217.xml"/><Relationship Id="rId7" Type="http://schemas.openxmlformats.org/officeDocument/2006/relationships/slide" Target="slide174.xml"/><Relationship Id="rId2" Type="http://schemas.openxmlformats.org/officeDocument/2006/relationships/notesSlide" Target="../notesSlides/notesSlide76.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18.xml"/></Relationships>
</file>

<file path=ppt/slides/_rels/slide178.xml.rels><?xml version="1.0" encoding="UTF-8" standalone="yes"?>
<Relationships xmlns="http://schemas.openxmlformats.org/package/2006/relationships"><Relationship Id="rId3" Type="http://schemas.openxmlformats.org/officeDocument/2006/relationships/chart" Target="../charts/chart219.xml"/><Relationship Id="rId7" Type="http://schemas.openxmlformats.org/officeDocument/2006/relationships/slide" Target="slide174.xml"/><Relationship Id="rId2" Type="http://schemas.openxmlformats.org/officeDocument/2006/relationships/notesSlide" Target="../notesSlides/notesSlide77.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20.xml"/></Relationships>
</file>

<file path=ppt/slides/_rels/slide179.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chart" Target="../charts/chart221.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80.xml.rels><?xml version="1.0" encoding="UTF-8" standalone="yes"?>
<Relationships xmlns="http://schemas.openxmlformats.org/package/2006/relationships"><Relationship Id="rId3" Type="http://schemas.openxmlformats.org/officeDocument/2006/relationships/chart" Target="../charts/chart223.xml"/><Relationship Id="rId7" Type="http://schemas.openxmlformats.org/officeDocument/2006/relationships/slide" Target="slide174.xml"/><Relationship Id="rId2" Type="http://schemas.openxmlformats.org/officeDocument/2006/relationships/notesSlide" Target="../notesSlides/notesSlide78.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24.xml"/></Relationships>
</file>

<file path=ppt/slides/_rels/slide181.xml.rels><?xml version="1.0" encoding="UTF-8" standalone="yes"?>
<Relationships xmlns="http://schemas.openxmlformats.org/package/2006/relationships"><Relationship Id="rId3" Type="http://schemas.openxmlformats.org/officeDocument/2006/relationships/chart" Target="../charts/chart225.xml"/><Relationship Id="rId7" Type="http://schemas.openxmlformats.org/officeDocument/2006/relationships/slide" Target="slide174.xml"/><Relationship Id="rId2" Type="http://schemas.openxmlformats.org/officeDocument/2006/relationships/notesSlide" Target="../notesSlides/notesSlide79.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26.xml"/></Relationships>
</file>

<file path=ppt/slides/_rels/slide182.xml.rels><?xml version="1.0" encoding="UTF-8" standalone="yes"?>
<Relationships xmlns="http://schemas.openxmlformats.org/package/2006/relationships"><Relationship Id="rId3" Type="http://schemas.openxmlformats.org/officeDocument/2006/relationships/chart" Target="../charts/chart227.xml"/><Relationship Id="rId7" Type="http://schemas.openxmlformats.org/officeDocument/2006/relationships/slide" Target="slide174.xml"/><Relationship Id="rId2" Type="http://schemas.openxmlformats.org/officeDocument/2006/relationships/notesSlide" Target="../notesSlides/notesSlide80.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28.xml"/></Relationships>
</file>

<file path=ppt/slides/_rels/slide183.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chart" Target="../charts/chart229.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84.xml.rels><?xml version="1.0" encoding="UTF-8" standalone="yes"?>
<Relationships xmlns="http://schemas.openxmlformats.org/package/2006/relationships"><Relationship Id="rId3" Type="http://schemas.openxmlformats.org/officeDocument/2006/relationships/chart" Target="../charts/chart231.xml"/><Relationship Id="rId7" Type="http://schemas.openxmlformats.org/officeDocument/2006/relationships/slide" Target="slide174.xml"/><Relationship Id="rId2" Type="http://schemas.openxmlformats.org/officeDocument/2006/relationships/notesSlide" Target="../notesSlides/notesSlide81.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32.xml"/></Relationships>
</file>

<file path=ppt/slides/_rels/slide185.xml.rels><?xml version="1.0" encoding="UTF-8" standalone="yes"?>
<Relationships xmlns="http://schemas.openxmlformats.org/package/2006/relationships"><Relationship Id="rId3" Type="http://schemas.openxmlformats.org/officeDocument/2006/relationships/chart" Target="../charts/chart234.xml"/><Relationship Id="rId2" Type="http://schemas.openxmlformats.org/officeDocument/2006/relationships/chart" Target="../charts/chart233.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86.xml.rels><?xml version="1.0" encoding="UTF-8" standalone="yes"?>
<Relationships xmlns="http://schemas.openxmlformats.org/package/2006/relationships"><Relationship Id="rId3" Type="http://schemas.openxmlformats.org/officeDocument/2006/relationships/chart" Target="../charts/chart236.xml"/><Relationship Id="rId2" Type="http://schemas.openxmlformats.org/officeDocument/2006/relationships/chart" Target="../charts/chart235.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87.xml.rels><?xml version="1.0" encoding="UTF-8" standalone="yes"?>
<Relationships xmlns="http://schemas.openxmlformats.org/package/2006/relationships"><Relationship Id="rId3" Type="http://schemas.openxmlformats.org/officeDocument/2006/relationships/chart" Target="../charts/chart238.xml"/><Relationship Id="rId2" Type="http://schemas.openxmlformats.org/officeDocument/2006/relationships/chart" Target="../charts/chart237.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173.xml"/><Relationship Id="rId4" Type="http://schemas.openxmlformats.org/officeDocument/2006/relationships/slide" Target="slide60.xml"/></Relationships>
</file>

<file path=ppt/slides/_rels/slide188.xml.rels><?xml version="1.0" encoding="UTF-8" standalone="yes"?>
<Relationships xmlns="http://schemas.openxmlformats.org/package/2006/relationships"><Relationship Id="rId3" Type="http://schemas.openxmlformats.org/officeDocument/2006/relationships/chart" Target="../charts/chart240.xml"/><Relationship Id="rId2" Type="http://schemas.openxmlformats.org/officeDocument/2006/relationships/chart" Target="../charts/chart239.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89.xml.rels><?xml version="1.0" encoding="UTF-8" standalone="yes"?>
<Relationships xmlns="http://schemas.openxmlformats.org/package/2006/relationships"><Relationship Id="rId3" Type="http://schemas.openxmlformats.org/officeDocument/2006/relationships/chart" Target="../charts/chart242.xml"/><Relationship Id="rId2" Type="http://schemas.openxmlformats.org/officeDocument/2006/relationships/chart" Target="../charts/chart241.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90.xml.rels><?xml version="1.0" encoding="UTF-8" standalone="yes"?>
<Relationships xmlns="http://schemas.openxmlformats.org/package/2006/relationships"><Relationship Id="rId3" Type="http://schemas.openxmlformats.org/officeDocument/2006/relationships/chart" Target="../charts/chart244.xml"/><Relationship Id="rId2" Type="http://schemas.openxmlformats.org/officeDocument/2006/relationships/chart" Target="../charts/chart243.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1.xml.rels><?xml version="1.0" encoding="UTF-8" standalone="yes"?>
<Relationships xmlns="http://schemas.openxmlformats.org/package/2006/relationships"><Relationship Id="rId3" Type="http://schemas.openxmlformats.org/officeDocument/2006/relationships/chart" Target="../charts/chart246.xml"/><Relationship Id="rId2" Type="http://schemas.openxmlformats.org/officeDocument/2006/relationships/chart" Target="../charts/chart245.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2.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chart" Target="../charts/chart247.xml"/><Relationship Id="rId1" Type="http://schemas.openxmlformats.org/officeDocument/2006/relationships/slideLayout" Target="../slideLayouts/slideLayout10.xml"/><Relationship Id="rId5" Type="http://schemas.openxmlformats.org/officeDocument/2006/relationships/slide" Target="slide174.xml"/><Relationship Id="rId4" Type="http://schemas.openxmlformats.org/officeDocument/2006/relationships/slide" Target="slide60.xml"/></Relationships>
</file>

<file path=ppt/slides/_rels/slide19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2.xml"/><Relationship Id="rId4" Type="http://schemas.openxmlformats.org/officeDocument/2006/relationships/slide" Target="slide174.xml"/></Relationships>
</file>

<file path=ppt/slides/_rels/slide194.xml.rels><?xml version="1.0" encoding="UTF-8" standalone="yes"?>
<Relationships xmlns="http://schemas.openxmlformats.org/package/2006/relationships"><Relationship Id="rId3" Type="http://schemas.openxmlformats.org/officeDocument/2006/relationships/chart" Target="../charts/chart249.xml"/><Relationship Id="rId2" Type="http://schemas.openxmlformats.org/officeDocument/2006/relationships/chart" Target="../charts/chart248.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5.xml.rels><?xml version="1.0" encoding="UTF-8" standalone="yes"?>
<Relationships xmlns="http://schemas.openxmlformats.org/package/2006/relationships"><Relationship Id="rId3" Type="http://schemas.openxmlformats.org/officeDocument/2006/relationships/chart" Target="../charts/chart251.xml"/><Relationship Id="rId2" Type="http://schemas.openxmlformats.org/officeDocument/2006/relationships/chart" Target="../charts/chart250.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6.xml.rels><?xml version="1.0" encoding="UTF-8" standalone="yes"?>
<Relationships xmlns="http://schemas.openxmlformats.org/package/2006/relationships"><Relationship Id="rId3" Type="http://schemas.openxmlformats.org/officeDocument/2006/relationships/chart" Target="../charts/chart253.xml"/><Relationship Id="rId2" Type="http://schemas.openxmlformats.org/officeDocument/2006/relationships/chart" Target="../charts/chart252.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7.xml.rels><?xml version="1.0" encoding="UTF-8" standalone="yes"?>
<Relationships xmlns="http://schemas.openxmlformats.org/package/2006/relationships"><Relationship Id="rId3" Type="http://schemas.openxmlformats.org/officeDocument/2006/relationships/chart" Target="../charts/chart254.xml"/><Relationship Id="rId2" Type="http://schemas.openxmlformats.org/officeDocument/2006/relationships/notesSlide" Target="../notesSlides/notesSlide82.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8.xml.rels><?xml version="1.0" encoding="UTF-8" standalone="yes"?>
<Relationships xmlns="http://schemas.openxmlformats.org/package/2006/relationships"><Relationship Id="rId3" Type="http://schemas.openxmlformats.org/officeDocument/2006/relationships/chart" Target="../charts/chart255.xml"/><Relationship Id="rId2" Type="http://schemas.openxmlformats.org/officeDocument/2006/relationships/notesSlide" Target="../notesSlides/notesSlide83.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19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2.xml"/><Relationship Id="rId4" Type="http://schemas.openxmlformats.org/officeDocument/2006/relationships/slide" Target="slide17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28.xml"/></Relationships>
</file>

<file path=ppt/slides/_rels/slide200.xml.rels><?xml version="1.0" encoding="UTF-8" standalone="yes"?>
<Relationships xmlns="http://schemas.openxmlformats.org/package/2006/relationships"><Relationship Id="rId3" Type="http://schemas.openxmlformats.org/officeDocument/2006/relationships/chart" Target="../charts/chart256.xml"/><Relationship Id="rId7" Type="http://schemas.openxmlformats.org/officeDocument/2006/relationships/slide" Target="slide174.xml"/><Relationship Id="rId2" Type="http://schemas.openxmlformats.org/officeDocument/2006/relationships/notesSlide" Target="../notesSlides/notesSlide84.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57.xml"/></Relationships>
</file>

<file path=ppt/slides/_rels/slide201.xml.rels><?xml version="1.0" encoding="UTF-8" standalone="yes"?>
<Relationships xmlns="http://schemas.openxmlformats.org/package/2006/relationships"><Relationship Id="rId3" Type="http://schemas.openxmlformats.org/officeDocument/2006/relationships/chart" Target="../charts/chart259.xml"/><Relationship Id="rId2" Type="http://schemas.openxmlformats.org/officeDocument/2006/relationships/chart" Target="../charts/chart258.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02.xml.rels><?xml version="1.0" encoding="UTF-8" standalone="yes"?>
<Relationships xmlns="http://schemas.openxmlformats.org/package/2006/relationships"><Relationship Id="rId3" Type="http://schemas.openxmlformats.org/officeDocument/2006/relationships/chart" Target="../charts/chart260.xml"/><Relationship Id="rId7" Type="http://schemas.openxmlformats.org/officeDocument/2006/relationships/slide" Target="slide174.xml"/><Relationship Id="rId2" Type="http://schemas.openxmlformats.org/officeDocument/2006/relationships/notesSlide" Target="../notesSlides/notesSlide85.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61.xml"/></Relationships>
</file>

<file path=ppt/slides/_rels/slide203.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86.xml"/><Relationship Id="rId1" Type="http://schemas.openxmlformats.org/officeDocument/2006/relationships/slideLayout" Target="../slideLayouts/slideLayout12.xml"/><Relationship Id="rId5" Type="http://schemas.openxmlformats.org/officeDocument/2006/relationships/slide" Target="slide174.xml"/><Relationship Id="rId4" Type="http://schemas.openxmlformats.org/officeDocument/2006/relationships/slide" Target="slide60.xml"/></Relationships>
</file>

<file path=ppt/slides/_rels/slide204.xml.rels><?xml version="1.0" encoding="UTF-8" standalone="yes"?>
<Relationships xmlns="http://schemas.openxmlformats.org/package/2006/relationships"><Relationship Id="rId3" Type="http://schemas.openxmlformats.org/officeDocument/2006/relationships/chart" Target="../charts/chart263.xml"/><Relationship Id="rId2" Type="http://schemas.openxmlformats.org/officeDocument/2006/relationships/chart" Target="../charts/chart262.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05.xml.rels><?xml version="1.0" encoding="UTF-8" standalone="yes"?>
<Relationships xmlns="http://schemas.openxmlformats.org/package/2006/relationships"><Relationship Id="rId3" Type="http://schemas.openxmlformats.org/officeDocument/2006/relationships/chart" Target="../charts/chart265.xml"/><Relationship Id="rId2" Type="http://schemas.openxmlformats.org/officeDocument/2006/relationships/chart" Target="../charts/chart264.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06.xml.rels><?xml version="1.0" encoding="UTF-8" standalone="yes"?>
<Relationships xmlns="http://schemas.openxmlformats.org/package/2006/relationships"><Relationship Id="rId3" Type="http://schemas.openxmlformats.org/officeDocument/2006/relationships/chart" Target="../charts/chart267.xml"/><Relationship Id="rId2" Type="http://schemas.openxmlformats.org/officeDocument/2006/relationships/chart" Target="../charts/chart266.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07.xml.rels><?xml version="1.0" encoding="UTF-8" standalone="yes"?>
<Relationships xmlns="http://schemas.openxmlformats.org/package/2006/relationships"><Relationship Id="rId3" Type="http://schemas.openxmlformats.org/officeDocument/2006/relationships/chart" Target="../charts/chart269.xml"/><Relationship Id="rId2" Type="http://schemas.openxmlformats.org/officeDocument/2006/relationships/chart" Target="../charts/chart268.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08.xml.rels><?xml version="1.0" encoding="UTF-8" standalone="yes"?>
<Relationships xmlns="http://schemas.openxmlformats.org/package/2006/relationships"><Relationship Id="rId3" Type="http://schemas.openxmlformats.org/officeDocument/2006/relationships/chart" Target="../charts/chart270.xml"/><Relationship Id="rId7" Type="http://schemas.openxmlformats.org/officeDocument/2006/relationships/slide" Target="slide174.xml"/><Relationship Id="rId2" Type="http://schemas.openxmlformats.org/officeDocument/2006/relationships/notesSlide" Target="../notesSlides/notesSlide87.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71.xml"/></Relationships>
</file>

<file path=ppt/slides/_rels/slide209.xml.rels><?xml version="1.0" encoding="UTF-8" standalone="yes"?>
<Relationships xmlns="http://schemas.openxmlformats.org/package/2006/relationships"><Relationship Id="rId3" Type="http://schemas.openxmlformats.org/officeDocument/2006/relationships/chart" Target="../charts/chart272.xml"/><Relationship Id="rId7" Type="http://schemas.openxmlformats.org/officeDocument/2006/relationships/slide" Target="slide174.xml"/><Relationship Id="rId2" Type="http://schemas.openxmlformats.org/officeDocument/2006/relationships/notesSlide" Target="../notesSlides/notesSlide88.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73.xml"/></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10.xml.rels><?xml version="1.0" encoding="UTF-8" standalone="yes"?>
<Relationships xmlns="http://schemas.openxmlformats.org/package/2006/relationships"><Relationship Id="rId3" Type="http://schemas.openxmlformats.org/officeDocument/2006/relationships/chart" Target="../charts/chart275.xml"/><Relationship Id="rId2" Type="http://schemas.openxmlformats.org/officeDocument/2006/relationships/chart" Target="../charts/chart274.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11.xml.rels><?xml version="1.0" encoding="UTF-8" standalone="yes"?>
<Relationships xmlns="http://schemas.openxmlformats.org/package/2006/relationships"><Relationship Id="rId3" Type="http://schemas.openxmlformats.org/officeDocument/2006/relationships/chart" Target="../charts/chart276.xml"/><Relationship Id="rId7" Type="http://schemas.openxmlformats.org/officeDocument/2006/relationships/slide" Target="slide174.xml"/><Relationship Id="rId2" Type="http://schemas.openxmlformats.org/officeDocument/2006/relationships/notesSlide" Target="../notesSlides/notesSlide89.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173.xml"/><Relationship Id="rId4" Type="http://schemas.openxmlformats.org/officeDocument/2006/relationships/chart" Target="../charts/chart277.xml"/></Relationships>
</file>

<file path=ppt/slides/_rels/slide21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2.xml"/><Relationship Id="rId4" Type="http://schemas.openxmlformats.org/officeDocument/2006/relationships/slide" Target="slide174.xml"/></Relationships>
</file>

<file path=ppt/slides/_rels/slide213.xml.rels><?xml version="1.0" encoding="UTF-8" standalone="yes"?>
<Relationships xmlns="http://schemas.openxmlformats.org/package/2006/relationships"><Relationship Id="rId3" Type="http://schemas.openxmlformats.org/officeDocument/2006/relationships/chart" Target="../charts/chart279.xml"/><Relationship Id="rId2" Type="http://schemas.openxmlformats.org/officeDocument/2006/relationships/chart" Target="../charts/chart278.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14.xml.rels><?xml version="1.0" encoding="UTF-8" standalone="yes"?>
<Relationships xmlns="http://schemas.openxmlformats.org/package/2006/relationships"><Relationship Id="rId3" Type="http://schemas.openxmlformats.org/officeDocument/2006/relationships/chart" Target="../charts/chart281.xml"/><Relationship Id="rId2" Type="http://schemas.openxmlformats.org/officeDocument/2006/relationships/chart" Target="../charts/chart280.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15.xml.rels><?xml version="1.0" encoding="UTF-8" standalone="yes"?>
<Relationships xmlns="http://schemas.openxmlformats.org/package/2006/relationships"><Relationship Id="rId3" Type="http://schemas.openxmlformats.org/officeDocument/2006/relationships/chart" Target="../charts/chart283.xml"/><Relationship Id="rId2" Type="http://schemas.openxmlformats.org/officeDocument/2006/relationships/chart" Target="../charts/chart282.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16.xml.rels><?xml version="1.0" encoding="UTF-8" standalone="yes"?>
<Relationships xmlns="http://schemas.openxmlformats.org/package/2006/relationships"><Relationship Id="rId3" Type="http://schemas.openxmlformats.org/officeDocument/2006/relationships/chart" Target="../charts/chart285.xml"/><Relationship Id="rId2" Type="http://schemas.openxmlformats.org/officeDocument/2006/relationships/chart" Target="../charts/chart284.xml"/><Relationship Id="rId1" Type="http://schemas.openxmlformats.org/officeDocument/2006/relationships/slideLayout" Target="../slideLayouts/slideLayout10.xml"/><Relationship Id="rId6" Type="http://schemas.openxmlformats.org/officeDocument/2006/relationships/slide" Target="slide174.xml"/><Relationship Id="rId5" Type="http://schemas.openxmlformats.org/officeDocument/2006/relationships/slide" Target="slide60.xml"/><Relationship Id="rId4" Type="http://schemas.openxmlformats.org/officeDocument/2006/relationships/slide" Target="slide173.xml"/></Relationships>
</file>

<file path=ppt/slides/_rels/slide217.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1.xml"/><Relationship Id="rId1" Type="http://schemas.openxmlformats.org/officeDocument/2006/relationships/slideLayout" Target="../slideLayouts/slideLayout10.xml"/><Relationship Id="rId5" Type="http://schemas.openxmlformats.org/officeDocument/2006/relationships/slide" Target="slide218.xml"/><Relationship Id="rId4" Type="http://schemas.openxmlformats.org/officeDocument/2006/relationships/slide" Target="slide60.xml"/></Relationships>
</file>

<file path=ppt/slides/_rels/slide219.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2.xml"/><Relationship Id="rId1" Type="http://schemas.openxmlformats.org/officeDocument/2006/relationships/slideLayout" Target="../slideLayouts/slideLayout10.xml"/><Relationship Id="rId5" Type="http://schemas.openxmlformats.org/officeDocument/2006/relationships/slide" Target="slide218.xml"/><Relationship Id="rId4" Type="http://schemas.openxmlformats.org/officeDocument/2006/relationships/slide" Target="slide60.xml"/></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32.xml"/></Relationships>
</file>

<file path=ppt/slides/_rels/slide220.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3.xml"/><Relationship Id="rId1" Type="http://schemas.openxmlformats.org/officeDocument/2006/relationships/slideLayout" Target="../slideLayouts/slideLayout10.xml"/><Relationship Id="rId5" Type="http://schemas.openxmlformats.org/officeDocument/2006/relationships/slide" Target="slide218.xml"/><Relationship Id="rId4" Type="http://schemas.openxmlformats.org/officeDocument/2006/relationships/slide" Target="slide60.xml"/></Relationships>
</file>

<file path=ppt/slides/_rels/slide221.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5.xml"/><Relationship Id="rId1" Type="http://schemas.openxmlformats.org/officeDocument/2006/relationships/slideLayout" Target="../slideLayouts/slideLayout10.xml"/><Relationship Id="rId5" Type="http://schemas.openxmlformats.org/officeDocument/2006/relationships/slide" Target="slide222.xml"/><Relationship Id="rId4" Type="http://schemas.openxmlformats.org/officeDocument/2006/relationships/slide" Target="slide60.xml"/></Relationships>
</file>

<file path=ppt/slides/_rels/slide223.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7.xml"/><Relationship Id="rId1" Type="http://schemas.openxmlformats.org/officeDocument/2006/relationships/slideLayout" Target="../slideLayouts/slideLayout10.xml"/><Relationship Id="rId5" Type="http://schemas.openxmlformats.org/officeDocument/2006/relationships/slide" Target="slide224.xml"/><Relationship Id="rId4" Type="http://schemas.openxmlformats.org/officeDocument/2006/relationships/slide" Target="slide60.xml"/></Relationships>
</file>

<file path=ppt/slides/_rels/slide225.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8.xml"/><Relationship Id="rId1" Type="http://schemas.openxmlformats.org/officeDocument/2006/relationships/slideLayout" Target="../slideLayouts/slideLayout10.xml"/><Relationship Id="rId5" Type="http://schemas.openxmlformats.org/officeDocument/2006/relationships/slide" Target="slide224.xml"/><Relationship Id="rId4" Type="http://schemas.openxmlformats.org/officeDocument/2006/relationships/slide" Target="slide60.xml"/></Relationships>
</file>

<file path=ppt/slides/_rels/slide226.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0.xml"/><Relationship Id="rId1" Type="http://schemas.openxmlformats.org/officeDocument/2006/relationships/slideLayout" Target="../slideLayouts/slideLayout10.xml"/><Relationship Id="rId5" Type="http://schemas.openxmlformats.org/officeDocument/2006/relationships/slide" Target="slide227.xml"/><Relationship Id="rId4" Type="http://schemas.openxmlformats.org/officeDocument/2006/relationships/slide" Target="slide60.xml"/></Relationships>
</file>

<file path=ppt/slides/_rels/slide228.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1.xml"/><Relationship Id="rId1" Type="http://schemas.openxmlformats.org/officeDocument/2006/relationships/slideLayout" Target="../slideLayouts/slideLayout10.xml"/><Relationship Id="rId5" Type="http://schemas.openxmlformats.org/officeDocument/2006/relationships/slide" Target="slide227.xml"/><Relationship Id="rId4" Type="http://schemas.openxmlformats.org/officeDocument/2006/relationships/slide" Target="slide60.xml"/></Relationships>
</file>

<file path=ppt/slides/_rels/slide229.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3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0.xml"/><Relationship Id="rId4" Type="http://schemas.openxmlformats.org/officeDocument/2006/relationships/slide" Target="slide230.xml"/></Relationships>
</file>

<file path=ppt/slides/_rels/slide231.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3.xml"/><Relationship Id="rId1" Type="http://schemas.openxmlformats.org/officeDocument/2006/relationships/slideLayout" Target="../slideLayouts/slideLayout10.xml"/><Relationship Id="rId5" Type="http://schemas.openxmlformats.org/officeDocument/2006/relationships/slide" Target="slide230.xml"/><Relationship Id="rId4" Type="http://schemas.openxmlformats.org/officeDocument/2006/relationships/slide" Target="slide60.xml"/></Relationships>
</file>

<file path=ppt/slides/_rels/slide232.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0.xml"/><Relationship Id="rId4" Type="http://schemas.openxmlformats.org/officeDocument/2006/relationships/slide" Target="slide243.xml"/></Relationships>
</file>

<file path=ppt/slides/_rels/slide23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0.xml"/><Relationship Id="rId4" Type="http://schemas.openxmlformats.org/officeDocument/2006/relationships/slide" Target="slide243.xml"/></Relationships>
</file>

<file path=ppt/slides/_rels/slide235.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6.xml"/><Relationship Id="rId1" Type="http://schemas.openxmlformats.org/officeDocument/2006/relationships/slideLayout" Target="../slideLayouts/slideLayout10.xml"/><Relationship Id="rId5" Type="http://schemas.openxmlformats.org/officeDocument/2006/relationships/slide" Target="slide236.xml"/><Relationship Id="rId4" Type="http://schemas.openxmlformats.org/officeDocument/2006/relationships/slide" Target="slide60.xml"/></Relationships>
</file>

<file path=ppt/slides/_rels/slide237.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7.xml"/><Relationship Id="rId1" Type="http://schemas.openxmlformats.org/officeDocument/2006/relationships/slideLayout" Target="../slideLayouts/slideLayout10.xml"/><Relationship Id="rId5" Type="http://schemas.openxmlformats.org/officeDocument/2006/relationships/slide" Target="slide236.xml"/><Relationship Id="rId4" Type="http://schemas.openxmlformats.org/officeDocument/2006/relationships/slide" Target="slide60.xml"/></Relationships>
</file>

<file path=ppt/slides/_rels/slide23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3.xml"/><Relationship Id="rId1" Type="http://schemas.openxmlformats.org/officeDocument/2006/relationships/slideLayout" Target="../slideLayouts/slideLayout10.xml"/><Relationship Id="rId4" Type="http://schemas.openxmlformats.org/officeDocument/2006/relationships/slide" Target="slide236.xml"/></Relationships>
</file>

<file path=ppt/slides/_rels/slide239.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40.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9.xml"/><Relationship Id="rId1" Type="http://schemas.openxmlformats.org/officeDocument/2006/relationships/slideLayout" Target="../slideLayouts/slideLayout10.xml"/><Relationship Id="rId5" Type="http://schemas.openxmlformats.org/officeDocument/2006/relationships/slide" Target="slide240.xml"/><Relationship Id="rId4" Type="http://schemas.openxmlformats.org/officeDocument/2006/relationships/slide" Target="slide60.xml"/></Relationships>
</file>

<file path=ppt/slides/_rels/slide241.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10.xml"/><Relationship Id="rId1" Type="http://schemas.openxmlformats.org/officeDocument/2006/relationships/slideLayout" Target="../slideLayouts/slideLayout10.xml"/><Relationship Id="rId5" Type="http://schemas.openxmlformats.org/officeDocument/2006/relationships/slide" Target="slide240.xml"/><Relationship Id="rId4" Type="http://schemas.openxmlformats.org/officeDocument/2006/relationships/slide" Target="slide60.xml"/></Relationships>
</file>

<file path=ppt/slides/_rels/slide242.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12.xml"/><Relationship Id="rId1" Type="http://schemas.openxmlformats.org/officeDocument/2006/relationships/slideLayout" Target="../slideLayouts/slideLayout10.xml"/><Relationship Id="rId5" Type="http://schemas.openxmlformats.org/officeDocument/2006/relationships/slide" Target="slide243.xml"/><Relationship Id="rId4" Type="http://schemas.openxmlformats.org/officeDocument/2006/relationships/slide" Target="slide60.xml"/></Relationships>
</file>

<file path=ppt/slides/_rels/slide24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13.xml"/><Relationship Id="rId1" Type="http://schemas.openxmlformats.org/officeDocument/2006/relationships/slideLayout" Target="../slideLayouts/slideLayout10.xml"/><Relationship Id="rId5" Type="http://schemas.openxmlformats.org/officeDocument/2006/relationships/slide" Target="slide243.xml"/><Relationship Id="rId4" Type="http://schemas.openxmlformats.org/officeDocument/2006/relationships/slide" Target="slide60.xml"/></Relationships>
</file>

<file path=ppt/slides/_rels/slide245.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8" Type="http://schemas.openxmlformats.org/officeDocument/2006/relationships/slide" Target="slide301.xml"/><Relationship Id="rId3" Type="http://schemas.openxmlformats.org/officeDocument/2006/relationships/slide" Target="slide59.xml"/><Relationship Id="rId7" Type="http://schemas.openxmlformats.org/officeDocument/2006/relationships/slide" Target="slide297.xml"/><Relationship Id="rId2" Type="http://schemas.openxmlformats.org/officeDocument/2006/relationships/notesSlide" Target="../notesSlides/notesSlide115.xml"/><Relationship Id="rId1" Type="http://schemas.openxmlformats.org/officeDocument/2006/relationships/slideLayout" Target="../slideLayouts/slideLayout12.xml"/><Relationship Id="rId6" Type="http://schemas.openxmlformats.org/officeDocument/2006/relationships/slide" Target="slide294.xml"/><Relationship Id="rId5" Type="http://schemas.openxmlformats.org/officeDocument/2006/relationships/slide" Target="slide291.xml"/><Relationship Id="rId10" Type="http://schemas.openxmlformats.org/officeDocument/2006/relationships/slide" Target="slide246.xml"/><Relationship Id="rId4" Type="http://schemas.openxmlformats.org/officeDocument/2006/relationships/slide" Target="slide247.xml"/><Relationship Id="rId9" Type="http://schemas.openxmlformats.org/officeDocument/2006/relationships/slide" Target="slide304.xml"/></Relationships>
</file>

<file path=ppt/slides/_rels/slide24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2.xml"/><Relationship Id="rId4" Type="http://schemas.openxmlformats.org/officeDocument/2006/relationships/slide" Target="slide247.xml"/></Relationships>
</file>

<file path=ppt/slides/_rels/slide248.xml.rels><?xml version="1.0" encoding="UTF-8" standalone="yes"?>
<Relationships xmlns="http://schemas.openxmlformats.org/package/2006/relationships"><Relationship Id="rId3" Type="http://schemas.openxmlformats.org/officeDocument/2006/relationships/chart" Target="../charts/chart286.xml"/><Relationship Id="rId7" Type="http://schemas.openxmlformats.org/officeDocument/2006/relationships/slide" Target="slide247.xml"/><Relationship Id="rId2" Type="http://schemas.openxmlformats.org/officeDocument/2006/relationships/notesSlide" Target="../notesSlides/notesSlide116.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246.xml"/><Relationship Id="rId4" Type="http://schemas.openxmlformats.org/officeDocument/2006/relationships/chart" Target="../charts/chart287.xml"/></Relationships>
</file>

<file path=ppt/slides/_rels/slide249.xml.rels><?xml version="1.0" encoding="UTF-8" standalone="yes"?>
<Relationships xmlns="http://schemas.openxmlformats.org/package/2006/relationships"><Relationship Id="rId3" Type="http://schemas.openxmlformats.org/officeDocument/2006/relationships/chart" Target="../charts/chart289.xml"/><Relationship Id="rId2" Type="http://schemas.openxmlformats.org/officeDocument/2006/relationships/chart" Target="../charts/chart288.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250.xml.rels><?xml version="1.0" encoding="UTF-8" standalone="yes"?>
<Relationships xmlns="http://schemas.openxmlformats.org/package/2006/relationships"><Relationship Id="rId3" Type="http://schemas.openxmlformats.org/officeDocument/2006/relationships/chart" Target="../charts/chart290.xml"/><Relationship Id="rId7" Type="http://schemas.openxmlformats.org/officeDocument/2006/relationships/slide" Target="slide247.xml"/><Relationship Id="rId2" Type="http://schemas.openxmlformats.org/officeDocument/2006/relationships/notesSlide" Target="../notesSlides/notesSlide117.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246.xml"/><Relationship Id="rId4" Type="http://schemas.openxmlformats.org/officeDocument/2006/relationships/chart" Target="../charts/chart291.xml"/></Relationships>
</file>

<file path=ppt/slides/_rels/slide251.xml.rels><?xml version="1.0" encoding="UTF-8" standalone="yes"?>
<Relationships xmlns="http://schemas.openxmlformats.org/package/2006/relationships"><Relationship Id="rId3" Type="http://schemas.openxmlformats.org/officeDocument/2006/relationships/chart" Target="../charts/chart293.xml"/><Relationship Id="rId2" Type="http://schemas.openxmlformats.org/officeDocument/2006/relationships/chart" Target="../charts/chart292.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2.xml.rels><?xml version="1.0" encoding="UTF-8" standalone="yes"?>
<Relationships xmlns="http://schemas.openxmlformats.org/package/2006/relationships"><Relationship Id="rId3" Type="http://schemas.openxmlformats.org/officeDocument/2006/relationships/chart" Target="../charts/chart295.xml"/><Relationship Id="rId2" Type="http://schemas.openxmlformats.org/officeDocument/2006/relationships/chart" Target="../charts/chart294.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3.xml.rels><?xml version="1.0" encoding="UTF-8" standalone="yes"?>
<Relationships xmlns="http://schemas.openxmlformats.org/package/2006/relationships"><Relationship Id="rId3" Type="http://schemas.openxmlformats.org/officeDocument/2006/relationships/chart" Target="../charts/chart296.xml"/><Relationship Id="rId7" Type="http://schemas.openxmlformats.org/officeDocument/2006/relationships/slide" Target="slide247.xml"/><Relationship Id="rId2" Type="http://schemas.openxmlformats.org/officeDocument/2006/relationships/notesSlide" Target="../notesSlides/notesSlide118.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246.xml"/><Relationship Id="rId4" Type="http://schemas.openxmlformats.org/officeDocument/2006/relationships/chart" Target="../charts/chart297.xml"/></Relationships>
</file>

<file path=ppt/slides/_rels/slide254.xml.rels><?xml version="1.0" encoding="UTF-8" standalone="yes"?>
<Relationships xmlns="http://schemas.openxmlformats.org/package/2006/relationships"><Relationship Id="rId3" Type="http://schemas.openxmlformats.org/officeDocument/2006/relationships/chart" Target="../charts/chart299.xml"/><Relationship Id="rId2" Type="http://schemas.openxmlformats.org/officeDocument/2006/relationships/chart" Target="../charts/chart298.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5.xml.rels><?xml version="1.0" encoding="UTF-8" standalone="yes"?>
<Relationships xmlns="http://schemas.openxmlformats.org/package/2006/relationships"><Relationship Id="rId3" Type="http://schemas.openxmlformats.org/officeDocument/2006/relationships/chart" Target="../charts/chart301.xml"/><Relationship Id="rId2" Type="http://schemas.openxmlformats.org/officeDocument/2006/relationships/chart" Target="../charts/chart300.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6.xml.rels><?xml version="1.0" encoding="UTF-8" standalone="yes"?>
<Relationships xmlns="http://schemas.openxmlformats.org/package/2006/relationships"><Relationship Id="rId3" Type="http://schemas.openxmlformats.org/officeDocument/2006/relationships/chart" Target="../charts/chart303.xml"/><Relationship Id="rId2" Type="http://schemas.openxmlformats.org/officeDocument/2006/relationships/chart" Target="../charts/chart302.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7.xml.rels><?xml version="1.0" encoding="UTF-8" standalone="yes"?>
<Relationships xmlns="http://schemas.openxmlformats.org/package/2006/relationships"><Relationship Id="rId3" Type="http://schemas.openxmlformats.org/officeDocument/2006/relationships/chart" Target="../charts/chart305.xml"/><Relationship Id="rId2" Type="http://schemas.openxmlformats.org/officeDocument/2006/relationships/chart" Target="../charts/chart304.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8.xml.rels><?xml version="1.0" encoding="UTF-8" standalone="yes"?>
<Relationships xmlns="http://schemas.openxmlformats.org/package/2006/relationships"><Relationship Id="rId3" Type="http://schemas.openxmlformats.org/officeDocument/2006/relationships/chart" Target="../charts/chart307.xml"/><Relationship Id="rId2" Type="http://schemas.openxmlformats.org/officeDocument/2006/relationships/chart" Target="../charts/chart306.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59.xml.rels><?xml version="1.0" encoding="UTF-8" standalone="yes"?>
<Relationships xmlns="http://schemas.openxmlformats.org/package/2006/relationships"><Relationship Id="rId3" Type="http://schemas.openxmlformats.org/officeDocument/2006/relationships/chart" Target="../charts/chart309.xml"/><Relationship Id="rId2" Type="http://schemas.openxmlformats.org/officeDocument/2006/relationships/chart" Target="../charts/chart308.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3" Type="http://schemas.openxmlformats.org/officeDocument/2006/relationships/chart" Target="../charts/chart311.xml"/><Relationship Id="rId2" Type="http://schemas.openxmlformats.org/officeDocument/2006/relationships/chart" Target="../charts/chart310.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1.xml.rels><?xml version="1.0" encoding="UTF-8" standalone="yes"?>
<Relationships xmlns="http://schemas.openxmlformats.org/package/2006/relationships"><Relationship Id="rId3" Type="http://schemas.openxmlformats.org/officeDocument/2006/relationships/chart" Target="../charts/chart313.xml"/><Relationship Id="rId2" Type="http://schemas.openxmlformats.org/officeDocument/2006/relationships/chart" Target="../charts/chart312.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2.xml.rels><?xml version="1.0" encoding="UTF-8" standalone="yes"?>
<Relationships xmlns="http://schemas.openxmlformats.org/package/2006/relationships"><Relationship Id="rId3" Type="http://schemas.openxmlformats.org/officeDocument/2006/relationships/chart" Target="../charts/chart315.xml"/><Relationship Id="rId2" Type="http://schemas.openxmlformats.org/officeDocument/2006/relationships/chart" Target="../charts/chart314.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3.xml.rels><?xml version="1.0" encoding="UTF-8" standalone="yes"?>
<Relationships xmlns="http://schemas.openxmlformats.org/package/2006/relationships"><Relationship Id="rId3" Type="http://schemas.openxmlformats.org/officeDocument/2006/relationships/chart" Target="../charts/chart317.xml"/><Relationship Id="rId2" Type="http://schemas.openxmlformats.org/officeDocument/2006/relationships/chart" Target="../charts/chart316.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4.xml.rels><?xml version="1.0" encoding="UTF-8" standalone="yes"?>
<Relationships xmlns="http://schemas.openxmlformats.org/package/2006/relationships"><Relationship Id="rId3" Type="http://schemas.openxmlformats.org/officeDocument/2006/relationships/chart" Target="../charts/chart319.xml"/><Relationship Id="rId2" Type="http://schemas.openxmlformats.org/officeDocument/2006/relationships/chart" Target="../charts/chart318.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5.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chart" Target="../charts/chart320.xml"/><Relationship Id="rId1" Type="http://schemas.openxmlformats.org/officeDocument/2006/relationships/slideLayout" Target="../slideLayouts/slideLayout10.xml"/><Relationship Id="rId5" Type="http://schemas.openxmlformats.org/officeDocument/2006/relationships/slide" Target="slide247.xml"/><Relationship Id="rId4" Type="http://schemas.openxmlformats.org/officeDocument/2006/relationships/slide" Target="slide60.xml"/></Relationships>
</file>

<file path=ppt/slides/_rels/slide26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2.xml"/><Relationship Id="rId4" Type="http://schemas.openxmlformats.org/officeDocument/2006/relationships/slide" Target="slide247.xml"/></Relationships>
</file>

<file path=ppt/slides/_rels/slide267.xml.rels><?xml version="1.0" encoding="UTF-8" standalone="yes"?>
<Relationships xmlns="http://schemas.openxmlformats.org/package/2006/relationships"><Relationship Id="rId3" Type="http://schemas.openxmlformats.org/officeDocument/2006/relationships/chart" Target="../charts/chart322.xml"/><Relationship Id="rId2" Type="http://schemas.openxmlformats.org/officeDocument/2006/relationships/chart" Target="../charts/chart321.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8.xml.rels><?xml version="1.0" encoding="UTF-8" standalone="yes"?>
<Relationships xmlns="http://schemas.openxmlformats.org/package/2006/relationships"><Relationship Id="rId3" Type="http://schemas.openxmlformats.org/officeDocument/2006/relationships/chart" Target="../charts/chart324.xml"/><Relationship Id="rId2" Type="http://schemas.openxmlformats.org/officeDocument/2006/relationships/chart" Target="../charts/chart323.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69.xml.rels><?xml version="1.0" encoding="UTF-8" standalone="yes"?>
<Relationships xmlns="http://schemas.openxmlformats.org/package/2006/relationships"><Relationship Id="rId3" Type="http://schemas.openxmlformats.org/officeDocument/2006/relationships/chart" Target="../charts/chart326.xml"/><Relationship Id="rId2" Type="http://schemas.openxmlformats.org/officeDocument/2006/relationships/chart" Target="../charts/chart325.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70.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chart" Target="../charts/chart327.xml"/><Relationship Id="rId1" Type="http://schemas.openxmlformats.org/officeDocument/2006/relationships/slideLayout" Target="../slideLayouts/slideLayout10.xml"/><Relationship Id="rId5" Type="http://schemas.openxmlformats.org/officeDocument/2006/relationships/slide" Target="slide247.xml"/><Relationship Id="rId4" Type="http://schemas.openxmlformats.org/officeDocument/2006/relationships/slide" Target="slide60.xml"/></Relationships>
</file>

<file path=ppt/slides/_rels/slide27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0.xml"/><Relationship Id="rId5" Type="http://schemas.openxmlformats.org/officeDocument/2006/relationships/chart" Target="../charts/chart328.xml"/><Relationship Id="rId4" Type="http://schemas.openxmlformats.org/officeDocument/2006/relationships/slide" Target="slide247.xml"/></Relationships>
</file>

<file path=ppt/slides/_rels/slide27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2.xml"/><Relationship Id="rId4" Type="http://schemas.openxmlformats.org/officeDocument/2006/relationships/slide" Target="slide247.xml"/></Relationships>
</file>

<file path=ppt/slides/_rels/slide273.xml.rels><?xml version="1.0" encoding="UTF-8" standalone="yes"?>
<Relationships xmlns="http://schemas.openxmlformats.org/package/2006/relationships"><Relationship Id="rId3" Type="http://schemas.openxmlformats.org/officeDocument/2006/relationships/chart" Target="../charts/chart330.xml"/><Relationship Id="rId2" Type="http://schemas.openxmlformats.org/officeDocument/2006/relationships/chart" Target="../charts/chart329.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74.xml.rels><?xml version="1.0" encoding="UTF-8" standalone="yes"?>
<Relationships xmlns="http://schemas.openxmlformats.org/package/2006/relationships"><Relationship Id="rId3" Type="http://schemas.openxmlformats.org/officeDocument/2006/relationships/chart" Target="../charts/chart332.xml"/><Relationship Id="rId2" Type="http://schemas.openxmlformats.org/officeDocument/2006/relationships/chart" Target="../charts/chart331.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75.xml.rels><?xml version="1.0" encoding="UTF-8" standalone="yes"?>
<Relationships xmlns="http://schemas.openxmlformats.org/package/2006/relationships"><Relationship Id="rId3" Type="http://schemas.openxmlformats.org/officeDocument/2006/relationships/chart" Target="../charts/chart334.xml"/><Relationship Id="rId2" Type="http://schemas.openxmlformats.org/officeDocument/2006/relationships/chart" Target="../charts/chart333.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7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2.xml"/><Relationship Id="rId4" Type="http://schemas.openxmlformats.org/officeDocument/2006/relationships/slide" Target="slide247.xml"/></Relationships>
</file>

<file path=ppt/slides/_rels/slide277.xml.rels><?xml version="1.0" encoding="UTF-8" standalone="yes"?>
<Relationships xmlns="http://schemas.openxmlformats.org/package/2006/relationships"><Relationship Id="rId3" Type="http://schemas.openxmlformats.org/officeDocument/2006/relationships/chart" Target="../charts/chart336.xml"/><Relationship Id="rId2" Type="http://schemas.openxmlformats.org/officeDocument/2006/relationships/chart" Target="../charts/chart335.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78.xml.rels><?xml version="1.0" encoding="UTF-8" standalone="yes"?>
<Relationships xmlns="http://schemas.openxmlformats.org/package/2006/relationships"><Relationship Id="rId3" Type="http://schemas.openxmlformats.org/officeDocument/2006/relationships/chart" Target="../charts/chart338.xml"/><Relationship Id="rId2" Type="http://schemas.openxmlformats.org/officeDocument/2006/relationships/chart" Target="../charts/chart337.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79.xml.rels><?xml version="1.0" encoding="UTF-8" standalone="yes"?>
<Relationships xmlns="http://schemas.openxmlformats.org/package/2006/relationships"><Relationship Id="rId3" Type="http://schemas.openxmlformats.org/officeDocument/2006/relationships/chart" Target="../charts/chart340.xml"/><Relationship Id="rId2" Type="http://schemas.openxmlformats.org/officeDocument/2006/relationships/chart" Target="../charts/chart339.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80.xml.rels><?xml version="1.0" encoding="UTF-8" standalone="yes"?>
<Relationships xmlns="http://schemas.openxmlformats.org/package/2006/relationships"><Relationship Id="rId3" Type="http://schemas.openxmlformats.org/officeDocument/2006/relationships/chart" Target="../charts/chart342.xml"/><Relationship Id="rId2" Type="http://schemas.openxmlformats.org/officeDocument/2006/relationships/chart" Target="../charts/chart341.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1.xml.rels><?xml version="1.0" encoding="UTF-8" standalone="yes"?>
<Relationships xmlns="http://schemas.openxmlformats.org/package/2006/relationships"><Relationship Id="rId3" Type="http://schemas.openxmlformats.org/officeDocument/2006/relationships/chart" Target="../charts/chart344.xml"/><Relationship Id="rId2" Type="http://schemas.openxmlformats.org/officeDocument/2006/relationships/chart" Target="../charts/chart343.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2.xml.rels><?xml version="1.0" encoding="UTF-8" standalone="yes"?>
<Relationships xmlns="http://schemas.openxmlformats.org/package/2006/relationships"><Relationship Id="rId3" Type="http://schemas.openxmlformats.org/officeDocument/2006/relationships/chart" Target="../charts/chart346.xml"/><Relationship Id="rId2" Type="http://schemas.openxmlformats.org/officeDocument/2006/relationships/chart" Target="../charts/chart345.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3.xml.rels><?xml version="1.0" encoding="UTF-8" standalone="yes"?>
<Relationships xmlns="http://schemas.openxmlformats.org/package/2006/relationships"><Relationship Id="rId3" Type="http://schemas.openxmlformats.org/officeDocument/2006/relationships/chart" Target="../charts/chart348.xml"/><Relationship Id="rId2" Type="http://schemas.openxmlformats.org/officeDocument/2006/relationships/chart" Target="../charts/chart347.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2.xml"/><Relationship Id="rId4" Type="http://schemas.openxmlformats.org/officeDocument/2006/relationships/slide" Target="slide247.xml"/></Relationships>
</file>

<file path=ppt/slides/_rels/slide285.xml.rels><?xml version="1.0" encoding="UTF-8" standalone="yes"?>
<Relationships xmlns="http://schemas.openxmlformats.org/package/2006/relationships"><Relationship Id="rId3" Type="http://schemas.openxmlformats.org/officeDocument/2006/relationships/chart" Target="../charts/chart350.xml"/><Relationship Id="rId2" Type="http://schemas.openxmlformats.org/officeDocument/2006/relationships/chart" Target="../charts/chart349.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6.xml.rels><?xml version="1.0" encoding="UTF-8" standalone="yes"?>
<Relationships xmlns="http://schemas.openxmlformats.org/package/2006/relationships"><Relationship Id="rId3" Type="http://schemas.openxmlformats.org/officeDocument/2006/relationships/chart" Target="../charts/chart352.xml"/><Relationship Id="rId2" Type="http://schemas.openxmlformats.org/officeDocument/2006/relationships/chart" Target="../charts/chart351.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7.xml.rels><?xml version="1.0" encoding="UTF-8" standalone="yes"?>
<Relationships xmlns="http://schemas.openxmlformats.org/package/2006/relationships"><Relationship Id="rId3" Type="http://schemas.openxmlformats.org/officeDocument/2006/relationships/chart" Target="../charts/chart353.xml"/><Relationship Id="rId7" Type="http://schemas.openxmlformats.org/officeDocument/2006/relationships/slide" Target="slide247.xml"/><Relationship Id="rId2" Type="http://schemas.openxmlformats.org/officeDocument/2006/relationships/notesSlide" Target="../notesSlides/notesSlide119.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246.xml"/><Relationship Id="rId4" Type="http://schemas.openxmlformats.org/officeDocument/2006/relationships/chart" Target="../charts/chart354.xml"/></Relationships>
</file>

<file path=ppt/slides/_rels/slide288.xml.rels><?xml version="1.0" encoding="UTF-8" standalone="yes"?>
<Relationships xmlns="http://schemas.openxmlformats.org/package/2006/relationships"><Relationship Id="rId3" Type="http://schemas.openxmlformats.org/officeDocument/2006/relationships/chart" Target="../charts/chart356.xml"/><Relationship Id="rId2" Type="http://schemas.openxmlformats.org/officeDocument/2006/relationships/chart" Target="../charts/chart355.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89.xml.rels><?xml version="1.0" encoding="UTF-8" standalone="yes"?>
<Relationships xmlns="http://schemas.openxmlformats.org/package/2006/relationships"><Relationship Id="rId3" Type="http://schemas.openxmlformats.org/officeDocument/2006/relationships/chart" Target="../charts/chart358.xml"/><Relationship Id="rId2" Type="http://schemas.openxmlformats.org/officeDocument/2006/relationships/chart" Target="../charts/chart357.xml"/><Relationship Id="rId1" Type="http://schemas.openxmlformats.org/officeDocument/2006/relationships/slideLayout" Target="../slideLayouts/slideLayout10.xml"/><Relationship Id="rId6" Type="http://schemas.openxmlformats.org/officeDocument/2006/relationships/slide" Target="slide247.xml"/><Relationship Id="rId5" Type="http://schemas.openxmlformats.org/officeDocument/2006/relationships/slide" Target="slide60.xml"/><Relationship Id="rId4" Type="http://schemas.openxmlformats.org/officeDocument/2006/relationships/slide" Target="slide246.xml"/></Relationships>
</file>

<file path=ppt/slides/_rels/slide2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90.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0.xml"/><Relationship Id="rId4" Type="http://schemas.openxmlformats.org/officeDocument/2006/relationships/slide" Target="slide291.xml"/></Relationships>
</file>

<file path=ppt/slides/_rels/slide292.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1.xml"/><Relationship Id="rId1" Type="http://schemas.openxmlformats.org/officeDocument/2006/relationships/slideLayout" Target="../slideLayouts/slideLayout10.xml"/><Relationship Id="rId5" Type="http://schemas.openxmlformats.org/officeDocument/2006/relationships/slide" Target="slide291.xml"/><Relationship Id="rId4" Type="http://schemas.openxmlformats.org/officeDocument/2006/relationships/slide" Target="slide60.xml"/></Relationships>
</file>

<file path=ppt/slides/_rels/slide293.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3.xml"/><Relationship Id="rId1" Type="http://schemas.openxmlformats.org/officeDocument/2006/relationships/slideLayout" Target="../slideLayouts/slideLayout10.xml"/><Relationship Id="rId5" Type="http://schemas.openxmlformats.org/officeDocument/2006/relationships/slide" Target="slide294.xml"/><Relationship Id="rId4" Type="http://schemas.openxmlformats.org/officeDocument/2006/relationships/slide" Target="slide60.xml"/></Relationships>
</file>

<file path=ppt/slides/_rels/slide295.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4.xml"/><Relationship Id="rId1" Type="http://schemas.openxmlformats.org/officeDocument/2006/relationships/slideLayout" Target="../slideLayouts/slideLayout10.xml"/><Relationship Id="rId5" Type="http://schemas.openxmlformats.org/officeDocument/2006/relationships/slide" Target="slide294.xml"/><Relationship Id="rId4" Type="http://schemas.openxmlformats.org/officeDocument/2006/relationships/slide" Target="slide60.xml"/></Relationships>
</file>

<file path=ppt/slides/_rels/slide296.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6.xml"/><Relationship Id="rId1" Type="http://schemas.openxmlformats.org/officeDocument/2006/relationships/slideLayout" Target="../slideLayouts/slideLayout10.xml"/><Relationship Id="rId5" Type="http://schemas.openxmlformats.org/officeDocument/2006/relationships/slide" Target="slide297.xml"/><Relationship Id="rId4" Type="http://schemas.openxmlformats.org/officeDocument/2006/relationships/slide" Target="slide60.xml"/></Relationships>
</file>

<file path=ppt/slides/_rels/slide29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0.xml"/><Relationship Id="rId4" Type="http://schemas.openxmlformats.org/officeDocument/2006/relationships/slide" Target="slide297.xml"/></Relationships>
</file>

<file path=ppt/slides/_rels/slide299.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7.xml"/><Relationship Id="rId1" Type="http://schemas.openxmlformats.org/officeDocument/2006/relationships/slideLayout" Target="../slideLayouts/slideLayout10.xml"/><Relationship Id="rId5" Type="http://schemas.openxmlformats.org/officeDocument/2006/relationships/slide" Target="slide297.xml"/><Relationship Id="rId4" Type="http://schemas.openxmlformats.org/officeDocument/2006/relationships/slide" Target="slide6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00.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29.xml"/><Relationship Id="rId1" Type="http://schemas.openxmlformats.org/officeDocument/2006/relationships/slideLayout" Target="../slideLayouts/slideLayout10.xml"/><Relationship Id="rId5" Type="http://schemas.openxmlformats.org/officeDocument/2006/relationships/slide" Target="slide301.xml"/><Relationship Id="rId4" Type="http://schemas.openxmlformats.org/officeDocument/2006/relationships/slide" Target="slide60.xml"/></Relationships>
</file>

<file path=ppt/slides/_rels/slide30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46.xml"/><Relationship Id="rId1" Type="http://schemas.openxmlformats.org/officeDocument/2006/relationships/slideLayout" Target="../slideLayouts/slideLayout10.xml"/><Relationship Id="rId4" Type="http://schemas.openxmlformats.org/officeDocument/2006/relationships/slide" Target="slide301.xml"/></Relationships>
</file>

<file path=ppt/slides/_rels/slide303.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31.xml"/><Relationship Id="rId1" Type="http://schemas.openxmlformats.org/officeDocument/2006/relationships/slideLayout" Target="../slideLayouts/slideLayout10.xml"/><Relationship Id="rId5" Type="http://schemas.openxmlformats.org/officeDocument/2006/relationships/slide" Target="slide304.xml"/><Relationship Id="rId4" Type="http://schemas.openxmlformats.org/officeDocument/2006/relationships/slide" Target="slide60.xml"/></Relationships>
</file>

<file path=ppt/slides/_rels/slide305.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32.xml"/><Relationship Id="rId1" Type="http://schemas.openxmlformats.org/officeDocument/2006/relationships/slideLayout" Target="../slideLayouts/slideLayout10.xml"/><Relationship Id="rId5" Type="http://schemas.openxmlformats.org/officeDocument/2006/relationships/slide" Target="slide304.xml"/><Relationship Id="rId4" Type="http://schemas.openxmlformats.org/officeDocument/2006/relationships/slide" Target="slide60.xml"/></Relationships>
</file>

<file path=ppt/slides/_rels/slide306.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4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53.xml"/></Relationships>
</file>

<file path=ppt/slides/_rels/slide3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slide" Target="slide59.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61.xml"/></Relationships>
</file>

<file path=ppt/slides/_rels/slide4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63.xml"/></Relationships>
</file>

<file path=ppt/slides/_rels/slide4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65.xml"/></Relationships>
</file>

<file path=ppt/slides/_rels/slide4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70.xml"/></Relationships>
</file>

<file path=ppt/slides/_rels/slide4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8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6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slide" Target="slide246.xml"/><Relationship Id="rId5" Type="http://schemas.openxmlformats.org/officeDocument/2006/relationships/slide" Target="slide119.xml"/><Relationship Id="rId4" Type="http://schemas.openxmlformats.org/officeDocument/2006/relationships/slide" Target="slide173.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slide" Target="slide106.xml"/><Relationship Id="rId13" Type="http://schemas.openxmlformats.org/officeDocument/2006/relationships/slide" Target="slide116.xml"/><Relationship Id="rId3" Type="http://schemas.openxmlformats.org/officeDocument/2006/relationships/slide" Target="slide59.xml"/><Relationship Id="rId7" Type="http://schemas.openxmlformats.org/officeDocument/2006/relationships/slide" Target="slide103.xml"/><Relationship Id="rId12" Type="http://schemas.openxmlformats.org/officeDocument/2006/relationships/slide" Target="slide114.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slide" Target="slide101.xml"/><Relationship Id="rId11" Type="http://schemas.openxmlformats.org/officeDocument/2006/relationships/slide" Target="slide111.xml"/><Relationship Id="rId5" Type="http://schemas.openxmlformats.org/officeDocument/2006/relationships/slide" Target="slide98.xml"/><Relationship Id="rId10" Type="http://schemas.openxmlformats.org/officeDocument/2006/relationships/slide" Target="slide60.xml"/><Relationship Id="rId4" Type="http://schemas.openxmlformats.org/officeDocument/2006/relationships/slide" Target="slide61.xml"/><Relationship Id="rId9" Type="http://schemas.openxmlformats.org/officeDocument/2006/relationships/slide" Target="slide108.xml"/></Relationships>
</file>

<file path=ppt/slides/_rels/slide6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84.xml"/></Relationships>
</file>

<file path=ppt/slides/_rels/slide6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6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6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67.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6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96.xml"/></Relationships>
</file>

<file path=ppt/slides/_rels/slide69.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1.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2.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4.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chart" Target="../charts/chart109.xml"/><Relationship Id="rId1" Type="http://schemas.openxmlformats.org/officeDocument/2006/relationships/slideLayout" Target="../slideLayouts/slideLayout10.xml"/><Relationship Id="rId4" Type="http://schemas.openxmlformats.org/officeDocument/2006/relationships/slide" Target="slide61.xml"/></Relationships>
</file>

<file path=ppt/slides/_rels/slide76.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1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8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chart" Target="../charts/chart116.xml"/><Relationship Id="rId1" Type="http://schemas.openxmlformats.org/officeDocument/2006/relationships/slideLayout" Target="../slideLayouts/slideLayout10.xml"/><Relationship Id="rId4" Type="http://schemas.openxmlformats.org/officeDocument/2006/relationships/slide" Target="slide61.xml"/></Relationships>
</file>

<file path=ppt/slides/_rels/slide81.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8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119.xml"/></Relationships>
</file>

<file path=ppt/slides/_rels/slide84.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121.xml"/></Relationships>
</file>

<file path=ppt/slides/_rels/slide8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87.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125.xml"/></Relationships>
</file>

<file path=ppt/slides/_rels/slide88.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89.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chart" Target="../charts/chart12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90.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9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9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94.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95.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96.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 Id="rId5" Type="http://schemas.openxmlformats.org/officeDocument/2006/relationships/slide" Target="slide61.xml"/><Relationship Id="rId4" Type="http://schemas.openxmlformats.org/officeDocument/2006/relationships/slide" Target="slide60.xml"/></Relationships>
</file>

<file path=ppt/slides/_rels/slide9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slide" Target="slide98.xml"/></Relationships>
</file>

<file path=ppt/slides/_rels/slide9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slide" Target="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9181333-6FE1-1B42-AA2B-BBF512023106}"/>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0" y="-7601"/>
            <a:ext cx="12192000" cy="6880804"/>
          </a:xfrm>
          <a:prstGeom prst="rect">
            <a:avLst/>
          </a:prstGeom>
        </p:spPr>
      </p:pic>
      <p:sp>
        <p:nvSpPr>
          <p:cNvPr id="2" name="Rektangel 1">
            <a:extLst>
              <a:ext uri="{FF2B5EF4-FFF2-40B4-BE49-F238E27FC236}">
                <a16:creationId xmlns:a16="http://schemas.microsoft.com/office/drawing/2014/main" id="{F9724488-01F6-0F4B-8AFA-7998946B5016}"/>
              </a:ext>
              <a:ext uri="{C183D7F6-B498-43B3-948B-1728B52AA6E4}">
                <adec:decorative xmlns:adec="http://schemas.microsoft.com/office/drawing/2017/decorative" val="1"/>
              </a:ext>
            </a:extLst>
          </p:cNvPr>
          <p:cNvSpPr/>
          <p:nvPr/>
        </p:nvSpPr>
        <p:spPr>
          <a:xfrm>
            <a:off x="0" y="4969264"/>
            <a:ext cx="12192000" cy="145039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descr="Rubrik - Beslagstatistik">
            <a:extLst>
              <a:ext uri="{FF2B5EF4-FFF2-40B4-BE49-F238E27FC236}">
                <a16:creationId xmlns:a16="http://schemas.microsoft.com/office/drawing/2014/main" id="{FDB437D5-1A0F-BE41-8565-56DA667A748D}"/>
              </a:ext>
            </a:extLst>
          </p:cNvPr>
          <p:cNvSpPr txBox="1"/>
          <p:nvPr/>
        </p:nvSpPr>
        <p:spPr>
          <a:xfrm>
            <a:off x="347133" y="4969264"/>
            <a:ext cx="10312400" cy="1092607"/>
          </a:xfrm>
          <a:prstGeom prst="rect">
            <a:avLst/>
          </a:prstGeom>
          <a:noFill/>
        </p:spPr>
        <p:txBody>
          <a:bodyPr wrap="square" rtlCol="0">
            <a:spAutoFit/>
          </a:bodyPr>
          <a:lstStyle/>
          <a:p>
            <a:r>
              <a:rPr lang="sv-SE" sz="4800" b="1" dirty="0">
                <a:solidFill>
                  <a:schemeClr val="bg1"/>
                </a:solidFill>
              </a:rPr>
              <a:t>Beslagsstatistik 2023</a:t>
            </a:r>
            <a:r>
              <a:rPr lang="sv-SE" sz="6500" b="1" dirty="0">
                <a:solidFill>
                  <a:schemeClr val="bg1"/>
                </a:solidFill>
              </a:rPr>
              <a:t> </a:t>
            </a:r>
          </a:p>
        </p:txBody>
      </p:sp>
      <p:sp>
        <p:nvSpPr>
          <p:cNvPr id="6" name="Rektangel 5">
            <a:extLst>
              <a:ext uri="{FF2B5EF4-FFF2-40B4-BE49-F238E27FC236}">
                <a16:creationId xmlns:a16="http://schemas.microsoft.com/office/drawing/2014/main" id="{D498460A-3CAD-294E-A4F7-FCB823D41145}"/>
              </a:ext>
              <a:ext uri="{C183D7F6-B498-43B3-948B-1728B52AA6E4}">
                <adec:decorative xmlns:adec="http://schemas.microsoft.com/office/drawing/2017/decorative" val="1"/>
              </a:ext>
            </a:extLst>
          </p:cNvPr>
          <p:cNvSpPr/>
          <p:nvPr/>
        </p:nvSpPr>
        <p:spPr>
          <a:xfrm>
            <a:off x="0" y="-2"/>
            <a:ext cx="12192000" cy="58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 6" descr="Tullverkets logotyp">
            <a:extLst>
              <a:ext uri="{FF2B5EF4-FFF2-40B4-BE49-F238E27FC236}">
                <a16:creationId xmlns:a16="http://schemas.microsoft.com/office/drawing/2014/main" id="{2EF6C86E-B1AC-E74B-823E-DEA19A93F8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425" y="68952"/>
            <a:ext cx="1440000" cy="459243"/>
          </a:xfrm>
          <a:prstGeom prst="rect">
            <a:avLst/>
          </a:prstGeom>
        </p:spPr>
      </p:pic>
      <p:grpSp>
        <p:nvGrpSpPr>
          <p:cNvPr id="4" name="Grupp 3">
            <a:extLst>
              <a:ext uri="{FF2B5EF4-FFF2-40B4-BE49-F238E27FC236}">
                <a16:creationId xmlns:a16="http://schemas.microsoft.com/office/drawing/2014/main" id="{0B742C29-99FB-EA47-8AFF-60F2C194F714}"/>
              </a:ext>
              <a:ext uri="{C183D7F6-B498-43B3-948B-1728B52AA6E4}">
                <adec:decorative xmlns:adec="http://schemas.microsoft.com/office/drawing/2017/decorative" val="1"/>
              </a:ext>
            </a:extLst>
          </p:cNvPr>
          <p:cNvGrpSpPr/>
          <p:nvPr/>
        </p:nvGrpSpPr>
        <p:grpSpPr>
          <a:xfrm>
            <a:off x="7096739" y="5554800"/>
            <a:ext cx="4039821" cy="356496"/>
            <a:chOff x="7096739" y="5517232"/>
            <a:chExt cx="4039821" cy="356496"/>
          </a:xfrm>
        </p:grpSpPr>
        <p:sp>
          <p:nvSpPr>
            <p:cNvPr id="8" name="Rubrik 1">
              <a:extLst>
                <a:ext uri="{FF2B5EF4-FFF2-40B4-BE49-F238E27FC236}">
                  <a16:creationId xmlns:a16="http://schemas.microsoft.com/office/drawing/2014/main" id="{DCF1C66A-AA35-BF44-9F16-7A15E66E7843}"/>
                </a:ext>
              </a:extLst>
            </p:cNvPr>
            <p:cNvSpPr txBox="1">
              <a:spLocks/>
            </p:cNvSpPr>
            <p:nvPr/>
          </p:nvSpPr>
          <p:spPr>
            <a:xfrm>
              <a:off x="7096739" y="5581328"/>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a:t>
              </a:r>
            </a:p>
          </p:txBody>
        </p:sp>
        <p:grpSp>
          <p:nvGrpSpPr>
            <p:cNvPr id="9" name="Grupp 8">
              <a:extLst>
                <a:ext uri="{FF2B5EF4-FFF2-40B4-BE49-F238E27FC236}">
                  <a16:creationId xmlns:a16="http://schemas.microsoft.com/office/drawing/2014/main" id="{D8776BEE-2724-5D49-8BA4-342F615CCAAE}"/>
                </a:ext>
              </a:extLst>
            </p:cNvPr>
            <p:cNvGrpSpPr/>
            <p:nvPr/>
          </p:nvGrpSpPr>
          <p:grpSpPr>
            <a:xfrm>
              <a:off x="7972869" y="5517232"/>
              <a:ext cx="356496" cy="356496"/>
              <a:chOff x="487676" y="5291665"/>
              <a:chExt cx="356496" cy="356496"/>
            </a:xfrm>
          </p:grpSpPr>
          <p:cxnSp>
            <p:nvCxnSpPr>
              <p:cNvPr id="10" name="Rak pil 9">
                <a:extLst>
                  <a:ext uri="{FF2B5EF4-FFF2-40B4-BE49-F238E27FC236}">
                    <a16:creationId xmlns:a16="http://schemas.microsoft.com/office/drawing/2014/main" id="{CF51354F-17ED-1147-A1D8-8E9610E450D8}"/>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Ellips 10">
                <a:extLst>
                  <a:ext uri="{FF2B5EF4-FFF2-40B4-BE49-F238E27FC236}">
                    <a16:creationId xmlns:a16="http://schemas.microsoft.com/office/drawing/2014/main" id="{108311F7-407F-3B40-BCDB-5B8497C1699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12" name="Rektangel 11" descr="Länk till Fortsätt">
            <a:hlinkClick r:id="" action="ppaction://hlinkshowjump?jump=nextslide"/>
            <a:extLst>
              <a:ext uri="{FF2B5EF4-FFF2-40B4-BE49-F238E27FC236}">
                <a16:creationId xmlns:a16="http://schemas.microsoft.com/office/drawing/2014/main" id="{E644DA26-CC0A-7448-9DE5-3B60A0FE6A4C}"/>
              </a:ext>
            </a:extLst>
          </p:cNvPr>
          <p:cNvSpPr/>
          <p:nvPr/>
        </p:nvSpPr>
        <p:spPr>
          <a:xfrm>
            <a:off x="6888088" y="5229200"/>
            <a:ext cx="226861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92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840943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6546344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F883F66-EDC0-8648-9037-2D8E1E3B08D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1017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Gävleborgs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5333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4287131"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92358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Jämt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Jämtlands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3">
            <a:extLst>
              <a:ext uri="{FF2B5EF4-FFF2-40B4-BE49-F238E27FC236}">
                <a16:creationId xmlns:a16="http://schemas.microsoft.com/office/drawing/2014/main" id="{CEB4AEFC-96A8-CF4D-BC17-A4074449D471}"/>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Jämtlands län</a:t>
            </a:r>
          </a:p>
        </p:txBody>
      </p:sp>
      <p:sp>
        <p:nvSpPr>
          <p:cNvPr id="20" name="Rektangel 19" descr="Länk tillbaka till Brottsbekämpningsområde Nord">
            <a:hlinkClick r:id="rId3" action="ppaction://hlinksldjump"/>
            <a:extLst>
              <a:ext uri="{FF2B5EF4-FFF2-40B4-BE49-F238E27FC236}">
                <a16:creationId xmlns:a16="http://schemas.microsoft.com/office/drawing/2014/main" id="{6B6D4B26-A9C9-B84D-B535-F2BEC1B1210D}"/>
              </a:ext>
            </a:extLst>
          </p:cNvPr>
          <p:cNvSpPr/>
          <p:nvPr/>
        </p:nvSpPr>
        <p:spPr>
          <a:xfrm>
            <a:off x="6377419"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7210636A-B2C3-5F44-A07C-43DBCB3A1FB9}"/>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Jämtlands län">
            <a:hlinkClick r:id="rId4" action="ppaction://hlinksldjump"/>
            <a:extLst>
              <a:ext uri="{FF2B5EF4-FFF2-40B4-BE49-F238E27FC236}">
                <a16:creationId xmlns:a16="http://schemas.microsoft.com/office/drawing/2014/main" id="{560C0B39-CAAB-5A49-8141-D1709580B7FE}"/>
              </a:ext>
            </a:extLst>
          </p:cNvPr>
          <p:cNvSpPr/>
          <p:nvPr/>
        </p:nvSpPr>
        <p:spPr>
          <a:xfrm>
            <a:off x="9854595" y="252200"/>
            <a:ext cx="107099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111F6A17-5BC2-F34C-A11C-3ACB35F81D48}"/>
              </a:ext>
            </a:extLst>
          </p:cNvPr>
          <p:cNvSpPr txBox="1"/>
          <p:nvPr/>
        </p:nvSpPr>
        <p:spPr>
          <a:xfrm>
            <a:off x="400833" y="6463431"/>
            <a:ext cx="213520" cy="338554"/>
          </a:xfrm>
          <a:prstGeom prst="rect">
            <a:avLst/>
          </a:prstGeom>
          <a:noFill/>
        </p:spPr>
        <p:txBody>
          <a:bodyPr wrap="none" rtlCol="0">
            <a:spAutoFit/>
          </a:bodyPr>
          <a:lstStyle/>
          <a:p>
            <a:r>
              <a:rPr lang="sv-SE" sz="800" i="1" dirty="0"/>
              <a:t>.</a:t>
            </a:r>
          </a:p>
          <a:p>
            <a:endParaRPr lang="sv-SE" sz="800" i="1" dirty="0"/>
          </a:p>
        </p:txBody>
      </p:sp>
      <p:graphicFrame>
        <p:nvGraphicFramePr>
          <p:cNvPr id="6" name="Tabell 5" descr="Tabell Gävleborgs län">
            <a:extLst>
              <a:ext uri="{FF2B5EF4-FFF2-40B4-BE49-F238E27FC236}">
                <a16:creationId xmlns:a16="http://schemas.microsoft.com/office/drawing/2014/main" id="{CBCB302D-4AD5-B4D7-58E6-04DA977A45AB}"/>
              </a:ext>
            </a:extLst>
          </p:cNvPr>
          <p:cNvGraphicFramePr>
            <a:graphicFrameLocks noGrp="1"/>
          </p:cNvGraphicFramePr>
          <p:nvPr>
            <p:extLst>
              <p:ext uri="{D42A27DB-BD31-4B8C-83A1-F6EECF244321}">
                <p14:modId xmlns:p14="http://schemas.microsoft.com/office/powerpoint/2010/main" val="3124870060"/>
              </p:ext>
            </p:extLst>
          </p:nvPr>
        </p:nvGraphicFramePr>
        <p:xfrm>
          <a:off x="479425" y="1891950"/>
          <a:ext cx="11233151" cy="26822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156381">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156381">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0,00005</a:t>
                      </a:r>
                    </a:p>
                  </a:txBody>
                  <a:tcPr anchor="b"/>
                </a:tc>
                <a:extLst>
                  <a:ext uri="{0D108BD9-81ED-4DB2-BD59-A6C34878D82A}">
                    <a16:rowId xmlns:a16="http://schemas.microsoft.com/office/drawing/2014/main" val="4087789245"/>
                  </a:ext>
                </a:extLst>
              </a:tr>
              <a:tr h="156381">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extLst>
                  <a:ext uri="{0D108BD9-81ED-4DB2-BD59-A6C34878D82A}">
                    <a16:rowId xmlns:a16="http://schemas.microsoft.com/office/drawing/2014/main" val="2431244774"/>
                  </a:ext>
                </a:extLst>
              </a:tr>
              <a:tr h="156381">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2303927347"/>
                  </a:ext>
                </a:extLst>
              </a:tr>
              <a:tr h="156381">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4102694008"/>
                  </a:ext>
                </a:extLst>
              </a:tr>
              <a:tr h="156381">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1 846</a:t>
                      </a:r>
                    </a:p>
                  </a:txBody>
                  <a:tcPr anchor="b"/>
                </a:tc>
                <a:extLst>
                  <a:ext uri="{0D108BD9-81ED-4DB2-BD59-A6C34878D82A}">
                    <a16:rowId xmlns:a16="http://schemas.microsoft.com/office/drawing/2014/main" val="1916432991"/>
                  </a:ext>
                </a:extLst>
              </a:tr>
              <a:tr h="156381">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2965845498"/>
                  </a:ext>
                </a:extLst>
              </a:tr>
              <a:tr h="156381">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909</a:t>
                      </a:r>
                    </a:p>
                  </a:txBody>
                  <a:tcPr anchor="b"/>
                </a:tc>
                <a:extLst>
                  <a:ext uri="{0D108BD9-81ED-4DB2-BD59-A6C34878D82A}">
                    <a16:rowId xmlns:a16="http://schemas.microsoft.com/office/drawing/2014/main" val="470447298"/>
                  </a:ext>
                </a:extLst>
              </a:tr>
              <a:tr h="156381">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8</a:t>
                      </a:r>
                    </a:p>
                  </a:txBody>
                  <a:tcPr anchor="b"/>
                </a:tc>
                <a:extLst>
                  <a:ext uri="{0D108BD9-81ED-4DB2-BD59-A6C34878D82A}">
                    <a16:rowId xmlns:a16="http://schemas.microsoft.com/office/drawing/2014/main" val="4266014374"/>
                  </a:ext>
                </a:extLst>
              </a:tr>
              <a:tr h="156381">
                <a:tc>
                  <a:txBody>
                    <a:bodyPr/>
                    <a:lstStyle/>
                    <a:p>
                      <a:pPr algn="l" fontAlgn="b"/>
                      <a:r>
                        <a:rPr lang="sv-SE" sz="1000" b="0" i="0" u="none" strike="noStrike" dirty="0">
                          <a:solidFill>
                            <a:srgbClr val="000000"/>
                          </a:solidFill>
                          <a:effectLst/>
                          <a:latin typeface="+mn-lt"/>
                        </a:rPr>
                        <a:t>Övrig narkotika och narkotiska läkemedel (tabletter, </a:t>
                      </a:r>
                      <a:r>
                        <a:rPr lang="sv-SE" sz="1000" b="0" i="0" u="none" strike="noStrike">
                          <a:solidFill>
                            <a:srgbClr val="000000"/>
                          </a:solidFill>
                          <a:effectLst/>
                          <a:latin typeface="+mn-lt"/>
                        </a:rPr>
                        <a:t>st)</a:t>
                      </a:r>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474</a:t>
                      </a:r>
                    </a:p>
                  </a:txBody>
                  <a:tcPr anchor="b"/>
                </a:tc>
                <a:extLst>
                  <a:ext uri="{0D108BD9-81ED-4DB2-BD59-A6C34878D82A}">
                    <a16:rowId xmlns:a16="http://schemas.microsoft.com/office/drawing/2014/main" val="4221872947"/>
                  </a:ext>
                </a:extLst>
              </a:tr>
              <a:tr h="156381">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2</a:t>
                      </a:r>
                    </a:p>
                  </a:txBody>
                  <a:tcPr>
                    <a:solidFill>
                      <a:schemeClr val="tx2"/>
                    </a:solidFill>
                  </a:tcPr>
                </a:tc>
                <a:tc>
                  <a:txBody>
                    <a:bodyPr/>
                    <a:lstStyle/>
                    <a:p>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dirty="0">
                          <a:solidFill>
                            <a:schemeClr val="bg1"/>
                          </a:solidFill>
                          <a:latin typeface="+mn-lt"/>
                        </a:rPr>
                        <a:t>23</a:t>
                      </a:r>
                    </a:p>
                  </a:txBody>
                  <a:tcPr>
                    <a:solidFill>
                      <a:schemeClr val="tx2"/>
                    </a:solidFill>
                  </a:tcPr>
                </a:tc>
                <a:tc>
                  <a:txBody>
                    <a:bodyPr/>
                    <a:lstStyle/>
                    <a:p>
                      <a:pPr algn="r"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3159373141"/>
                  </a:ext>
                </a:extLst>
              </a:tr>
            </a:tbl>
          </a:graphicData>
        </a:graphic>
      </p:graphicFrame>
    </p:spTree>
    <p:extLst>
      <p:ext uri="{BB962C8B-B14F-4D97-AF65-F5344CB8AC3E}">
        <p14:creationId xmlns:p14="http://schemas.microsoft.com/office/powerpoint/2010/main" val="13468948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Jämtlands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280500"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239674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023789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Norrbotten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Norrbottens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Norrbotten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8906102"/>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20</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18</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16,2</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7</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356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372492683"/>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19</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6,06</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4043762927"/>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27</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7,8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15</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3,2</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715083598"/>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0,02</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889030423"/>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70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136</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731707577"/>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0,0008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094802281"/>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10</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655371136"/>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8</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81004515"/>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0,2</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65418796"/>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164729196"/>
                  </a:ext>
                </a:extLst>
              </a:tr>
              <a:tr h="0">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63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66</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9494020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4B5265AA-1B84-D14A-A916-32277F773471}"/>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601B2289-BA53-A643-9693-BA81D906FAF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Norrbottens län</a:t>
            </a:r>
          </a:p>
        </p:txBody>
      </p:sp>
      <p:sp>
        <p:nvSpPr>
          <p:cNvPr id="21" name="Rektangel 20" descr="Länk tillbaka till Brottsbekämpningsområde Nord">
            <a:hlinkClick r:id="rId3" action="ppaction://hlinksldjump"/>
            <a:extLst>
              <a:ext uri="{FF2B5EF4-FFF2-40B4-BE49-F238E27FC236}">
                <a16:creationId xmlns:a16="http://schemas.microsoft.com/office/drawing/2014/main" id="{F4717494-8474-8E49-BA75-E989A88F4B99}"/>
              </a:ext>
            </a:extLst>
          </p:cNvPr>
          <p:cNvSpPr/>
          <p:nvPr/>
        </p:nvSpPr>
        <p:spPr>
          <a:xfrm>
            <a:off x="6266583"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93CF2B85-7C2D-A847-99B4-7F108681585A}"/>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Norrbottens län">
            <a:hlinkClick r:id="rId4" action="ppaction://hlinksldjump"/>
            <a:extLst>
              <a:ext uri="{FF2B5EF4-FFF2-40B4-BE49-F238E27FC236}">
                <a16:creationId xmlns:a16="http://schemas.microsoft.com/office/drawing/2014/main" id="{8E629B96-9AB2-FF4C-922B-E5A64906E804}"/>
              </a:ext>
            </a:extLst>
          </p:cNvPr>
          <p:cNvSpPr/>
          <p:nvPr/>
        </p:nvSpPr>
        <p:spPr>
          <a:xfrm>
            <a:off x="9854595" y="252200"/>
            <a:ext cx="107099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8708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ortsättning Norbotten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Norrbottens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Norrbotten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78083323"/>
              </p:ext>
            </p:extLst>
          </p:nvPr>
        </p:nvGraphicFramePr>
        <p:xfrm>
          <a:off x="479425" y="1891950"/>
          <a:ext cx="11233151" cy="21031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Snus (kg)</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algn="l"/>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42,2</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784980448"/>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368235544"/>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12</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661946196"/>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4218277221"/>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5</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0,9</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35910213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37</a:t>
                      </a:r>
                    </a:p>
                  </a:txBody>
                  <a:tcPr marL="90000" marR="90000" marT="46800" marB="0"/>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2 810</a:t>
                      </a:r>
                    </a:p>
                  </a:txBody>
                  <a:tcPr marL="90000" marR="90000"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19</a:t>
                      </a:r>
                      <a:endParaRPr lang="en-SE" sz="1000" b="0" i="0" u="none" strike="noStrike" kern="1200" dirty="0">
                        <a:solidFill>
                          <a:srgbClr val="000000"/>
                        </a:solidFill>
                        <a:effectLst/>
                        <a:latin typeface="+mn-lt"/>
                        <a:ea typeface="+mn-ea"/>
                        <a:cs typeface="+mn-cs"/>
                      </a:endParaRPr>
                    </a:p>
                  </a:txBody>
                  <a:tcPr marL="90000" marR="90000" marT="46800" marB="0"/>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a:t>
                      </a:r>
                      <a:r>
                        <a:rPr lang="sv-SE" sz="1000" b="0" i="0" u="none" strike="noStrike" kern="1200" dirty="0">
                          <a:solidFill>
                            <a:srgbClr val="000000"/>
                          </a:solidFill>
                          <a:effectLst/>
                          <a:latin typeface="+mn-lt"/>
                          <a:ea typeface="+mn-ea"/>
                          <a:cs typeface="+mn-cs"/>
                        </a:rPr>
                        <a:t> </a:t>
                      </a:r>
                      <a:r>
                        <a:rPr lang="en-SE" sz="1000" b="0" i="0" u="none" strike="noStrike" kern="1200">
                          <a:solidFill>
                            <a:srgbClr val="000000"/>
                          </a:solidFill>
                          <a:effectLst/>
                          <a:latin typeface="+mn-lt"/>
                          <a:ea typeface="+mn-ea"/>
                          <a:cs typeface="+mn-cs"/>
                        </a:rPr>
                        <a:t>387</a:t>
                      </a:r>
                      <a:endParaRPr lang="en-SE" sz="1000" b="0" i="0" u="none" strike="noStrike" kern="1200" dirty="0">
                        <a:solidFill>
                          <a:srgbClr val="000000"/>
                        </a:solidFill>
                        <a:effectLst/>
                        <a:latin typeface="+mn-lt"/>
                        <a:ea typeface="+mn-ea"/>
                        <a:cs typeface="+mn-cs"/>
                      </a:endParaRPr>
                    </a:p>
                  </a:txBody>
                  <a:tcPr marL="90000" marR="90000" marT="46800" marB="0"/>
                </a:tc>
                <a:extLst>
                  <a:ext uri="{0D108BD9-81ED-4DB2-BD59-A6C34878D82A}">
                    <a16:rowId xmlns:a16="http://schemas.microsoft.com/office/drawing/2014/main" val="3253473326"/>
                  </a:ext>
                </a:extLst>
              </a:tr>
              <a:tr h="220839">
                <a:tc>
                  <a:txBody>
                    <a:bodyPr/>
                    <a:lstStyle/>
                    <a:p>
                      <a:pPr algn="l" fontAlgn="b"/>
                      <a:r>
                        <a:rPr lang="sv-SE" sz="1000" b="1" i="0" u="none" strike="noStrike" dirty="0">
                          <a:solidFill>
                            <a:schemeClr val="bg1"/>
                          </a:solidFill>
                          <a:effectLst/>
                          <a:latin typeface="+mn-lt"/>
                        </a:rPr>
                        <a:t>Total</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dirty="0">
                          <a:solidFill>
                            <a:schemeClr val="bg1"/>
                          </a:solidFill>
                          <a:latin typeface="+mn-lt"/>
                        </a:rPr>
                        <a:t>154</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dirty="0">
                          <a:solidFill>
                            <a:schemeClr val="bg1"/>
                          </a:solidFill>
                          <a:latin typeface="+mn-lt"/>
                        </a:rPr>
                        <a:t>92</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76762069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3">
            <a:extLst>
              <a:ext uri="{FF2B5EF4-FFF2-40B4-BE49-F238E27FC236}">
                <a16:creationId xmlns:a16="http://schemas.microsoft.com/office/drawing/2014/main" id="{2C08BED9-67B0-2343-999A-A27910D3BA9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Norrbottens län</a:t>
            </a:r>
          </a:p>
        </p:txBody>
      </p:sp>
      <p:sp>
        <p:nvSpPr>
          <p:cNvPr id="20" name="Rektangel 19" descr="Länk tillbaka till Brottsbekämpningsområde Nord">
            <a:hlinkClick r:id="rId3" action="ppaction://hlinksldjump"/>
            <a:extLst>
              <a:ext uri="{FF2B5EF4-FFF2-40B4-BE49-F238E27FC236}">
                <a16:creationId xmlns:a16="http://schemas.microsoft.com/office/drawing/2014/main" id="{81C6683F-8407-9B46-9B1D-E7E3D1A8FE5E}"/>
              </a:ext>
            </a:extLst>
          </p:cNvPr>
          <p:cNvSpPr/>
          <p:nvPr/>
        </p:nvSpPr>
        <p:spPr>
          <a:xfrm>
            <a:off x="6238873"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97D4C4E4-2DED-9D42-BAD9-D1C3404116BB}"/>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Norrbottens län">
            <a:hlinkClick r:id="rId4" action="ppaction://hlinksldjump"/>
            <a:extLst>
              <a:ext uri="{FF2B5EF4-FFF2-40B4-BE49-F238E27FC236}">
                <a16:creationId xmlns:a16="http://schemas.microsoft.com/office/drawing/2014/main" id="{EF376B61-73C4-E14D-AF27-88EC635F0A2A}"/>
              </a:ext>
            </a:extLst>
          </p:cNvPr>
          <p:cNvSpPr/>
          <p:nvPr/>
        </p:nvSpPr>
        <p:spPr>
          <a:xfrm>
            <a:off x="9854595" y="252200"/>
            <a:ext cx="107099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294979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Norrbottens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54069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007023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Västerbotten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Västerbottens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erbotten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028704397"/>
              </p:ext>
            </p:extLst>
          </p:nvPr>
        </p:nvGraphicFramePr>
        <p:xfrm>
          <a:off x="479425" y="1891950"/>
          <a:ext cx="11233151" cy="3139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5,7</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683590602"/>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1702412228"/>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0,00009</a:t>
                      </a:r>
                    </a:p>
                  </a:txBody>
                  <a:tcPr anchor="b"/>
                </a:tc>
                <a:extLst>
                  <a:ext uri="{0D108BD9-81ED-4DB2-BD59-A6C34878D82A}">
                    <a16:rowId xmlns:a16="http://schemas.microsoft.com/office/drawing/2014/main" val="4243589878"/>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a:t>
                      </a:r>
                    </a:p>
                  </a:txBody>
                  <a:tcPr anchor="b"/>
                </a:tc>
                <a:extLst>
                  <a:ext uri="{0D108BD9-81ED-4DB2-BD59-A6C34878D82A}">
                    <a16:rowId xmlns:a16="http://schemas.microsoft.com/office/drawing/2014/main" val="2810503208"/>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1,75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7,5</a:t>
                      </a:r>
                    </a:p>
                  </a:txBody>
                  <a:tcPr anchor="b"/>
                </a:tc>
                <a:extLst>
                  <a:ext uri="{0D108BD9-81ED-4DB2-BD59-A6C34878D82A}">
                    <a16:rowId xmlns:a16="http://schemas.microsoft.com/office/drawing/2014/main" val="559868292"/>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3664980313"/>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642</a:t>
                      </a:r>
                    </a:p>
                  </a:txBody>
                  <a:tcPr anchor="b"/>
                </a:tc>
                <a:extLst>
                  <a:ext uri="{0D108BD9-81ED-4DB2-BD59-A6C34878D82A}">
                    <a16:rowId xmlns:a16="http://schemas.microsoft.com/office/drawing/2014/main" val="3727443328"/>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6</a:t>
                      </a:r>
                    </a:p>
                  </a:txBody>
                  <a:tcPr/>
                </a:tc>
                <a:extLst>
                  <a:ext uri="{0D108BD9-81ED-4DB2-BD59-A6C34878D82A}">
                    <a16:rowId xmlns:a16="http://schemas.microsoft.com/office/drawing/2014/main" val="3825451729"/>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a:t>
                      </a:r>
                    </a:p>
                  </a:txBody>
                  <a:tcPr>
                    <a:solidFill>
                      <a:schemeClr val="tx2"/>
                    </a:solidFill>
                  </a:tcPr>
                </a:tc>
                <a:tc>
                  <a:txBody>
                    <a:bodyPr/>
                    <a:lstStyle/>
                    <a:p>
                      <a:pPr algn="l"/>
                      <a:endParaRPr lang="sv-SE" sz="1000" b="1">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12</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46925862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28DA5592-B943-E047-93C5-4850F6ED5A6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Västerbottens län</a:t>
            </a:r>
          </a:p>
        </p:txBody>
      </p:sp>
      <p:sp>
        <p:nvSpPr>
          <p:cNvPr id="21" name="Rektangel 20" descr="Länk tillbaka till Brottsbekämpningsområde Nord">
            <a:hlinkClick r:id="rId3" action="ppaction://hlinksldjump"/>
            <a:extLst>
              <a:ext uri="{FF2B5EF4-FFF2-40B4-BE49-F238E27FC236}">
                <a16:creationId xmlns:a16="http://schemas.microsoft.com/office/drawing/2014/main" id="{64D96A16-D99E-2347-AE65-0AD57E64638D}"/>
              </a:ext>
            </a:extLst>
          </p:cNvPr>
          <p:cNvSpPr/>
          <p:nvPr/>
        </p:nvSpPr>
        <p:spPr>
          <a:xfrm>
            <a:off x="6546557"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ED223957-7D0E-A04F-826C-808A0FD1C97E}"/>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Västerbottens län">
            <a:hlinkClick r:id="rId4" action="ppaction://hlinksldjump"/>
            <a:extLst>
              <a:ext uri="{FF2B5EF4-FFF2-40B4-BE49-F238E27FC236}">
                <a16:creationId xmlns:a16="http://schemas.microsoft.com/office/drawing/2014/main" id="{609D81C1-1C0F-3A4E-AD74-1E66D779A6AE}"/>
              </a:ext>
            </a:extLst>
          </p:cNvPr>
          <p:cNvSpPr/>
          <p:nvPr/>
        </p:nvSpPr>
        <p:spPr>
          <a:xfrm>
            <a:off x="9710059" y="252200"/>
            <a:ext cx="1215528"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515676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Västerbotten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Västerbottens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8297078"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3945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Västernorr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Västernorrlands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ernorr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75808288"/>
              </p:ext>
            </p:extLst>
          </p:nvPr>
        </p:nvGraphicFramePr>
        <p:xfrm>
          <a:off x="479425" y="1891950"/>
          <a:ext cx="11233151" cy="37185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0,006</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3541417454"/>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1885876313"/>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0,98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939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303356704"/>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1,3</a:t>
                      </a:r>
                    </a:p>
                  </a:txBody>
                  <a:tcPr anchor="b"/>
                </a:tc>
                <a:extLst>
                  <a:ext uri="{0D108BD9-81ED-4DB2-BD59-A6C34878D82A}">
                    <a16:rowId xmlns:a16="http://schemas.microsoft.com/office/drawing/2014/main" val="190721661"/>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0,7</a:t>
                      </a:r>
                    </a:p>
                  </a:txBody>
                  <a:tcPr anchor="b"/>
                </a:tc>
                <a:extLst>
                  <a:ext uri="{0D108BD9-81ED-4DB2-BD59-A6C34878D82A}">
                    <a16:rowId xmlns:a16="http://schemas.microsoft.com/office/drawing/2014/main" val="475278227"/>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2 680</a:t>
                      </a:r>
                    </a:p>
                  </a:txBody>
                  <a:tcPr anchor="b"/>
                </a:tc>
                <a:extLst>
                  <a:ext uri="{0D108BD9-81ED-4DB2-BD59-A6C34878D82A}">
                    <a16:rowId xmlns:a16="http://schemas.microsoft.com/office/drawing/2014/main" val="3641014417"/>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41</a:t>
                      </a:r>
                    </a:p>
                  </a:txBody>
                  <a:tcPr anchor="b"/>
                </a:tc>
                <a:extLst>
                  <a:ext uri="{0D108BD9-81ED-4DB2-BD59-A6C34878D82A}">
                    <a16:rowId xmlns:a16="http://schemas.microsoft.com/office/drawing/2014/main" val="2663332968"/>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0,000005</a:t>
                      </a:r>
                    </a:p>
                  </a:txBody>
                  <a:tcPr anchor="b"/>
                </a:tc>
                <a:extLst>
                  <a:ext uri="{0D108BD9-81ED-4DB2-BD59-A6C34878D82A}">
                    <a16:rowId xmlns:a16="http://schemas.microsoft.com/office/drawing/2014/main" val="34241334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500</a:t>
                      </a:r>
                    </a:p>
                  </a:txBody>
                  <a:tcPr anchor="b"/>
                </a:tc>
                <a:extLst>
                  <a:ext uri="{0D108BD9-81ED-4DB2-BD59-A6C34878D82A}">
                    <a16:rowId xmlns:a16="http://schemas.microsoft.com/office/drawing/2014/main" val="2903450063"/>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139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64481182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Västernorrlands län</a:t>
            </a:r>
          </a:p>
        </p:txBody>
      </p:sp>
      <p:sp>
        <p:nvSpPr>
          <p:cNvPr id="21" name="Rektangel 20" descr="Länk tillbaka till Brottsbekämpningsområde Nord">
            <a:hlinkClick r:id="rId3" action="ppaction://hlinksldjump"/>
            <a:extLst>
              <a:ext uri="{FF2B5EF4-FFF2-40B4-BE49-F238E27FC236}">
                <a16:creationId xmlns:a16="http://schemas.microsoft.com/office/drawing/2014/main" id="{BCA1B0BD-8FA3-424D-AC91-25524C14B33B}"/>
              </a:ext>
            </a:extLst>
          </p:cNvPr>
          <p:cNvSpPr/>
          <p:nvPr/>
        </p:nvSpPr>
        <p:spPr>
          <a:xfrm>
            <a:off x="8266999" y="252200"/>
            <a:ext cx="1417330" cy="30198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A9C98F4A-C907-A346-8877-02EE8419CF54}"/>
              </a:ext>
            </a:extLst>
          </p:cNvPr>
          <p:cNvSpPr/>
          <p:nvPr/>
        </p:nvSpPr>
        <p:spPr>
          <a:xfrm>
            <a:off x="650727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Västernorrlands län">
            <a:hlinkClick r:id="rId4" action="ppaction://hlinksldjump"/>
            <a:extLst>
              <a:ext uri="{FF2B5EF4-FFF2-40B4-BE49-F238E27FC236}">
                <a16:creationId xmlns:a16="http://schemas.microsoft.com/office/drawing/2014/main" id="{0780CAF0-976C-C64D-9398-349D099B6D30}"/>
              </a:ext>
            </a:extLst>
          </p:cNvPr>
          <p:cNvSpPr/>
          <p:nvPr/>
        </p:nvSpPr>
        <p:spPr>
          <a:xfrm>
            <a:off x="9582458" y="252200"/>
            <a:ext cx="134312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228986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ortsättning Västernorr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Västernorrlands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ernorr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523413927"/>
              </p:ext>
            </p:extLst>
          </p:nvPr>
        </p:nvGraphicFramePr>
        <p:xfrm>
          <a:off x="479425" y="1891950"/>
          <a:ext cx="11233151" cy="1371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0,06</a:t>
                      </a:r>
                    </a:p>
                  </a:txBody>
                  <a:tcPr anchor="b"/>
                </a:tc>
                <a:extLst>
                  <a:ext uri="{0D108BD9-81ED-4DB2-BD59-A6C34878D82A}">
                    <a16:rowId xmlns:a16="http://schemas.microsoft.com/office/drawing/2014/main" val="3368235544"/>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1504996280"/>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48</a:t>
                      </a:r>
                    </a:p>
                  </a:txBody>
                  <a:tcPr/>
                </a:tc>
                <a:extLst>
                  <a:ext uri="{0D108BD9-81ED-4DB2-BD59-A6C34878D82A}">
                    <a16:rowId xmlns:a16="http://schemas.microsoft.com/office/drawing/2014/main" val="66194619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dirty="0">
                          <a:solidFill>
                            <a:schemeClr val="bg1"/>
                          </a:solidFill>
                          <a:effectLst/>
                          <a:latin typeface="+mn-lt"/>
                        </a:rPr>
                        <a:t>16</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33</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749017590"/>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CC53746-3FB3-6743-AE57-CA3833DD9D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Västernorrlands län</a:t>
            </a:r>
          </a:p>
        </p:txBody>
      </p:sp>
      <p:sp>
        <p:nvSpPr>
          <p:cNvPr id="16" name="Rektangel 15" descr="Länk tillbaka till Brottsbekämpningsområde Nord">
            <a:hlinkClick r:id="rId3" action="ppaction://hlinksldjump"/>
            <a:extLst>
              <a:ext uri="{FF2B5EF4-FFF2-40B4-BE49-F238E27FC236}">
                <a16:creationId xmlns:a16="http://schemas.microsoft.com/office/drawing/2014/main" id="{8409F472-ED30-5848-AECC-0EDA41CBD996}"/>
              </a:ext>
            </a:extLst>
          </p:cNvPr>
          <p:cNvSpPr/>
          <p:nvPr/>
        </p:nvSpPr>
        <p:spPr>
          <a:xfrm>
            <a:off x="8382000" y="238345"/>
            <a:ext cx="1176108" cy="3435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24B7FA27-AF87-6C4D-A49A-B9BE6B7B5E15}"/>
              </a:ext>
            </a:extLst>
          </p:cNvPr>
          <p:cNvSpPr/>
          <p:nvPr/>
        </p:nvSpPr>
        <p:spPr>
          <a:xfrm>
            <a:off x="66181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Västernorrlands län">
            <a:hlinkClick r:id="rId4" action="ppaction://hlinksldjump"/>
            <a:extLst>
              <a:ext uri="{FF2B5EF4-FFF2-40B4-BE49-F238E27FC236}">
                <a16:creationId xmlns:a16="http://schemas.microsoft.com/office/drawing/2014/main" id="{4F0BCFCE-9B6B-3C4E-B2F8-6D7F81BF28AB}"/>
              </a:ext>
            </a:extLst>
          </p:cNvPr>
          <p:cNvSpPr/>
          <p:nvPr/>
        </p:nvSpPr>
        <p:spPr>
          <a:xfrm>
            <a:off x="9582458" y="252200"/>
            <a:ext cx="134312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053202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4218259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590535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6CEB9FAD-8CCD-9844-8197-376A10DE9B3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268828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Västernorr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Västernorrlands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2320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alarna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Dalarnas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Dalarna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549367168"/>
              </p:ext>
            </p:extLst>
          </p:nvPr>
        </p:nvGraphicFramePr>
        <p:xfrm>
          <a:off x="479425" y="1891950"/>
          <a:ext cx="11233151" cy="25755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100" b="0" i="0" u="none" strike="noStrike" dirty="0">
                          <a:solidFill>
                            <a:srgbClr val="000000"/>
                          </a:solidFill>
                          <a:effectLst/>
                          <a:latin typeface="+mn-lt"/>
                        </a:rPr>
                        <a:t>Amfetamin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18,6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0,2</a:t>
                      </a:r>
                    </a:p>
                  </a:txBody>
                  <a:tcPr/>
                </a:tc>
                <a:extLst>
                  <a:ext uri="{0D108BD9-81ED-4DB2-BD59-A6C34878D82A}">
                    <a16:rowId xmlns:a16="http://schemas.microsoft.com/office/drawing/2014/main" val="912162884"/>
                  </a:ext>
                </a:extLst>
              </a:tr>
              <a:tr h="220839">
                <a:tc>
                  <a:txBody>
                    <a:bodyPr/>
                    <a:lstStyle/>
                    <a:p>
                      <a:pPr algn="l" fontAlgn="b"/>
                      <a:r>
                        <a:rPr lang="sv-SE" sz="1100" b="0" i="0" u="none" strike="noStrike" dirty="0">
                          <a:solidFill>
                            <a:srgbClr val="000000"/>
                          </a:solidFill>
                          <a:effectLst/>
                          <a:latin typeface="+mn-lt"/>
                        </a:rPr>
                        <a:t>Ammunition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1041869818"/>
                  </a:ext>
                </a:extLst>
              </a:tr>
              <a:tr h="220839">
                <a:tc>
                  <a:txBody>
                    <a:bodyPr/>
                    <a:lstStyle/>
                    <a:p>
                      <a:pPr algn="l" fontAlgn="b"/>
                      <a:r>
                        <a:rPr lang="sv-SE" sz="11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0,2</a:t>
                      </a:r>
                    </a:p>
                  </a:txBody>
                  <a:tcPr/>
                </a:tc>
                <a:extLst>
                  <a:ext uri="{0D108BD9-81ED-4DB2-BD59-A6C34878D82A}">
                    <a16:rowId xmlns:a16="http://schemas.microsoft.com/office/drawing/2014/main" val="2303927347"/>
                  </a:ext>
                </a:extLst>
              </a:tr>
              <a:tr h="220839">
                <a:tc>
                  <a:txBody>
                    <a:bodyPr/>
                    <a:lstStyle/>
                    <a:p>
                      <a:pPr algn="l" fontAlgn="b"/>
                      <a:r>
                        <a:rPr lang="sv-SE" sz="11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261,5</a:t>
                      </a:r>
                    </a:p>
                  </a:txBody>
                  <a:tcPr/>
                </a:tc>
                <a:extLst>
                  <a:ext uri="{0D108BD9-81ED-4DB2-BD59-A6C34878D82A}">
                    <a16:rowId xmlns:a16="http://schemas.microsoft.com/office/drawing/2014/main" val="1584868791"/>
                  </a:ext>
                </a:extLst>
              </a:tr>
              <a:tr h="220839">
                <a:tc>
                  <a:txBody>
                    <a:bodyPr/>
                    <a:lstStyle/>
                    <a:p>
                      <a:pPr algn="l" fontAlgn="b"/>
                      <a:r>
                        <a:rPr lang="sv-SE" sz="1100" b="0" i="0" u="none" strike="noStrike" dirty="0">
                          <a:solidFill>
                            <a:srgbClr val="000000"/>
                          </a:solidFill>
                          <a:effectLst/>
                          <a:latin typeface="+mn-lt"/>
                        </a:rPr>
                        <a:t>Cigaretter, </a:t>
                      </a:r>
                      <a:r>
                        <a:rPr lang="sv-SE" sz="1100" b="0" i="0" u="none" strike="noStrike" dirty="0" err="1">
                          <a:solidFill>
                            <a:srgbClr val="000000"/>
                          </a:solidFill>
                          <a:effectLst/>
                          <a:latin typeface="+mn-lt"/>
                        </a:rPr>
                        <a:t>inkl</a:t>
                      </a:r>
                      <a:r>
                        <a:rPr lang="sv-SE" sz="1100" b="0" i="0" u="none" strike="noStrike" dirty="0">
                          <a:solidFill>
                            <a:srgbClr val="000000"/>
                          </a:solidFill>
                          <a:effectLst/>
                          <a:latin typeface="+mn-lt"/>
                        </a:rPr>
                        <a:t> cigarrer och cigariller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a:t>
                      </a:r>
                    </a:p>
                  </a:txBody>
                  <a:tcPr/>
                </a:tc>
                <a:extLst>
                  <a:ext uri="{0D108BD9-81ED-4DB2-BD59-A6C34878D82A}">
                    <a16:rowId xmlns:a16="http://schemas.microsoft.com/office/drawing/2014/main" val="322020205"/>
                  </a:ext>
                </a:extLst>
              </a:tr>
              <a:tr h="220839">
                <a:tc>
                  <a:txBody>
                    <a:bodyPr/>
                    <a:lstStyle/>
                    <a:p>
                      <a:pPr algn="l" fontAlgn="b"/>
                      <a:r>
                        <a:rPr lang="sv-SE" sz="1100" b="0" i="0" u="none" strike="noStrike" dirty="0">
                          <a:solidFill>
                            <a:srgbClr val="000000"/>
                          </a:solidFill>
                          <a:effectLst/>
                          <a:latin typeface="+mn-lt"/>
                        </a:rPr>
                        <a:t>Dopningsmedel (tabletter, vialer och kapslar,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34</a:t>
                      </a:r>
                    </a:p>
                  </a:txBody>
                  <a:tcPr/>
                </a:tc>
                <a:extLst>
                  <a:ext uri="{0D108BD9-81ED-4DB2-BD59-A6C34878D82A}">
                    <a16:rowId xmlns:a16="http://schemas.microsoft.com/office/drawing/2014/main" val="1533597409"/>
                  </a:ext>
                </a:extLst>
              </a:tr>
              <a:tr h="220839">
                <a:tc>
                  <a:txBody>
                    <a:bodyPr/>
                    <a:lstStyle/>
                    <a:p>
                      <a:pPr algn="l" fontAlgn="b"/>
                      <a:r>
                        <a:rPr lang="sv-SE" sz="1100" b="0" i="0" u="none" strike="noStrike" dirty="0">
                          <a:solidFill>
                            <a:srgbClr val="000000"/>
                          </a:solidFill>
                          <a:effectLst/>
                          <a:latin typeface="+mn-lt"/>
                        </a:rPr>
                        <a:t>Ecstasy (tabletter,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94940202"/>
                  </a:ext>
                </a:extLst>
              </a:tr>
              <a:tr h="220839">
                <a:tc>
                  <a:txBody>
                    <a:bodyPr/>
                    <a:lstStyle/>
                    <a:p>
                      <a:pPr algn="l" fontAlgn="b"/>
                      <a:r>
                        <a:rPr lang="sv-SE" sz="1100" b="0" i="0" u="none" strike="noStrike" dirty="0">
                          <a:solidFill>
                            <a:srgbClr val="000000"/>
                          </a:solidFill>
                          <a:effectLst/>
                          <a:latin typeface="+mn-lt"/>
                        </a:rPr>
                        <a:t>Farliga föremål och andra vapen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890920560"/>
                  </a:ext>
                </a:extLst>
              </a:tr>
              <a:tr h="220839">
                <a:tc>
                  <a:txBody>
                    <a:bodyPr/>
                    <a:lstStyle/>
                    <a:p>
                      <a:pPr algn="l" fontAlgn="b"/>
                      <a:r>
                        <a:rPr lang="sv-SE" sz="11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0,0005</a:t>
                      </a:r>
                    </a:p>
                  </a:txBody>
                  <a:tcPr/>
                </a:tc>
                <a:extLst>
                  <a:ext uri="{0D108BD9-81ED-4DB2-BD59-A6C34878D82A}">
                    <a16:rowId xmlns:a16="http://schemas.microsoft.com/office/drawing/2014/main" val="175223693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4"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Dalarnas län</a:t>
            </a:r>
          </a:p>
        </p:txBody>
      </p:sp>
      <p:sp>
        <p:nvSpPr>
          <p:cNvPr id="16" name="Rektangel 15" descr="Länk till Brottsbekämpningsområde Väst">
            <a:hlinkClick r:id="rId4" action="ppaction://hlinksldjump"/>
            <a:extLst>
              <a:ext uri="{FF2B5EF4-FFF2-40B4-BE49-F238E27FC236}">
                <a16:creationId xmlns:a16="http://schemas.microsoft.com/office/drawing/2014/main" id="{C6621E28-090B-984F-9CD3-64557E18AB83}"/>
              </a:ext>
            </a:extLst>
          </p:cNvPr>
          <p:cNvSpPr/>
          <p:nvPr/>
        </p:nvSpPr>
        <p:spPr>
          <a:xfrm>
            <a:off x="8866909" y="180238"/>
            <a:ext cx="108065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FCE9FB60-8A2D-D041-8412-5470443C9F65}"/>
              </a:ext>
            </a:extLst>
          </p:cNvPr>
          <p:cNvSpPr/>
          <p:nvPr/>
        </p:nvSpPr>
        <p:spPr>
          <a:xfrm>
            <a:off x="719695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Dalarnas län">
            <a:hlinkClick r:id="rId5" action="ppaction://hlinksldjump"/>
            <a:extLst>
              <a:ext uri="{FF2B5EF4-FFF2-40B4-BE49-F238E27FC236}">
                <a16:creationId xmlns:a16="http://schemas.microsoft.com/office/drawing/2014/main" id="{7F81B623-092E-AD42-AEA0-8B29939BFFF5}"/>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3" descr="Text Forts. nästa sida...">
            <a:extLst>
              <a:ext uri="{FF2B5EF4-FFF2-40B4-BE49-F238E27FC236}">
                <a16:creationId xmlns:a16="http://schemas.microsoft.com/office/drawing/2014/main" id="{E97AEB04-91DF-80ED-B3DC-4CC335DDDF5D}"/>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21361292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alarna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Dalarnas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Dalarna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938089122"/>
              </p:ext>
            </p:extLst>
          </p:nvPr>
        </p:nvGraphicFramePr>
        <p:xfrm>
          <a:off x="479425" y="1891950"/>
          <a:ext cx="11233151" cy="28041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100" b="0" i="0" u="none" strike="noStrike" dirty="0">
                          <a:solidFill>
                            <a:srgbClr val="000000"/>
                          </a:solidFill>
                          <a:effectLst/>
                          <a:latin typeface="+mn-lt"/>
                        </a:rPr>
                        <a:t>Läkemedel (tabletter och kapslar,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a:t>
                      </a:r>
                    </a:p>
                  </a:txBody>
                  <a:tcPr/>
                </a:tc>
                <a:extLst>
                  <a:ext uri="{0D108BD9-81ED-4DB2-BD59-A6C34878D82A}">
                    <a16:rowId xmlns:a16="http://schemas.microsoft.com/office/drawing/2014/main" val="1781387010"/>
                  </a:ext>
                </a:extLst>
              </a:tr>
              <a:tr h="220839">
                <a:tc>
                  <a:txBody>
                    <a:bodyPr/>
                    <a:lstStyle/>
                    <a:p>
                      <a:pPr algn="l" fontAlgn="b"/>
                      <a:r>
                        <a:rPr lang="sv-SE" sz="11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880884868"/>
                  </a:ext>
                </a:extLst>
              </a:tr>
              <a:tr h="220839">
                <a:tc>
                  <a:txBody>
                    <a:bodyPr/>
                    <a:lstStyle/>
                    <a:p>
                      <a:pPr algn="l" fontAlgn="b"/>
                      <a:r>
                        <a:rPr lang="sv-SE" sz="1100" b="0" i="0" u="none" strike="noStrike" dirty="0" err="1">
                          <a:solidFill>
                            <a:srgbClr val="000000"/>
                          </a:solidFill>
                          <a:effectLst/>
                          <a:latin typeface="+mn-lt"/>
                        </a:rPr>
                        <a:t>Tramadol</a:t>
                      </a:r>
                      <a:r>
                        <a:rPr lang="sv-SE" sz="1100" b="0" i="0" u="none" strike="noStrike" dirty="0">
                          <a:solidFill>
                            <a:srgbClr val="000000"/>
                          </a:solidFill>
                          <a:effectLst/>
                          <a:latin typeface="+mn-lt"/>
                        </a:rPr>
                        <a:t> (tabletter,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73980419"/>
                  </a:ext>
                </a:extLst>
              </a:tr>
              <a:tr h="220839">
                <a:tc>
                  <a:txBody>
                    <a:bodyPr/>
                    <a:lstStyle/>
                    <a:p>
                      <a:pPr algn="l" fontAlgn="b"/>
                      <a:r>
                        <a:rPr lang="sv-SE" sz="11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263419592"/>
                  </a:ext>
                </a:extLst>
              </a:tr>
              <a:tr h="220839">
                <a:tc>
                  <a:txBody>
                    <a:bodyPr/>
                    <a:lstStyle/>
                    <a:p>
                      <a:pPr algn="l" fontAlgn="b"/>
                      <a:r>
                        <a:rPr lang="sv-SE" sz="11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0,0002</a:t>
                      </a:r>
                    </a:p>
                  </a:txBody>
                  <a:tcPr/>
                </a:tc>
                <a:extLst>
                  <a:ext uri="{0D108BD9-81ED-4DB2-BD59-A6C34878D82A}">
                    <a16:rowId xmlns:a16="http://schemas.microsoft.com/office/drawing/2014/main" val="1786869012"/>
                  </a:ext>
                </a:extLst>
              </a:tr>
              <a:tr h="220839">
                <a:tc>
                  <a:txBody>
                    <a:bodyPr/>
                    <a:lstStyle/>
                    <a:p>
                      <a:pPr algn="l" fontAlgn="b"/>
                      <a:r>
                        <a:rPr lang="sv-SE" sz="11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2,1</a:t>
                      </a:r>
                    </a:p>
                  </a:txBody>
                  <a:tcPr/>
                </a:tc>
                <a:extLst>
                  <a:ext uri="{0D108BD9-81ED-4DB2-BD59-A6C34878D82A}">
                    <a16:rowId xmlns:a16="http://schemas.microsoft.com/office/drawing/2014/main" val="2418174155"/>
                  </a:ext>
                </a:extLst>
              </a:tr>
              <a:tr h="220839">
                <a:tc>
                  <a:txBody>
                    <a:bodyPr/>
                    <a:lstStyle/>
                    <a:p>
                      <a:pPr algn="l" fontAlgn="b"/>
                      <a:r>
                        <a:rPr lang="sv-SE" sz="1100" b="0" i="0" u="none" strike="noStrike" dirty="0">
                          <a:solidFill>
                            <a:srgbClr val="000000"/>
                          </a:solidFill>
                          <a:effectLst/>
                          <a:latin typeface="+mn-lt"/>
                        </a:rPr>
                        <a:t>Övrig narkotika och narkotiska läkemedel (tabletter och kapslar,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2022</a:t>
                      </a: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1 715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763952690"/>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25</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17</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4"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Dalarnas län</a:t>
            </a:r>
          </a:p>
        </p:txBody>
      </p:sp>
      <p:sp>
        <p:nvSpPr>
          <p:cNvPr id="16" name="Rektangel 15" descr="Länk till Brottsbekämpningsområde Väst">
            <a:hlinkClick r:id="rId4" action="ppaction://hlinksldjump"/>
            <a:extLst>
              <a:ext uri="{FF2B5EF4-FFF2-40B4-BE49-F238E27FC236}">
                <a16:creationId xmlns:a16="http://schemas.microsoft.com/office/drawing/2014/main" id="{C6621E28-090B-984F-9CD3-64557E18AB83}"/>
              </a:ext>
            </a:extLst>
          </p:cNvPr>
          <p:cNvSpPr/>
          <p:nvPr/>
        </p:nvSpPr>
        <p:spPr>
          <a:xfrm>
            <a:off x="8783782" y="180238"/>
            <a:ext cx="106177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FCE9FB60-8A2D-D041-8412-5470443C9F65}"/>
              </a:ext>
            </a:extLst>
          </p:cNvPr>
          <p:cNvSpPr/>
          <p:nvPr/>
        </p:nvSpPr>
        <p:spPr>
          <a:xfrm>
            <a:off x="721080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Dalarnas län">
            <a:hlinkClick r:id="rId5" action="ppaction://hlinksldjump"/>
            <a:extLst>
              <a:ext uri="{FF2B5EF4-FFF2-40B4-BE49-F238E27FC236}">
                <a16:creationId xmlns:a16="http://schemas.microsoft.com/office/drawing/2014/main" id="{7F81B623-092E-AD42-AEA0-8B29939BFFF5}"/>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026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Dalarna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Dalarnas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429000"/>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29183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rm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Värmlands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Värm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975388223"/>
              </p:ext>
            </p:extLst>
          </p:nvPr>
        </p:nvGraphicFramePr>
        <p:xfrm>
          <a:off x="479425" y="1891950"/>
          <a:ext cx="11233151" cy="4145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0,7</a:t>
                      </a:r>
                    </a:p>
                  </a:txBody>
                  <a:tcPr anchor="b"/>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11</a:t>
                      </a:r>
                    </a:p>
                  </a:txBody>
                  <a:tcPr anchor="b"/>
                </a:tc>
                <a:tc>
                  <a:txBody>
                    <a:bodyPr/>
                    <a:lstStyle/>
                    <a:p>
                      <a:pPr algn="l" fontAlgn="b"/>
                      <a:r>
                        <a:rPr lang="sv-SE" sz="1000" b="0" i="0" u="none" strike="noStrike" dirty="0">
                          <a:solidFill>
                            <a:srgbClr val="000000"/>
                          </a:solidFill>
                          <a:effectLst/>
                          <a:latin typeface="+mn-lt"/>
                        </a:rPr>
                        <a:t>1,03</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385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919657772"/>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19</a:t>
                      </a:r>
                    </a:p>
                  </a:txBody>
                  <a:tcPr anchor="b"/>
                </a:tc>
                <a:tc>
                  <a:txBody>
                    <a:bodyPr/>
                    <a:lstStyle/>
                    <a:p>
                      <a:pPr algn="l" fontAlgn="b"/>
                      <a:r>
                        <a:rPr lang="sv-SE" sz="1000" b="0" i="0" u="none" strike="noStrike" dirty="0">
                          <a:solidFill>
                            <a:srgbClr val="000000"/>
                          </a:solidFill>
                          <a:effectLst/>
                          <a:latin typeface="+mn-lt"/>
                        </a:rPr>
                        <a:t>1,09</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16</a:t>
                      </a:r>
                    </a:p>
                  </a:txBody>
                  <a:tcPr anchor="b"/>
                </a:tc>
                <a:tc>
                  <a:txBody>
                    <a:bodyPr/>
                    <a:lstStyle/>
                    <a:p>
                      <a:pPr algn="l" fontAlgn="b"/>
                      <a:r>
                        <a:rPr lang="sv-SE" sz="1000" b="0" i="0" u="none" strike="noStrike" dirty="0">
                          <a:solidFill>
                            <a:srgbClr val="000000"/>
                          </a:solidFill>
                          <a:effectLst/>
                          <a:latin typeface="+mn-lt"/>
                        </a:rPr>
                        <a:t>64,2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31</a:t>
                      </a:r>
                    </a:p>
                  </a:txBody>
                  <a:tcPr anchor="b"/>
                </a:tc>
                <a:tc>
                  <a:txBody>
                    <a:bodyPr/>
                    <a:lstStyle/>
                    <a:p>
                      <a:pPr algn="l" fontAlgn="b"/>
                      <a:r>
                        <a:rPr lang="sv-SE" sz="1000" b="0" i="0" u="none" strike="noStrike" dirty="0">
                          <a:solidFill>
                            <a:srgbClr val="000000"/>
                          </a:solidFill>
                          <a:effectLst/>
                          <a:latin typeface="+mn-lt"/>
                        </a:rPr>
                        <a:t>346,1</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265 380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15 400</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0,0003</a:t>
                      </a:r>
                    </a:p>
                  </a:txBody>
                  <a:tcPr anchor="b"/>
                </a:tc>
                <a:extLst>
                  <a:ext uri="{0D108BD9-81ED-4DB2-BD59-A6C34878D82A}">
                    <a16:rowId xmlns:a16="http://schemas.microsoft.com/office/drawing/2014/main" val="869788972"/>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087418418"/>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137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58</a:t>
                      </a:r>
                    </a:p>
                  </a:txBody>
                  <a:tcPr anchor="b"/>
                </a:tc>
                <a:extLst>
                  <a:ext uri="{0D108BD9-81ED-4DB2-BD59-A6C34878D82A}">
                    <a16:rowId xmlns:a16="http://schemas.microsoft.com/office/drawing/2014/main" val="444678226"/>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Ecstasy (pulver,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790769487"/>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86948379"/>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5</a:t>
                      </a:r>
                    </a:p>
                  </a:txBody>
                  <a:tcPr anchor="b"/>
                </a:tc>
                <a:extLst>
                  <a:ext uri="{0D108BD9-81ED-4DB2-BD59-A6C34878D82A}">
                    <a16:rowId xmlns:a16="http://schemas.microsoft.com/office/drawing/2014/main" val="411584596"/>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14</a:t>
                      </a:r>
                    </a:p>
                  </a:txBody>
                  <a:tcPr anchor="b"/>
                </a:tc>
                <a:extLst>
                  <a:ext uri="{0D108BD9-81ED-4DB2-BD59-A6C34878D82A}">
                    <a16:rowId xmlns:a16="http://schemas.microsoft.com/office/drawing/2014/main" val="2086916890"/>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algn="l"/>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0,7</a:t>
                      </a:r>
                    </a:p>
                  </a:txBody>
                  <a:tcPr anchor="b"/>
                </a:tc>
                <a:extLst>
                  <a:ext uri="{0D108BD9-81ED-4DB2-BD59-A6C34878D82A}">
                    <a16:rowId xmlns:a16="http://schemas.microsoft.com/office/drawing/2014/main" val="4243211800"/>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3547536497"/>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16206573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97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2</a:t>
                      </a:r>
                    </a:p>
                  </a:txBody>
                  <a:tcPr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24</a:t>
                      </a:r>
                    </a:p>
                  </a:txBody>
                  <a:tcPr anchor="b"/>
                </a:tc>
                <a:extLst>
                  <a:ext uri="{0D108BD9-81ED-4DB2-BD59-A6C34878D82A}">
                    <a16:rowId xmlns:a16="http://schemas.microsoft.com/office/drawing/2014/main" val="371690293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Värmlands län</a:t>
            </a:r>
          </a:p>
        </p:txBody>
      </p:sp>
      <p:sp>
        <p:nvSpPr>
          <p:cNvPr id="16" name="Rubrik 3" descr="Text Forts. nästa sida...">
            <a:extLst>
              <a:ext uri="{FF2B5EF4-FFF2-40B4-BE49-F238E27FC236}">
                <a16:creationId xmlns:a16="http://schemas.microsoft.com/office/drawing/2014/main" id="{8EF9E5AF-89C8-0640-A5DD-29E297A844ED}"/>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9" name="Rektangel 28" descr="Länk tillbaka till Brottsbekämpningsområde Väst">
            <a:hlinkClick r:id="rId4" action="ppaction://hlinksldjump"/>
            <a:extLst>
              <a:ext uri="{FF2B5EF4-FFF2-40B4-BE49-F238E27FC236}">
                <a16:creationId xmlns:a16="http://schemas.microsoft.com/office/drawing/2014/main" id="{8359F3A3-BBFF-7741-B0C4-305AF6B0278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Väst">
            <a:hlinkClick r:id="rId3" action="ppaction://hlinksldjump"/>
            <a:extLst>
              <a:ext uri="{FF2B5EF4-FFF2-40B4-BE49-F238E27FC236}">
                <a16:creationId xmlns:a16="http://schemas.microsoft.com/office/drawing/2014/main" id="{C0C41AAC-4D9E-C443-985D-DBB52272044A}"/>
              </a:ext>
            </a:extLst>
          </p:cNvPr>
          <p:cNvSpPr/>
          <p:nvPr/>
        </p:nvSpPr>
        <p:spPr>
          <a:xfrm>
            <a:off x="8603674" y="180238"/>
            <a:ext cx="109901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baka till Lokal beslagsstatistik">
            <a:hlinkClick r:id="rId4" action="ppaction://hlinksldjump"/>
            <a:extLst>
              <a:ext uri="{FF2B5EF4-FFF2-40B4-BE49-F238E27FC236}">
                <a16:creationId xmlns:a16="http://schemas.microsoft.com/office/drawing/2014/main" id="{B67EA6B0-99DC-D545-A0EE-3F6A0F4A9A18}"/>
              </a:ext>
            </a:extLst>
          </p:cNvPr>
          <p:cNvSpPr/>
          <p:nvPr/>
        </p:nvSpPr>
        <p:spPr>
          <a:xfrm>
            <a:off x="703489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descr="Länk till Brottsbekämpningsområde Väst Värmlands län">
            <a:hlinkClick r:id="rId5" action="ppaction://hlinksldjump"/>
            <a:extLst>
              <a:ext uri="{FF2B5EF4-FFF2-40B4-BE49-F238E27FC236}">
                <a16:creationId xmlns:a16="http://schemas.microsoft.com/office/drawing/2014/main" id="{3BDDAFB8-AE44-D448-8126-51D3578FD873}"/>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35307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rm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Värmlands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rm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619475333"/>
              </p:ext>
            </p:extLst>
          </p:nvPr>
        </p:nvGraphicFramePr>
        <p:xfrm>
          <a:off x="479425" y="1891950"/>
          <a:ext cx="11233151" cy="3139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0,006</a:t>
                      </a:r>
                    </a:p>
                  </a:txBody>
                  <a:tcPr anchor="b"/>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179269511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805,3</a:t>
                      </a:r>
                    </a:p>
                  </a:txBody>
                  <a:tcPr/>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2474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54,9</a:t>
                      </a:r>
                    </a:p>
                  </a:txBody>
                  <a:tcPr anchor="b"/>
                </a:tc>
                <a:extLst>
                  <a:ext uri="{0D108BD9-81ED-4DB2-BD59-A6C34878D82A}">
                    <a16:rowId xmlns:a16="http://schemas.microsoft.com/office/drawing/2014/main" val="705880960"/>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0,8</a:t>
                      </a:r>
                    </a:p>
                  </a:txBody>
                  <a:tcPr/>
                </a:tc>
                <a:extLst>
                  <a:ext uri="{0D108BD9-81ED-4DB2-BD59-A6C34878D82A}">
                    <a16:rowId xmlns:a16="http://schemas.microsoft.com/office/drawing/2014/main" val="501252162"/>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48</a:t>
                      </a:r>
                    </a:p>
                  </a:txBody>
                  <a:tcPr/>
                </a:tc>
                <a:extLst>
                  <a:ext uri="{0D108BD9-81ED-4DB2-BD59-A6C34878D82A}">
                    <a16:rowId xmlns:a16="http://schemas.microsoft.com/office/drawing/2014/main" val="557460513"/>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245,5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16,5</a:t>
                      </a:r>
                    </a:p>
                  </a:txBody>
                  <a:tcPr anchor="b"/>
                </a:tc>
                <a:extLst>
                  <a:ext uri="{0D108BD9-81ED-4DB2-BD59-A6C34878D82A}">
                    <a16:rowId xmlns:a16="http://schemas.microsoft.com/office/drawing/2014/main" val="2005330363"/>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0,007</a:t>
                      </a:r>
                    </a:p>
                  </a:txBody>
                  <a:tcPr/>
                </a:tc>
                <a:extLst>
                  <a:ext uri="{0D108BD9-81ED-4DB2-BD59-A6C34878D82A}">
                    <a16:rowId xmlns:a16="http://schemas.microsoft.com/office/drawing/2014/main" val="2558623450"/>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862661186"/>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15</a:t>
                      </a:r>
                    </a:p>
                  </a:txBody>
                  <a:tcPr/>
                </a:tc>
                <a:tc>
                  <a:txBody>
                    <a:bodyPr/>
                    <a:lstStyle/>
                    <a:p>
                      <a:pPr algn="l" fontAlgn="b"/>
                      <a:r>
                        <a:rPr lang="sv-SE" sz="1000" b="0" i="0" u="none" strike="noStrike" dirty="0">
                          <a:solidFill>
                            <a:srgbClr val="000000"/>
                          </a:solidFill>
                          <a:effectLst/>
                          <a:latin typeface="+mn-lt"/>
                        </a:rPr>
                        <a:t>1730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19</a:t>
                      </a:r>
                    </a:p>
                  </a:txBody>
                  <a:tcPr/>
                </a:tc>
                <a:tc>
                  <a:txBody>
                    <a:bodyPr/>
                    <a:lstStyle/>
                    <a:p>
                      <a:pPr algn="l" fontAlgn="b"/>
                      <a:r>
                        <a:rPr lang="sv-SE" sz="1000" b="0" i="0" u="none" strike="noStrike" dirty="0">
                          <a:solidFill>
                            <a:srgbClr val="000000"/>
                          </a:solidFill>
                          <a:effectLst/>
                          <a:latin typeface="+mn-lt"/>
                        </a:rPr>
                        <a:t>2 922</a:t>
                      </a:r>
                    </a:p>
                  </a:txBody>
                  <a:tcPr/>
                </a:tc>
                <a:extLst>
                  <a:ext uri="{0D108BD9-81ED-4DB2-BD59-A6C34878D82A}">
                    <a16:rowId xmlns:a16="http://schemas.microsoft.com/office/drawing/2014/main" val="2448260593"/>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87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136</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Värmlands län</a:t>
            </a:r>
          </a:p>
        </p:txBody>
      </p:sp>
      <p:sp>
        <p:nvSpPr>
          <p:cNvPr id="16" name="Rektangel 15" descr="Länk till Brottsbekämpningsområde Väst">
            <a:hlinkClick r:id="rId4" action="ppaction://hlinksldjump"/>
            <a:extLst>
              <a:ext uri="{FF2B5EF4-FFF2-40B4-BE49-F238E27FC236}">
                <a16:creationId xmlns:a16="http://schemas.microsoft.com/office/drawing/2014/main" id="{8784F3AE-4E3A-5248-B33B-931AA89BCC23}"/>
              </a:ext>
            </a:extLst>
          </p:cNvPr>
          <p:cNvSpPr/>
          <p:nvPr/>
        </p:nvSpPr>
        <p:spPr>
          <a:xfrm>
            <a:off x="8603674" y="180238"/>
            <a:ext cx="109901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BA951B75-702C-9D4E-991A-33A9D1E0EFF3}"/>
              </a:ext>
            </a:extLst>
          </p:cNvPr>
          <p:cNvSpPr/>
          <p:nvPr/>
        </p:nvSpPr>
        <p:spPr>
          <a:xfrm>
            <a:off x="703489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Värmlands län">
            <a:hlinkClick r:id="rId5" action="ppaction://hlinksldjump"/>
            <a:extLst>
              <a:ext uri="{FF2B5EF4-FFF2-40B4-BE49-F238E27FC236}">
                <a16:creationId xmlns:a16="http://schemas.microsoft.com/office/drawing/2014/main" id="{7B33F210-C3BA-554B-BB83-71D1D68EF005}"/>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43769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rm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Värmlands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429000"/>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905556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rm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Svinesund</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4"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Svinesund</a:t>
            </a:r>
          </a:p>
        </p:txBody>
      </p:sp>
      <p:sp>
        <p:nvSpPr>
          <p:cNvPr id="21" name="Rektangel 20" descr="Länk till Brottsbekämpningsområde Väst">
            <a:hlinkClick r:id="rId3" action="ppaction://hlinksldjump"/>
            <a:extLst>
              <a:ext uri="{FF2B5EF4-FFF2-40B4-BE49-F238E27FC236}">
                <a16:creationId xmlns:a16="http://schemas.microsoft.com/office/drawing/2014/main" id="{81FFB2FF-44BC-A444-AA66-0732519D7705}"/>
              </a:ext>
            </a:extLst>
          </p:cNvPr>
          <p:cNvSpPr/>
          <p:nvPr/>
        </p:nvSpPr>
        <p:spPr>
          <a:xfrm>
            <a:off x="8950037" y="180238"/>
            <a:ext cx="105270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12374F12-FE94-2646-9DE8-6D77634C215E}"/>
              </a:ext>
            </a:extLst>
          </p:cNvPr>
          <p:cNvSpPr/>
          <p:nvPr/>
        </p:nvSpPr>
        <p:spPr>
          <a:xfrm>
            <a:off x="720114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Väst Värmlands län">
            <a:hlinkClick r:id="rId5" action="ppaction://hlinksldjump"/>
            <a:extLst>
              <a:ext uri="{FF2B5EF4-FFF2-40B4-BE49-F238E27FC236}">
                <a16:creationId xmlns:a16="http://schemas.microsoft.com/office/drawing/2014/main" id="{AD946B59-6FED-8B48-B649-1AD4E15EEA19}"/>
              </a:ext>
            </a:extLst>
          </p:cNvPr>
          <p:cNvSpPr/>
          <p:nvPr/>
        </p:nvSpPr>
        <p:spPr>
          <a:xfrm>
            <a:off x="10102240" y="260648"/>
            <a:ext cx="77554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5" name="Tabell 1" descr="Tabell Värmlands län">
            <a:extLst>
              <a:ext uri="{FF2B5EF4-FFF2-40B4-BE49-F238E27FC236}">
                <a16:creationId xmlns:a16="http://schemas.microsoft.com/office/drawing/2014/main" id="{215C5D46-4FFC-94CA-2FBF-01B5906CBD96}"/>
              </a:ext>
            </a:extLst>
          </p:cNvPr>
          <p:cNvGraphicFramePr>
            <a:graphicFrameLocks noGrp="1"/>
          </p:cNvGraphicFramePr>
          <p:nvPr>
            <p:extLst>
              <p:ext uri="{D42A27DB-BD31-4B8C-83A1-F6EECF244321}">
                <p14:modId xmlns:p14="http://schemas.microsoft.com/office/powerpoint/2010/main" val="3323402252"/>
              </p:ext>
            </p:extLst>
          </p:nvPr>
        </p:nvGraphicFramePr>
        <p:xfrm>
          <a:off x="479425" y="1891950"/>
          <a:ext cx="11233151" cy="30784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Amfetamin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2303927347"/>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11</a:t>
                      </a:r>
                    </a:p>
                  </a:txBody>
                  <a:tcPr anchor="b"/>
                </a:tc>
                <a:tc>
                  <a:txBody>
                    <a:bodyPr/>
                    <a:lstStyle/>
                    <a:p>
                      <a:pPr algn="l" fontAlgn="b"/>
                      <a:r>
                        <a:rPr lang="sv-SE" sz="1000" b="0" i="0" u="none" strike="noStrike" dirty="0">
                          <a:solidFill>
                            <a:srgbClr val="000000"/>
                          </a:solidFill>
                          <a:effectLst/>
                          <a:latin typeface="+mn-lt"/>
                        </a:rPr>
                        <a:t>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17</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919657772"/>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0,035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0,07</a:t>
                      </a:r>
                    </a:p>
                  </a:txBody>
                  <a:tcPr anchor="b"/>
                </a:tc>
                <a:extLst>
                  <a:ext uri="{0D108BD9-81ED-4DB2-BD59-A6C34878D82A}">
                    <a16:rowId xmlns:a16="http://schemas.microsoft.com/office/drawing/2014/main" val="1584868791"/>
                  </a:ext>
                </a:extLst>
              </a:tr>
              <a:tr h="220839">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322020205"/>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Dopningsmedel (tabletter, vialer och kapslar,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121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343</a:t>
                      </a:r>
                    </a:p>
                  </a:txBody>
                  <a:tcPr anchor="b"/>
                </a:tc>
                <a:extLst>
                  <a:ext uri="{0D108BD9-81ED-4DB2-BD59-A6C34878D82A}">
                    <a16:rowId xmlns:a16="http://schemas.microsoft.com/office/drawing/2014/main" val="3164729196"/>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0,0008</a:t>
                      </a:r>
                    </a:p>
                  </a:txBody>
                  <a:tcPr anchor="b"/>
                </a:tc>
                <a:extLst>
                  <a:ext uri="{0D108BD9-81ED-4DB2-BD59-A6C34878D82A}">
                    <a16:rowId xmlns:a16="http://schemas.microsoft.com/office/drawing/2014/main" val="3738017796"/>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Farliga föremål och andra vapen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10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7</a:t>
                      </a:r>
                    </a:p>
                  </a:txBody>
                  <a:tcPr anchor="b"/>
                </a:tc>
                <a:extLst>
                  <a:ext uri="{0D108BD9-81ED-4DB2-BD59-A6C34878D82A}">
                    <a16:rowId xmlns:a16="http://schemas.microsoft.com/office/drawing/2014/main" val="4087418418"/>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Kokain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0,006</a:t>
                      </a:r>
                    </a:p>
                  </a:txBody>
                  <a:tcPr anchor="b"/>
                </a:tc>
                <a:extLst>
                  <a:ext uri="{0D108BD9-81ED-4DB2-BD59-A6C34878D82A}">
                    <a16:rowId xmlns:a16="http://schemas.microsoft.com/office/drawing/2014/main" val="2790769487"/>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Övrig narkotika och narkotiska läkemedel (pulver, kg)</a:t>
                      </a:r>
                    </a:p>
                  </a:txBody>
                  <a:tcPr anchor="b"/>
                </a:tc>
                <a:tc>
                  <a:txBody>
                    <a:bodyPr/>
                    <a:lstStyle/>
                    <a:p>
                      <a:pPr algn="l"/>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4243211800"/>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Övrig narkotika och narkotiska läkemedel (tabletter och kapslar,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6</a:t>
                      </a:r>
                    </a:p>
                  </a:txBody>
                  <a:tcPr/>
                </a:tc>
                <a:extLst>
                  <a:ext uri="{0D108BD9-81ED-4DB2-BD59-A6C34878D82A}">
                    <a16:rowId xmlns:a16="http://schemas.microsoft.com/office/drawing/2014/main" val="68998159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44</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algn="l" fontAlgn="b"/>
                      <a:r>
                        <a:rPr lang="sv-SE" sz="1000" b="1" i="0" u="none" strike="noStrike" dirty="0">
                          <a:solidFill>
                            <a:schemeClr val="bg1"/>
                          </a:solidFill>
                          <a:effectLst/>
                          <a:latin typeface="+mn-lt"/>
                        </a:rPr>
                        <a:t>59</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extLst>
                  <a:ext uri="{0D108BD9-81ED-4DB2-BD59-A6C34878D82A}">
                    <a16:rowId xmlns:a16="http://schemas.microsoft.com/office/drawing/2014/main" val="3547536497"/>
                  </a:ext>
                </a:extLst>
              </a:tr>
            </a:tbl>
          </a:graphicData>
        </a:graphic>
      </p:graphicFrame>
    </p:spTree>
    <p:extLst>
      <p:ext uri="{BB962C8B-B14F-4D97-AF65-F5344CB8AC3E}">
        <p14:creationId xmlns:p14="http://schemas.microsoft.com/office/powerpoint/2010/main" val="23983465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rm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Svinesund</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429000"/>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54983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Vä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Beslagsstatistik område Väst totalt </a:t>
            </a:r>
          </a:p>
        </p:txBody>
      </p:sp>
      <p:grpSp>
        <p:nvGrpSpPr>
          <p:cNvPr id="29" name="Grupp 28">
            <a:extLst>
              <a:ext uri="{FF2B5EF4-FFF2-40B4-BE49-F238E27FC236}">
                <a16:creationId xmlns:a16="http://schemas.microsoft.com/office/drawing/2014/main" id="{9AAB89C6-0332-C848-891B-81E986B2810F}"/>
              </a:ext>
              <a:ext uri="{C183D7F6-B498-43B3-948B-1728B52AA6E4}">
                <adec:decorative xmlns:adec="http://schemas.microsoft.com/office/drawing/2017/decorative" val="1"/>
              </a:ext>
            </a:extLst>
          </p:cNvPr>
          <p:cNvGrpSpPr/>
          <p:nvPr/>
        </p:nvGrpSpPr>
        <p:grpSpPr>
          <a:xfrm>
            <a:off x="6637568" y="260648"/>
            <a:ext cx="5849419" cy="250742"/>
            <a:chOff x="6344337" y="177007"/>
            <a:chExt cx="5849419"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6344337" y="220291"/>
              <a:ext cx="4240678" cy="2066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Väst</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996952"/>
            <a:ext cx="7168436" cy="356496"/>
            <a:chOff x="750921" y="3068960"/>
            <a:chExt cx="7168436"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3" y="3133056"/>
              <a:ext cx="6631564"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Väst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3621983"/>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Hallands län</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185019"/>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Jönköpings län</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4771339"/>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Västra Götalands län</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86" name="Rektangel 85" descr="Gul platta med text">
            <a:extLst>
              <a:ext uri="{FF2B5EF4-FFF2-40B4-BE49-F238E27FC236}">
                <a16:creationId xmlns:a16="http://schemas.microsoft.com/office/drawing/2014/main" id="{D90F1A9B-97F1-6C4F-8442-6EBB1994072B}"/>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descr="Länk för att fortsätta till Beslagsstatistik Brottsbekämpningsområde Väst total">
            <a:hlinkClick r:id="rId4" action="ppaction://hlinksldjump"/>
            <a:extLst>
              <a:ext uri="{FF2B5EF4-FFF2-40B4-BE49-F238E27FC236}">
                <a16:creationId xmlns:a16="http://schemas.microsoft.com/office/drawing/2014/main" id="{2A172857-3FCE-5147-8A49-75929D0D8BD3}"/>
              </a:ext>
            </a:extLst>
          </p:cNvPr>
          <p:cNvSpPr/>
          <p:nvPr/>
        </p:nvSpPr>
        <p:spPr>
          <a:xfrm>
            <a:off x="656492" y="2854509"/>
            <a:ext cx="6631564" cy="669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descr="Länk för att fortsätta till Beslagsstatistik Hallands län">
            <a:hlinkClick r:id="rId5" action="ppaction://hlinksldjump"/>
            <a:extLst>
              <a:ext uri="{FF2B5EF4-FFF2-40B4-BE49-F238E27FC236}">
                <a16:creationId xmlns:a16="http://schemas.microsoft.com/office/drawing/2014/main" id="{14402859-D36D-7640-984A-5997F052BA34}"/>
              </a:ext>
            </a:extLst>
          </p:cNvPr>
          <p:cNvSpPr/>
          <p:nvPr/>
        </p:nvSpPr>
        <p:spPr>
          <a:xfrm>
            <a:off x="656492" y="4100243"/>
            <a:ext cx="6631564" cy="53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descr="Länk för att fortsätta till Beslagsstatistik Jönköpings län">
            <a:hlinkClick r:id="rId5" action="ppaction://hlinksldjump"/>
            <a:extLst>
              <a:ext uri="{FF2B5EF4-FFF2-40B4-BE49-F238E27FC236}">
                <a16:creationId xmlns:a16="http://schemas.microsoft.com/office/drawing/2014/main" id="{99E99AA3-6178-B645-8974-BA4D99F4886B}"/>
              </a:ext>
            </a:extLst>
          </p:cNvPr>
          <p:cNvSpPr/>
          <p:nvPr/>
        </p:nvSpPr>
        <p:spPr>
          <a:xfrm>
            <a:off x="656492" y="4658028"/>
            <a:ext cx="6631564" cy="420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descr="Länk för att fortsätta till Beslagsstatistik Västra Götalands län">
            <a:hlinkClick r:id="rId6" action="ppaction://hlinksldjump"/>
            <a:extLst>
              <a:ext uri="{FF2B5EF4-FFF2-40B4-BE49-F238E27FC236}">
                <a16:creationId xmlns:a16="http://schemas.microsoft.com/office/drawing/2014/main" id="{9E1D7DB6-D5B5-D846-B097-45645451BAD4}"/>
              </a:ext>
            </a:extLst>
          </p:cNvPr>
          <p:cNvSpPr/>
          <p:nvPr/>
        </p:nvSpPr>
        <p:spPr>
          <a:xfrm>
            <a:off x="643966" y="4724400"/>
            <a:ext cx="6631564" cy="462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ubrik 1" descr="Text med Kom ihåg information">
            <a:extLst>
              <a:ext uri="{FF2B5EF4-FFF2-40B4-BE49-F238E27FC236}">
                <a16:creationId xmlns:a16="http://schemas.microsoft.com/office/drawing/2014/main" id="{AA31B59F-F6D4-A740-B3BF-A4D9FBB19245}"/>
              </a:ext>
            </a:extLst>
          </p:cNvPr>
          <p:cNvSpPr txBox="1">
            <a:spLocks/>
          </p:cNvSpPr>
          <p:nvPr/>
        </p:nvSpPr>
        <p:spPr>
          <a:xfrm>
            <a:off x="8427672" y="1836795"/>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2" name="Rektangel 1" descr="Länk till alla Brottsbekämpningsområde Väst">
            <a:hlinkClick r:id="rId7" action="ppaction://hlinksldjump"/>
            <a:extLst>
              <a:ext uri="{FF2B5EF4-FFF2-40B4-BE49-F238E27FC236}">
                <a16:creationId xmlns:a16="http://schemas.microsoft.com/office/drawing/2014/main" id="{96D2400E-0731-1545-82E2-5DC5C3E24533}"/>
              </a:ext>
            </a:extLst>
          </p:cNvPr>
          <p:cNvSpPr/>
          <p:nvPr/>
        </p:nvSpPr>
        <p:spPr>
          <a:xfrm>
            <a:off x="8657770" y="180238"/>
            <a:ext cx="22204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descr="Länk för att fortsätta till Beslagsstatistik Hallands län">
            <a:hlinkClick r:id="rId8" action="ppaction://hlinksldjump"/>
            <a:extLst>
              <a:ext uri="{FF2B5EF4-FFF2-40B4-BE49-F238E27FC236}">
                <a16:creationId xmlns:a16="http://schemas.microsoft.com/office/drawing/2014/main" id="{2990A2A9-7DC2-AE48-B132-D178CDDB33C1}"/>
              </a:ext>
            </a:extLst>
          </p:cNvPr>
          <p:cNvSpPr/>
          <p:nvPr/>
        </p:nvSpPr>
        <p:spPr>
          <a:xfrm>
            <a:off x="696248" y="3543651"/>
            <a:ext cx="6631564" cy="53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84328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3284762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2590372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52966CFC-76A5-7E42-9D90-E920FEFC6A4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0637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Väst">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FDB70911-FE62-2B48-A4B1-C6763608BD5C}"/>
              </a:ext>
            </a:extLst>
          </p:cNvPr>
          <p:cNvSpPr/>
          <p:nvPr/>
        </p:nvSpPr>
        <p:spPr>
          <a:xfrm>
            <a:off x="8133521" y="180238"/>
            <a:ext cx="22204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lokal beslagsstatistik">
            <a:hlinkClick r:id="rId3" action="ppaction://hlinksldjump"/>
            <a:extLst>
              <a:ext uri="{FF2B5EF4-FFF2-40B4-BE49-F238E27FC236}">
                <a16:creationId xmlns:a16="http://schemas.microsoft.com/office/drawing/2014/main" id="{FB0C2F5C-1A1B-8B41-9BE4-57786742D7A4}"/>
              </a:ext>
            </a:extLst>
          </p:cNvPr>
          <p:cNvSpPr/>
          <p:nvPr/>
        </p:nvSpPr>
        <p:spPr>
          <a:xfrm>
            <a:off x="63337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33612549-0290-0E4D-A686-AF6D3BBC1A8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55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2484748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53588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7" name="Rektangel 16" descr="Länk tillbaka till Brottsbekämpningsområde Väst">
            <a:hlinkClick r:id="rId4" action="ppaction://hlinksldjump"/>
            <a:extLst>
              <a:ext uri="{FF2B5EF4-FFF2-40B4-BE49-F238E27FC236}">
                <a16:creationId xmlns:a16="http://schemas.microsoft.com/office/drawing/2014/main" id="{CADF0F44-351F-864A-BB88-EB46725D6E2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F852FF82-436E-2445-ABF2-D3F23A08F0D0}"/>
              </a:ext>
            </a:extLst>
          </p:cNvPr>
          <p:cNvSpPr/>
          <p:nvPr/>
        </p:nvSpPr>
        <p:spPr>
          <a:xfrm>
            <a:off x="9310255" y="180238"/>
            <a:ext cx="104374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5" action="ppaction://hlinksldjump"/>
            <a:extLst>
              <a:ext uri="{FF2B5EF4-FFF2-40B4-BE49-F238E27FC236}">
                <a16:creationId xmlns:a16="http://schemas.microsoft.com/office/drawing/2014/main" id="{3B17324B-F5E5-4C4A-A0A4-7B121EEF0940}"/>
              </a:ext>
            </a:extLst>
          </p:cNvPr>
          <p:cNvSpPr/>
          <p:nvPr/>
        </p:nvSpPr>
        <p:spPr>
          <a:xfrm>
            <a:off x="751143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34E6EA06-D460-5343-9312-BEB1EA34076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5506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08352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6012972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5"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E2178796-9A03-CF48-9FC3-C92825CFDE6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5" action="ppaction://hlinksldjump"/>
            <a:extLst>
              <a:ext uri="{FF2B5EF4-FFF2-40B4-BE49-F238E27FC236}">
                <a16:creationId xmlns:a16="http://schemas.microsoft.com/office/drawing/2014/main" id="{BD1198FD-2812-FD43-BBCE-874922365292}"/>
              </a:ext>
            </a:extLst>
          </p:cNvPr>
          <p:cNvSpPr/>
          <p:nvPr/>
        </p:nvSpPr>
        <p:spPr>
          <a:xfrm>
            <a:off x="9365673" y="180238"/>
            <a:ext cx="988323"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7CFABE52-0766-3848-90FC-FF3AFBAC90FD}"/>
              </a:ext>
            </a:extLst>
          </p:cNvPr>
          <p:cNvSpPr/>
          <p:nvPr/>
        </p:nvSpPr>
        <p:spPr>
          <a:xfrm>
            <a:off x="764997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7" action="ppaction://hlinksldjump"/>
            <a:extLst>
              <a:ext uri="{FF2B5EF4-FFF2-40B4-BE49-F238E27FC236}">
                <a16:creationId xmlns:a16="http://schemas.microsoft.com/office/drawing/2014/main" id="{159681A1-9C82-0440-B8F5-59633411329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437522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4184247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4414348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453A32D-96DB-DE49-9B13-D21B22DC3B3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4" action="ppaction://hlinksldjump"/>
            <a:extLst>
              <a:ext uri="{FF2B5EF4-FFF2-40B4-BE49-F238E27FC236}">
                <a16:creationId xmlns:a16="http://schemas.microsoft.com/office/drawing/2014/main" id="{D6161788-3064-2E43-AC11-106E317E3967}"/>
              </a:ext>
            </a:extLst>
          </p:cNvPr>
          <p:cNvSpPr/>
          <p:nvPr/>
        </p:nvSpPr>
        <p:spPr>
          <a:xfrm>
            <a:off x="9365673" y="180238"/>
            <a:ext cx="988323"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45D890C-90A0-CB48-91A8-E2AE5C619473}"/>
              </a:ext>
            </a:extLst>
          </p:cNvPr>
          <p:cNvSpPr/>
          <p:nvPr/>
        </p:nvSpPr>
        <p:spPr>
          <a:xfrm>
            <a:off x="771924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5370587D-1720-2545-B131-BA93CE211621}"/>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40124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0933887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72143556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2044FDE9-B8CF-BC48-8194-78BDBBB0C7C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2F85303B-01BB-6045-8EA5-126DA2862E0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AA7C326-A0D9-4A4E-A50A-6823D4F6CED2}"/>
              </a:ext>
            </a:extLst>
          </p:cNvPr>
          <p:cNvSpPr/>
          <p:nvPr/>
        </p:nvSpPr>
        <p:spPr>
          <a:xfrm>
            <a:off x="9254836" y="180238"/>
            <a:ext cx="1099160"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9543E3EC-24E3-0E48-B7A0-344ECA41F1B5}"/>
              </a:ext>
            </a:extLst>
          </p:cNvPr>
          <p:cNvSpPr/>
          <p:nvPr/>
        </p:nvSpPr>
        <p:spPr>
          <a:xfrm>
            <a:off x="767768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110B91D-6681-C343-B791-73718DFE5BA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38063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5481224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844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07DF660D-B739-E94C-8BCA-497BFF72506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069111CA-6D65-8647-8AA1-0FA6B60A43E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D32A746F-F75D-9D43-8EAE-0CBCE50CEA91}"/>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2F3C67F7-C1DE-C349-A8B2-C2EC40258031}"/>
              </a:ext>
            </a:extLst>
          </p:cNvPr>
          <p:cNvSpPr/>
          <p:nvPr/>
        </p:nvSpPr>
        <p:spPr>
          <a:xfrm>
            <a:off x="773310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24DF670F-3D36-0448-8C9A-7C1048F6CDA9}"/>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46891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4055830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71496807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725B89F-5887-1041-88D4-AD76E8A9CE8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D3AC3F5F-CA7D-524A-94B1-ABE38AD04C1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7FE95A65-A1ED-B349-88E3-73C728A94C4A}"/>
              </a:ext>
            </a:extLst>
          </p:cNvPr>
          <p:cNvSpPr/>
          <p:nvPr/>
        </p:nvSpPr>
        <p:spPr>
          <a:xfrm>
            <a:off x="9240982" y="180238"/>
            <a:ext cx="11130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74F89F2-364D-0843-8AD3-DA282B434EC0}"/>
              </a:ext>
            </a:extLst>
          </p:cNvPr>
          <p:cNvSpPr/>
          <p:nvPr/>
        </p:nvSpPr>
        <p:spPr>
          <a:xfrm>
            <a:off x="76915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13707802-A389-0D41-97B3-42D8D9790751}"/>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1398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6263138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5606616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725B89F-5887-1041-88D4-AD76E8A9CE8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1CE7B1B1-5721-0F4B-BEF1-20854D28168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B7A57950-ACB6-344F-9377-DFAA98F6E382}"/>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A410791-DD43-A944-BCD3-50E04C7E175C}"/>
              </a:ext>
            </a:extLst>
          </p:cNvPr>
          <p:cNvSpPr/>
          <p:nvPr/>
        </p:nvSpPr>
        <p:spPr>
          <a:xfrm>
            <a:off x="77885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B33D3831-C4D1-D242-8297-7CFEDED3E4D2}"/>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4583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7337608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13958005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FB6A4CF4-C66F-8143-B9B6-52BA523723E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80F7261A-3462-A44A-89C6-3F5D43D30D5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6C52B12-B5BA-864B-8700-76370A1A4171}"/>
              </a:ext>
            </a:extLst>
          </p:cNvPr>
          <p:cNvSpPr/>
          <p:nvPr/>
        </p:nvSpPr>
        <p:spPr>
          <a:xfrm>
            <a:off x="9240982" y="180238"/>
            <a:ext cx="127461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B49658D-D6B4-B045-B2A1-0B6F39053317}"/>
              </a:ext>
            </a:extLst>
          </p:cNvPr>
          <p:cNvSpPr/>
          <p:nvPr/>
        </p:nvSpPr>
        <p:spPr>
          <a:xfrm>
            <a:off x="776081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3B655172-8BF3-8640-A9DF-E56990D5E39A}"/>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17404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0709511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7004203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854D475-67EB-F34F-956E-20000960058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5D041038-7DCC-E24A-A0F9-70E574B25FA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1DB31AE2-5544-A042-B6FD-9608A325775E}"/>
              </a:ext>
            </a:extLst>
          </p:cNvPr>
          <p:cNvSpPr/>
          <p:nvPr/>
        </p:nvSpPr>
        <p:spPr>
          <a:xfrm>
            <a:off x="9282545" y="180238"/>
            <a:ext cx="1251560"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E0F6EB1-A530-F642-AB5D-30E843185876}"/>
              </a:ext>
            </a:extLst>
          </p:cNvPr>
          <p:cNvSpPr/>
          <p:nvPr/>
        </p:nvSpPr>
        <p:spPr>
          <a:xfrm>
            <a:off x="771925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F65F817E-12CE-854C-B766-B74BD1801BB5}"/>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7642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4747723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70362621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E22E36-CA3A-8B4B-B6BE-6225198BE91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4921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6460977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98164946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4A52917F-37F5-834C-8F8C-7B7EB44CB3D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F96B8648-E139-D648-8D98-E0CB0E1030E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22B842C9-C151-AF44-AC5F-EE7057844DE7}"/>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1B578AF3-0BAB-114D-9A65-47D52A8D407A}"/>
              </a:ext>
            </a:extLst>
          </p:cNvPr>
          <p:cNvSpPr/>
          <p:nvPr/>
        </p:nvSpPr>
        <p:spPr>
          <a:xfrm>
            <a:off x="760841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21781A9-6A0C-8E44-8035-B8CF003A1ECA}"/>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34037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6575491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973679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32773A04-F2B7-CD47-92A7-333B12C856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FBFBF2D6-15B6-2A4F-B1A2-2B835FFB113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DE311249-B4EF-9B41-AF6C-3EFF2D41E07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CDEF3F8-96DF-204B-A2C9-3F2093CC3C22}"/>
              </a:ext>
            </a:extLst>
          </p:cNvPr>
          <p:cNvSpPr/>
          <p:nvPr/>
        </p:nvSpPr>
        <p:spPr>
          <a:xfrm>
            <a:off x="9337964" y="180238"/>
            <a:ext cx="101603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2547A3C-0358-C34E-8AC2-664834C6D205}"/>
              </a:ext>
            </a:extLst>
          </p:cNvPr>
          <p:cNvSpPr/>
          <p:nvPr/>
        </p:nvSpPr>
        <p:spPr>
          <a:xfrm>
            <a:off x="76915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23625F87-EE3D-6547-9D9E-0DF8E504A88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52524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5929862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1577435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2044FDE9-B8CF-BC48-8194-78BDBBB0C7C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1336122D-FF7F-FE40-9994-71B557BA5DA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D25A4DFB-CC01-B14B-B533-9FEF25948157}"/>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41E49BCE-5531-8C4D-939A-BBC9C267245A}"/>
              </a:ext>
            </a:extLst>
          </p:cNvPr>
          <p:cNvSpPr/>
          <p:nvPr/>
        </p:nvSpPr>
        <p:spPr>
          <a:xfrm>
            <a:off x="751143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1D17830F-3CE2-8746-9E54-C189EB330AF3}"/>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339461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4736852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1486911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4102926-3F0B-B345-9CCD-39DA11F3E36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B6321F33-F846-2A41-988B-C4BEBF4F277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671198DD-089A-2C4E-9A2A-5BBF00D8BEAC}"/>
              </a:ext>
            </a:extLst>
          </p:cNvPr>
          <p:cNvSpPr/>
          <p:nvPr/>
        </p:nvSpPr>
        <p:spPr>
          <a:xfrm>
            <a:off x="9365673" y="180238"/>
            <a:ext cx="988323"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76E02183-E491-5B4B-8FC0-24E9511B3B84}"/>
              </a:ext>
            </a:extLst>
          </p:cNvPr>
          <p:cNvSpPr/>
          <p:nvPr/>
        </p:nvSpPr>
        <p:spPr>
          <a:xfrm>
            <a:off x="75529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0E4CA30B-F614-8748-A404-0742D449E81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84181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7071860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5160042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4AE4D21-B217-094C-8F7C-681D66984D9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8901ADDA-A964-4D47-8A19-F3F2160388D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3A66FF7A-1F63-F847-A4CD-422E3F60D03A}"/>
              </a:ext>
            </a:extLst>
          </p:cNvPr>
          <p:cNvSpPr/>
          <p:nvPr/>
        </p:nvSpPr>
        <p:spPr>
          <a:xfrm>
            <a:off x="9310255" y="180238"/>
            <a:ext cx="104374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9F9AAF1-B15D-8448-BE7F-F5FC36D65540}"/>
              </a:ext>
            </a:extLst>
          </p:cNvPr>
          <p:cNvSpPr/>
          <p:nvPr/>
        </p:nvSpPr>
        <p:spPr>
          <a:xfrm>
            <a:off x="76361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D50E59C9-D08A-D34B-BB81-88B77B6036DC}"/>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62851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5389018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94037884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130D2BE-5F40-EB4D-ABF0-D6A7A96FCD1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954E1512-CC36-684C-8E78-63FA816AD34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6DE81D56-C6ED-4640-85BA-453B54707EE8}"/>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7CB3DF6E-9633-654E-96A4-8DB8E467CC46}"/>
              </a:ext>
            </a:extLst>
          </p:cNvPr>
          <p:cNvSpPr/>
          <p:nvPr/>
        </p:nvSpPr>
        <p:spPr>
          <a:xfrm>
            <a:off x="764997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9C87D323-4310-4643-9624-3934767E4B9D}"/>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68841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355995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9828520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3ED0B13-9B98-1B48-9444-B7A7F9F4928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D17C0D8E-6597-1E47-9544-E054BF6EBFA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D1CC7982-A7FC-FB4A-9E69-48B4FC97DE05}"/>
              </a:ext>
            </a:extLst>
          </p:cNvPr>
          <p:cNvSpPr/>
          <p:nvPr/>
        </p:nvSpPr>
        <p:spPr>
          <a:xfrm>
            <a:off x="9324109" y="180238"/>
            <a:ext cx="102988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6CCDF2E3-0705-D840-833E-848F91F4E2CA}"/>
              </a:ext>
            </a:extLst>
          </p:cNvPr>
          <p:cNvSpPr/>
          <p:nvPr/>
        </p:nvSpPr>
        <p:spPr>
          <a:xfrm>
            <a:off x="763612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40DD8D18-713F-3044-A2F1-6BF75F55899F}"/>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76872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414701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8" name="Rektangel 17" descr="Piltecken till föregående sida">
            <a:hlinkClick r:id="" action="ppaction://hlinkshowjump?jump=previousslide"/>
            <a:extLst>
              <a:ext uri="{FF2B5EF4-FFF2-40B4-BE49-F238E27FC236}">
                <a16:creationId xmlns:a16="http://schemas.microsoft.com/office/drawing/2014/main" id="{83F3B939-1466-6D4E-A9E7-E87ECEDEFB5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baka till Brottsbekämpningsområde Väst">
            <a:hlinkClick r:id="rId4" action="ppaction://hlinksldjump"/>
            <a:extLst>
              <a:ext uri="{FF2B5EF4-FFF2-40B4-BE49-F238E27FC236}">
                <a16:creationId xmlns:a16="http://schemas.microsoft.com/office/drawing/2014/main" id="{869ED8F5-C386-F249-8C1B-26D065A5BD8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4" action="ppaction://hlinksldjump"/>
            <a:extLst>
              <a:ext uri="{FF2B5EF4-FFF2-40B4-BE49-F238E27FC236}">
                <a16:creationId xmlns:a16="http://schemas.microsoft.com/office/drawing/2014/main" id="{9B29C68B-B532-2945-ACF7-36FBA70689CB}"/>
              </a:ext>
            </a:extLst>
          </p:cNvPr>
          <p:cNvSpPr/>
          <p:nvPr/>
        </p:nvSpPr>
        <p:spPr>
          <a:xfrm>
            <a:off x="9351818" y="180238"/>
            <a:ext cx="100217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5" action="ppaction://hlinksldjump"/>
            <a:extLst>
              <a:ext uri="{FF2B5EF4-FFF2-40B4-BE49-F238E27FC236}">
                <a16:creationId xmlns:a16="http://schemas.microsoft.com/office/drawing/2014/main" id="{8148591A-F09B-5742-B479-4CC582BE9233}"/>
              </a:ext>
            </a:extLst>
          </p:cNvPr>
          <p:cNvSpPr/>
          <p:nvPr/>
        </p:nvSpPr>
        <p:spPr>
          <a:xfrm>
            <a:off x="751143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F96450AE-FF7D-064D-B5EE-F82E8CCE548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10809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2" action="ppaction://hlinksldjump"/>
            <a:extLst>
              <a:ext uri="{FF2B5EF4-FFF2-40B4-BE49-F238E27FC236}">
                <a16:creationId xmlns:a16="http://schemas.microsoft.com/office/drawing/2014/main" id="{3083C809-8CEA-CA49-BF98-AC99F690DE0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CB882D0D-54C5-E945-B426-0C8255376A64}"/>
              </a:ext>
            </a:extLst>
          </p:cNvPr>
          <p:cNvSpPr/>
          <p:nvPr/>
        </p:nvSpPr>
        <p:spPr>
          <a:xfrm>
            <a:off x="8133521" y="180238"/>
            <a:ext cx="22204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C9A43E9C-6B96-6A49-AA79-E5D0EB48861D}"/>
              </a:ext>
            </a:extLst>
          </p:cNvPr>
          <p:cNvSpPr/>
          <p:nvPr/>
        </p:nvSpPr>
        <p:spPr>
          <a:xfrm>
            <a:off x="63337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8089376A-0781-1849-9225-9DC20EF09C6D}"/>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5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674307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5958310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DFD335B-1DC6-6D47-92E1-5CFD0AFD26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5B04F9E0-656C-B84B-BD8C-19DA92C7D90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26E25188-4ECB-3C49-96DD-8BFA3A378FA8}"/>
              </a:ext>
            </a:extLst>
          </p:cNvPr>
          <p:cNvSpPr/>
          <p:nvPr/>
        </p:nvSpPr>
        <p:spPr>
          <a:xfrm>
            <a:off x="9351818" y="180238"/>
            <a:ext cx="100217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28BD689-391F-AD4C-B075-CF22289D49E5}"/>
              </a:ext>
            </a:extLst>
          </p:cNvPr>
          <p:cNvSpPr/>
          <p:nvPr/>
        </p:nvSpPr>
        <p:spPr>
          <a:xfrm>
            <a:off x="756685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50B48A79-EC9A-3343-8E36-710B912C77E5}"/>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16688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Ecstasy (tabletter)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7674476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7744920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524C406A-FC76-194F-959A-682C7F8149A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8058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7240972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8172581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DFD335B-1DC6-6D47-92E1-5CFD0AFD26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189AEC7F-9D67-6340-95F7-A2A16C3B8A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234DAB55-C092-4D48-934A-14F7AB7229D3}"/>
              </a:ext>
            </a:extLst>
          </p:cNvPr>
          <p:cNvSpPr/>
          <p:nvPr/>
        </p:nvSpPr>
        <p:spPr>
          <a:xfrm>
            <a:off x="9282545" y="180238"/>
            <a:ext cx="107145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C069DB30-946F-E245-9C7E-0DB0CBDBF073}"/>
              </a:ext>
            </a:extLst>
          </p:cNvPr>
          <p:cNvSpPr/>
          <p:nvPr/>
        </p:nvSpPr>
        <p:spPr>
          <a:xfrm>
            <a:off x="762226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BD45FF93-B237-C24E-8C7A-107D421BCE5E}"/>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95030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7555442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7152762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E8EBB71C-5E50-2E46-B210-5BBCB16D8EB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C95B2ECA-FCFC-F44B-8E70-6D90697968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47EEA2EF-AEE1-014A-9855-0B82BF99C687}"/>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3ACFE762-7055-B34D-9096-2B631CF10973}"/>
              </a:ext>
            </a:extLst>
          </p:cNvPr>
          <p:cNvSpPr/>
          <p:nvPr/>
        </p:nvSpPr>
        <p:spPr>
          <a:xfrm>
            <a:off x="75529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BBF573D6-442B-2145-8ED8-5715B1FE85DD}"/>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9319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8407022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8" name="Rektangel 17" descr="Piltecken till föregående sida">
            <a:hlinkClick r:id="" action="ppaction://hlinkshowjump?jump=previousslide"/>
            <a:extLst>
              <a:ext uri="{FF2B5EF4-FFF2-40B4-BE49-F238E27FC236}">
                <a16:creationId xmlns:a16="http://schemas.microsoft.com/office/drawing/2014/main" id="{736E8BEB-EED0-8B45-B6DD-580D443D790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baka till Brottsbekämpningsområde Väst">
            <a:hlinkClick r:id="rId3" action="ppaction://hlinksldjump"/>
            <a:extLst>
              <a:ext uri="{FF2B5EF4-FFF2-40B4-BE49-F238E27FC236}">
                <a16:creationId xmlns:a16="http://schemas.microsoft.com/office/drawing/2014/main" id="{24850CAA-473D-AA4A-83CF-B104C1F9F01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3" action="ppaction://hlinksldjump"/>
            <a:extLst>
              <a:ext uri="{FF2B5EF4-FFF2-40B4-BE49-F238E27FC236}">
                <a16:creationId xmlns:a16="http://schemas.microsoft.com/office/drawing/2014/main" id="{A3F48711-CD17-7B41-A753-AFDFFEE3EAFD}"/>
              </a:ext>
            </a:extLst>
          </p:cNvPr>
          <p:cNvSpPr/>
          <p:nvPr/>
        </p:nvSpPr>
        <p:spPr>
          <a:xfrm>
            <a:off x="9337964" y="180238"/>
            <a:ext cx="101603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4" action="ppaction://hlinksldjump"/>
            <a:extLst>
              <a:ext uri="{FF2B5EF4-FFF2-40B4-BE49-F238E27FC236}">
                <a16:creationId xmlns:a16="http://schemas.microsoft.com/office/drawing/2014/main" id="{2DBE36DF-0797-B449-B2AC-58C66F108B7D}"/>
              </a:ext>
            </a:extLst>
          </p:cNvPr>
          <p:cNvSpPr/>
          <p:nvPr/>
        </p:nvSpPr>
        <p:spPr>
          <a:xfrm>
            <a:off x="760841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5" action="ppaction://hlinksldjump"/>
            <a:extLst>
              <a:ext uri="{FF2B5EF4-FFF2-40B4-BE49-F238E27FC236}">
                <a16:creationId xmlns:a16="http://schemas.microsoft.com/office/drawing/2014/main" id="{1BE09F58-E549-F640-9B80-94559BFE240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8015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564588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8" name="Rektangel 17" descr="Piltecken till föregående sida">
            <a:hlinkClick r:id="" action="ppaction://hlinkshowjump?jump=previousslide"/>
            <a:extLst>
              <a:ext uri="{FF2B5EF4-FFF2-40B4-BE49-F238E27FC236}">
                <a16:creationId xmlns:a16="http://schemas.microsoft.com/office/drawing/2014/main" id="{D64F6324-C0F6-6146-AF78-D5041A9D7A2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baka till Brottsbekämpningsområde Väst">
            <a:hlinkClick r:id="rId4" action="ppaction://hlinksldjump"/>
            <a:extLst>
              <a:ext uri="{FF2B5EF4-FFF2-40B4-BE49-F238E27FC236}">
                <a16:creationId xmlns:a16="http://schemas.microsoft.com/office/drawing/2014/main" id="{2C1AF8E9-41DE-8741-B22A-99C748BEF7B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4" action="ppaction://hlinksldjump"/>
            <a:extLst>
              <a:ext uri="{FF2B5EF4-FFF2-40B4-BE49-F238E27FC236}">
                <a16:creationId xmlns:a16="http://schemas.microsoft.com/office/drawing/2014/main" id="{72F86AD1-73D6-5A43-951A-A44E0A60A37A}"/>
              </a:ext>
            </a:extLst>
          </p:cNvPr>
          <p:cNvSpPr/>
          <p:nvPr/>
        </p:nvSpPr>
        <p:spPr>
          <a:xfrm>
            <a:off x="9351818" y="180238"/>
            <a:ext cx="100217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5" action="ppaction://hlinksldjump"/>
            <a:extLst>
              <a:ext uri="{FF2B5EF4-FFF2-40B4-BE49-F238E27FC236}">
                <a16:creationId xmlns:a16="http://schemas.microsoft.com/office/drawing/2014/main" id="{64B67144-CCA3-9E40-A01C-B4BB53A55FFB}"/>
              </a:ext>
            </a:extLst>
          </p:cNvPr>
          <p:cNvSpPr/>
          <p:nvPr/>
        </p:nvSpPr>
        <p:spPr>
          <a:xfrm>
            <a:off x="766383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49B6BF33-F548-5745-99E2-2CF277A5C29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645807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Brottsbekämpningsområde Väst">
            <a:hlinkClick r:id="rId2" action="ppaction://hlinksldjump"/>
            <a:extLst>
              <a:ext uri="{FF2B5EF4-FFF2-40B4-BE49-F238E27FC236}">
                <a16:creationId xmlns:a16="http://schemas.microsoft.com/office/drawing/2014/main" id="{A5247D00-7160-E049-9302-7E87CAB897F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AAADF6F4-FE25-9342-9CBF-3E4205702243}"/>
              </a:ext>
            </a:extLst>
          </p:cNvPr>
          <p:cNvSpPr/>
          <p:nvPr/>
        </p:nvSpPr>
        <p:spPr>
          <a:xfrm>
            <a:off x="9337964" y="180238"/>
            <a:ext cx="101603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A3AE892F-87EB-974B-9784-F874C5FB49E5}"/>
              </a:ext>
            </a:extLst>
          </p:cNvPr>
          <p:cNvSpPr/>
          <p:nvPr/>
        </p:nvSpPr>
        <p:spPr>
          <a:xfrm>
            <a:off x="767768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01B5ED6C-8147-FD42-95B8-7BEAD83AAF8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94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0451702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49373042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6B924BAF-A45F-884B-9E04-5C412648742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91D78213-F81D-BA4D-8325-CA5CF704753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0AC7BDC4-7157-9C45-B3FD-2D53F5D3FEEA}"/>
              </a:ext>
            </a:extLst>
          </p:cNvPr>
          <p:cNvSpPr/>
          <p:nvPr/>
        </p:nvSpPr>
        <p:spPr>
          <a:xfrm>
            <a:off x="9393382" y="180238"/>
            <a:ext cx="9606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CCD80451-AE77-5A48-B863-AE4AE884A508}"/>
              </a:ext>
            </a:extLst>
          </p:cNvPr>
          <p:cNvSpPr/>
          <p:nvPr/>
        </p:nvSpPr>
        <p:spPr>
          <a:xfrm>
            <a:off x="76361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4DC9C83A-3138-6E41-B65E-ED0A9CB7E4F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533931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0751116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7894889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9487DBA6-0025-6043-991B-FC7446DC50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0D0BE6B4-61C0-C447-8A78-01D6C04032F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8005C1BF-AE75-7942-811D-723B2AD6E80F}"/>
              </a:ext>
            </a:extLst>
          </p:cNvPr>
          <p:cNvSpPr/>
          <p:nvPr/>
        </p:nvSpPr>
        <p:spPr>
          <a:xfrm>
            <a:off x="9310255" y="180238"/>
            <a:ext cx="104374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BC06977E-39F6-AC44-8B85-9E37827CE14C}"/>
              </a:ext>
            </a:extLst>
          </p:cNvPr>
          <p:cNvSpPr/>
          <p:nvPr/>
        </p:nvSpPr>
        <p:spPr>
          <a:xfrm>
            <a:off x="770539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196A6A5C-7BC6-2549-8161-79941C39F61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277472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7202329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8468254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B0446DB-93E8-4643-8DA7-9861E800852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5BBD6E2C-1A7B-F24F-9717-2D678E945CC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B828E6E0-76CC-B246-B6C6-D1D64B8AA652}"/>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B8E18E81-AE5A-4946-A6B6-CE21F74797D6}"/>
              </a:ext>
            </a:extLst>
          </p:cNvPr>
          <p:cNvSpPr/>
          <p:nvPr/>
        </p:nvSpPr>
        <p:spPr>
          <a:xfrm>
            <a:off x="77053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91FFC505-A6F2-634B-8DF7-6CF298A7BD14}"/>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52436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Brottsbekämpningsområde Väst">
            <a:hlinkClick r:id="rId2" action="ppaction://hlinksldjump"/>
            <a:extLst>
              <a:ext uri="{FF2B5EF4-FFF2-40B4-BE49-F238E27FC236}">
                <a16:creationId xmlns:a16="http://schemas.microsoft.com/office/drawing/2014/main" id="{45230F97-8263-0C42-8B6B-06D6DFA0DC8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E0480EAC-E3B9-FD4F-918C-F2E080CA003B}"/>
              </a:ext>
            </a:extLst>
          </p:cNvPr>
          <p:cNvSpPr/>
          <p:nvPr/>
        </p:nvSpPr>
        <p:spPr>
          <a:xfrm>
            <a:off x="9324109" y="180238"/>
            <a:ext cx="102988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F6D13600-A024-9843-8E54-3702470A19D0}"/>
              </a:ext>
            </a:extLst>
          </p:cNvPr>
          <p:cNvSpPr/>
          <p:nvPr/>
        </p:nvSpPr>
        <p:spPr>
          <a:xfrm>
            <a:off x="753914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2C997265-5904-A544-AF80-25D71C78234A}"/>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32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7781839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5023818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D64A96A-911C-DE40-B1FD-34AECB743C8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6DB7376F-DE40-0542-A568-23893E2D8F4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515EFF6F-C9B9-4445-B361-1AECBEF85417}"/>
              </a:ext>
            </a:extLst>
          </p:cNvPr>
          <p:cNvSpPr/>
          <p:nvPr/>
        </p:nvSpPr>
        <p:spPr>
          <a:xfrm>
            <a:off x="9351818" y="180238"/>
            <a:ext cx="102149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B4A11B41-563F-074C-AADF-AC55DCF39C48}"/>
              </a:ext>
            </a:extLst>
          </p:cNvPr>
          <p:cNvSpPr/>
          <p:nvPr/>
        </p:nvSpPr>
        <p:spPr>
          <a:xfrm>
            <a:off x="76361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55D02E78-14F8-8741-98A2-FBE8B8AA5B58}"/>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753743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Ecstasy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9377705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2202047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E319578F-9C69-F34F-9793-49C12D9F962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57831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 </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4166494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6633008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1B3380F-EDEF-5E44-868A-BB08080F683B}"/>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0E23DB4-A42F-4449-A01F-A7F3EEC2CDE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B4594CCC-B03E-7542-8A29-C0A6B6104DA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FA33CE1A-EC94-E647-9938-AE7DB2302DF4}"/>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DA6578CD-5BFA-784C-96B9-2FC1D39862DA}"/>
              </a:ext>
            </a:extLst>
          </p:cNvPr>
          <p:cNvSpPr/>
          <p:nvPr/>
        </p:nvSpPr>
        <p:spPr>
          <a:xfrm>
            <a:off x="76915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728C563-C4E6-7842-9147-60E91EDD38E7}"/>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209438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1717057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639388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6BE45F1-C359-B64B-81DF-CD58875F645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AF99F967-00D5-4E4F-9261-56F4386A1B0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4DB17C68-17DC-FB4B-99AE-437820EF4B0E}"/>
              </a:ext>
            </a:extLst>
          </p:cNvPr>
          <p:cNvSpPr/>
          <p:nvPr/>
        </p:nvSpPr>
        <p:spPr>
          <a:xfrm>
            <a:off x="9227127" y="180238"/>
            <a:ext cx="11268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D17AAECE-355A-0D49-8379-F7E12E695007}"/>
              </a:ext>
            </a:extLst>
          </p:cNvPr>
          <p:cNvSpPr/>
          <p:nvPr/>
        </p:nvSpPr>
        <p:spPr>
          <a:xfrm>
            <a:off x="769154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553D861C-0BAF-434F-ACCD-E40D21A5F8B1}"/>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11964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2963043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202086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C4D3D240-6925-5E4C-AC3A-9C2CA134CB4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4" action="ppaction://hlinksldjump"/>
            <a:extLst>
              <a:ext uri="{FF2B5EF4-FFF2-40B4-BE49-F238E27FC236}">
                <a16:creationId xmlns:a16="http://schemas.microsoft.com/office/drawing/2014/main" id="{4369E07B-6555-4D4D-9D68-51F979C6812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9A35AED2-0D01-D242-B876-09B3A0754878}"/>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30E081B-2CCA-0045-8F5B-2D4476101730}"/>
              </a:ext>
            </a:extLst>
          </p:cNvPr>
          <p:cNvSpPr/>
          <p:nvPr/>
        </p:nvSpPr>
        <p:spPr>
          <a:xfrm>
            <a:off x="764998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BD0910E-621E-0948-9619-6F9A3A2C6CB8}"/>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12994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Nikotinhaltiga produkter (kg)</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9174905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0349004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C4D3D240-6925-5E4C-AC3A-9C2CA134CB4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5" action="ppaction://hlinksldjump"/>
            <a:extLst>
              <a:ext uri="{FF2B5EF4-FFF2-40B4-BE49-F238E27FC236}">
                <a16:creationId xmlns:a16="http://schemas.microsoft.com/office/drawing/2014/main" id="{4369E07B-6555-4D4D-9D68-51F979C6812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9A35AED2-0D01-D242-B876-09B3A0754878}"/>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530E081B-2CCA-0045-8F5B-2D4476101730}"/>
              </a:ext>
            </a:extLst>
          </p:cNvPr>
          <p:cNvSpPr/>
          <p:nvPr/>
        </p:nvSpPr>
        <p:spPr>
          <a:xfrm>
            <a:off x="764998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7BD0910E-621E-0948-9619-6F9A3A2C6CB8}"/>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85577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EB7E-421A-63F0-D817-08B48AF36A1B}"/>
            </a:ext>
          </a:extLst>
        </p:cNvPr>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510569C5-BEE0-AEB1-CE6A-901ECCCEFCFB}"/>
              </a:ext>
            </a:extLst>
          </p:cNvPr>
          <p:cNvSpPr>
            <a:spLocks noGrp="1"/>
          </p:cNvSpPr>
          <p:nvPr>
            <p:ph type="title"/>
          </p:nvPr>
        </p:nvSpPr>
        <p:spPr/>
        <p:txBody>
          <a:bodyPr/>
          <a:lstStyle/>
          <a:p>
            <a:r>
              <a:rPr lang="sv-SE" dirty="0"/>
              <a:t>Nikotinhaltiga produkter (liter)</a:t>
            </a:r>
          </a:p>
        </p:txBody>
      </p:sp>
      <p:graphicFrame>
        <p:nvGraphicFramePr>
          <p:cNvPr id="14" name="Diagram 13" descr="Diagram mängd st">
            <a:extLst>
              <a:ext uri="{FF2B5EF4-FFF2-40B4-BE49-F238E27FC236}">
                <a16:creationId xmlns:a16="http://schemas.microsoft.com/office/drawing/2014/main" id="{FB1406D1-936B-5E57-E3D1-8FCDA8ABB2E6}"/>
              </a:ext>
            </a:extLst>
          </p:cNvPr>
          <p:cNvGraphicFramePr/>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26EFA419-B24E-E821-F770-FFD6686E02AA}"/>
              </a:ext>
            </a:extLst>
          </p:cNvPr>
          <p:cNvGraphicFramePr/>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9F2A4BB2-5F8B-C0CC-92E2-D2193020E314}"/>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F4B0FFF9-71D7-9CD7-C327-019DC56A9770}"/>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FD318758-F471-4D77-8BCE-3F6E1A520FF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C822441F-4DFC-30F5-55CC-143A7A42402A}"/>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4875BBD-6E2F-084C-D242-22F541E36CA2}"/>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C7A2B529-D0D8-EC80-3EDB-F87AFF18B412}"/>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1C2ED2A4-D8F9-8D57-5B55-5AEBB4F7A51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E3056B55-08C9-23AC-FFEE-094AB3A1503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0D504A39-C6E9-4509-FEDF-7766565D24A3}"/>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D23B6-DEED-9F15-27F3-A8B96FB8D5B1}"/>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BB4B890-2B94-0F59-F175-5D1FBBD5E5C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5" action="ppaction://hlinksldjump"/>
            <a:extLst>
              <a:ext uri="{FF2B5EF4-FFF2-40B4-BE49-F238E27FC236}">
                <a16:creationId xmlns:a16="http://schemas.microsoft.com/office/drawing/2014/main" id="{9C9D7547-BF96-CFD5-B3C4-F4D5F773348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75D62A9D-A81A-CBA1-A1D5-647294C77D19}"/>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426C47BD-9F8B-6643-12E2-7C8990E99D27}"/>
              </a:ext>
            </a:extLst>
          </p:cNvPr>
          <p:cNvSpPr/>
          <p:nvPr/>
        </p:nvSpPr>
        <p:spPr>
          <a:xfrm>
            <a:off x="764998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383DCF59-5EF5-8CAF-85AF-31B947ECF4E5}"/>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856728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Snus</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5527434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8311234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C4D3D240-6925-5E4C-AC3A-9C2CA134CB4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4" action="ppaction://hlinksldjump"/>
            <a:extLst>
              <a:ext uri="{FF2B5EF4-FFF2-40B4-BE49-F238E27FC236}">
                <a16:creationId xmlns:a16="http://schemas.microsoft.com/office/drawing/2014/main" id="{4369E07B-6555-4D4D-9D68-51F979C6812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9A35AED2-0D01-D242-B876-09B3A0754878}"/>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30E081B-2CCA-0045-8F5B-2D4476101730}"/>
              </a:ext>
            </a:extLst>
          </p:cNvPr>
          <p:cNvSpPr/>
          <p:nvPr/>
        </p:nvSpPr>
        <p:spPr>
          <a:xfrm>
            <a:off x="764998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BD0910E-621E-0948-9619-6F9A3A2C6CB8}"/>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529281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4299925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2624500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1C4CE016-09F9-A148-9C1C-04AEADEFC4D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5" action="ppaction://hlinksldjump"/>
            <a:extLst>
              <a:ext uri="{FF2B5EF4-FFF2-40B4-BE49-F238E27FC236}">
                <a16:creationId xmlns:a16="http://schemas.microsoft.com/office/drawing/2014/main" id="{85120332-6B44-D54C-9435-36451D6DB40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5" action="ppaction://hlinksldjump"/>
            <a:extLst>
              <a:ext uri="{FF2B5EF4-FFF2-40B4-BE49-F238E27FC236}">
                <a16:creationId xmlns:a16="http://schemas.microsoft.com/office/drawing/2014/main" id="{0AA36930-193F-4249-AFB2-30B914ACFF65}"/>
              </a:ext>
            </a:extLst>
          </p:cNvPr>
          <p:cNvSpPr/>
          <p:nvPr/>
        </p:nvSpPr>
        <p:spPr>
          <a:xfrm>
            <a:off x="9240982" y="180238"/>
            <a:ext cx="11130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6" action="ppaction://hlinksldjump"/>
            <a:extLst>
              <a:ext uri="{FF2B5EF4-FFF2-40B4-BE49-F238E27FC236}">
                <a16:creationId xmlns:a16="http://schemas.microsoft.com/office/drawing/2014/main" id="{18B2C844-2295-4F48-8DAD-31C29FEF3955}"/>
              </a:ext>
            </a:extLst>
          </p:cNvPr>
          <p:cNvSpPr/>
          <p:nvPr/>
        </p:nvSpPr>
        <p:spPr>
          <a:xfrm>
            <a:off x="762226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7" action="ppaction://hlinksldjump"/>
            <a:extLst>
              <a:ext uri="{FF2B5EF4-FFF2-40B4-BE49-F238E27FC236}">
                <a16:creationId xmlns:a16="http://schemas.microsoft.com/office/drawing/2014/main" id="{432DF129-24D6-554C-AA54-970911BF995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00157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Brottsbekämpningsområde Väst">
            <a:hlinkClick r:id="rId2" action="ppaction://hlinksldjump"/>
            <a:extLst>
              <a:ext uri="{FF2B5EF4-FFF2-40B4-BE49-F238E27FC236}">
                <a16:creationId xmlns:a16="http://schemas.microsoft.com/office/drawing/2014/main" id="{44D1C0F6-612F-CA4C-A5B2-4F7D75D2614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92F3EA40-2A10-F241-9CA3-A4797170C66B}"/>
              </a:ext>
            </a:extLst>
          </p:cNvPr>
          <p:cNvSpPr/>
          <p:nvPr/>
        </p:nvSpPr>
        <p:spPr>
          <a:xfrm>
            <a:off x="9324109" y="180238"/>
            <a:ext cx="102988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C3214F06-F0EA-B140-B8B7-5E776E68F0CD}"/>
              </a:ext>
            </a:extLst>
          </p:cNvPr>
          <p:cNvSpPr/>
          <p:nvPr/>
        </p:nvSpPr>
        <p:spPr>
          <a:xfrm>
            <a:off x="762226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044BED3E-941A-3B46-B767-06D69D1F3FD9}"/>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568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75058835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0309577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63B10BB5-E5E4-AE41-9957-B49A395DA7A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4" action="ppaction://hlinksldjump"/>
            <a:extLst>
              <a:ext uri="{FF2B5EF4-FFF2-40B4-BE49-F238E27FC236}">
                <a16:creationId xmlns:a16="http://schemas.microsoft.com/office/drawing/2014/main" id="{DDF3F933-0D79-2448-93A6-7A4C98DD284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DAEEAA2F-DBC6-304B-B277-E8F57B84D962}"/>
              </a:ext>
            </a:extLst>
          </p:cNvPr>
          <p:cNvSpPr/>
          <p:nvPr/>
        </p:nvSpPr>
        <p:spPr>
          <a:xfrm>
            <a:off x="9296400" y="180238"/>
            <a:ext cx="105759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E5C8EA0-064F-3846-B9EC-5220589238FE}"/>
              </a:ext>
            </a:extLst>
          </p:cNvPr>
          <p:cNvSpPr/>
          <p:nvPr/>
        </p:nvSpPr>
        <p:spPr>
          <a:xfrm>
            <a:off x="759455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F51B79F7-8738-4C49-939F-4D818E5624E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82132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9727204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6007855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F2CB918-427A-924E-A772-9E25739A2A6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C8DF5BAD-9A31-EB44-B71D-1CAD0AA69AC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8AE7042-3486-D343-BB43-64A7BBE0F45F}"/>
              </a:ext>
            </a:extLst>
          </p:cNvPr>
          <p:cNvSpPr/>
          <p:nvPr/>
        </p:nvSpPr>
        <p:spPr>
          <a:xfrm>
            <a:off x="9393382" y="180238"/>
            <a:ext cx="9606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3201CE8B-2FF5-AC48-80DD-D8BB8DAFF7AB}"/>
              </a:ext>
            </a:extLst>
          </p:cNvPr>
          <p:cNvSpPr/>
          <p:nvPr/>
        </p:nvSpPr>
        <p:spPr>
          <a:xfrm>
            <a:off x="760841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769F8CE-9CF9-8F43-BFED-5F22AE27AF64}"/>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336220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3265732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910467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D86EBB-F362-0349-B18D-3051064DF51F}"/>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03915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985841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2461153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000E9735-E644-454D-89E6-707C5D6BD53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1ACE50CE-A2B1-A646-8658-829B3DCB52F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792A85A4-3CE4-AC49-BA09-9B38AA66469C}"/>
              </a:ext>
            </a:extLst>
          </p:cNvPr>
          <p:cNvSpPr/>
          <p:nvPr/>
        </p:nvSpPr>
        <p:spPr>
          <a:xfrm>
            <a:off x="9240982" y="180238"/>
            <a:ext cx="11130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23FC9114-60E7-0A48-AF8E-CEA03C873732}"/>
              </a:ext>
            </a:extLst>
          </p:cNvPr>
          <p:cNvSpPr/>
          <p:nvPr/>
        </p:nvSpPr>
        <p:spPr>
          <a:xfrm>
            <a:off x="760841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8134EFE-9899-E748-9ACF-56B452AA3D24}"/>
              </a:ext>
            </a:extLst>
          </p:cNvPr>
          <p:cNvSpPr/>
          <p:nvPr/>
        </p:nvSpPr>
        <p:spPr>
          <a:xfrm>
            <a:off x="10568795" y="260648"/>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41276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0314706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9121351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E6BD95D-3EFD-8F44-9318-6C93E079DB4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DEF0485E-E0D5-5F48-A4D2-A2CBBE00589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B304AE7F-A6EE-4D43-B33B-47F6D46B95C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7EBD7325-8617-0641-9F48-8E778E148602}"/>
              </a:ext>
            </a:extLst>
          </p:cNvPr>
          <p:cNvSpPr/>
          <p:nvPr/>
        </p:nvSpPr>
        <p:spPr>
          <a:xfrm>
            <a:off x="9296400" y="180238"/>
            <a:ext cx="105759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ADA0C016-548C-F44D-AE60-F69C0415C025}"/>
              </a:ext>
            </a:extLst>
          </p:cNvPr>
          <p:cNvSpPr/>
          <p:nvPr/>
        </p:nvSpPr>
        <p:spPr>
          <a:xfrm>
            <a:off x="769153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D8245BE9-87BD-244F-8E55-1ED82939105E}"/>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37213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Vä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a:t>
            </a:r>
            <a:br>
              <a:rPr lang="sv-SE" dirty="0"/>
            </a:br>
            <a:r>
              <a:rPr lang="sv-SE" dirty="0"/>
              <a:t>område Väst</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7627607" cy="36800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61620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al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Hallands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al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934687297"/>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0,003</a:t>
                      </a:r>
                    </a:p>
                  </a:txBody>
                  <a:tcPr marL="90000" marR="9525" marT="9525" marB="0" anchor="ct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40,8</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733478484"/>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11</a:t>
                      </a:r>
                    </a:p>
                  </a:txBody>
                  <a:tcPr marL="90000" marR="9525" marT="9525" marB="0" anchor="ctr"/>
                </a:tc>
                <a:tc>
                  <a:txBody>
                    <a:bodyPr/>
                    <a:lstStyle/>
                    <a:p>
                      <a:pPr algn="l"/>
                      <a:r>
                        <a:rPr lang="sv-SE" sz="1000" dirty="0">
                          <a:latin typeface="+mn-lt"/>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70</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17693505"/>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0,002</a:t>
                      </a: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5</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4,8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100" b="0" i="0" u="none" strike="noStrike" dirty="0">
                          <a:solidFill>
                            <a:srgbClr val="000000"/>
                          </a:solidFill>
                          <a:effectLst/>
                          <a:latin typeface="Calibri" panose="020F0502020204030204" pitchFamily="34" charset="0"/>
                        </a:rPr>
                        <a:t>5</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0,02</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409 520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8 600</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545561479"/>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1,6</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924578598"/>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808400482"/>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5 044</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462191323"/>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7 089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10</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681615803"/>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0,00003</a:t>
                      </a:r>
                    </a:p>
                  </a:txBody>
                  <a:tcPr anchor="ctr"/>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nchor="ctr"/>
                </a:tc>
                <a:tc>
                  <a:txBody>
                    <a:bodyPr/>
                    <a:lstStyle/>
                    <a:p>
                      <a:pPr algn="l" fontAlgn="b"/>
                      <a:r>
                        <a:rPr lang="sv-SE" sz="1000" b="0" i="0" u="none" strike="noStrike" dirty="0">
                          <a:solidFill>
                            <a:srgbClr val="000000"/>
                          </a:solidFill>
                          <a:effectLst/>
                          <a:latin typeface="+mn-lt"/>
                        </a:rPr>
                        <a:t>354</a:t>
                      </a:r>
                    </a:p>
                  </a:txBody>
                  <a:tcPr anchor="ctr"/>
                </a:tc>
                <a:extLst>
                  <a:ext uri="{0D108BD9-81ED-4DB2-BD59-A6C34878D82A}">
                    <a16:rowId xmlns:a16="http://schemas.microsoft.com/office/drawing/2014/main" val="2463072284"/>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Hallands län</a:t>
            </a:r>
          </a:p>
        </p:txBody>
      </p:sp>
      <p:sp>
        <p:nvSpPr>
          <p:cNvPr id="21" name="Rektangel 20" descr="Länk till Brottsbekämpningsområde Väst">
            <a:hlinkClick r:id="rId3" action="ppaction://hlinksldjump"/>
            <a:extLst>
              <a:ext uri="{FF2B5EF4-FFF2-40B4-BE49-F238E27FC236}">
                <a16:creationId xmlns:a16="http://schemas.microsoft.com/office/drawing/2014/main" id="{892C9CB4-2EB7-ED4B-8B06-8DBD8D89CFC4}"/>
              </a:ext>
            </a:extLst>
          </p:cNvPr>
          <p:cNvSpPr/>
          <p:nvPr/>
        </p:nvSpPr>
        <p:spPr>
          <a:xfrm>
            <a:off x="8866909" y="180238"/>
            <a:ext cx="97864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4" action="ppaction://hlinksldjump"/>
            <a:extLst>
              <a:ext uri="{FF2B5EF4-FFF2-40B4-BE49-F238E27FC236}">
                <a16:creationId xmlns:a16="http://schemas.microsoft.com/office/drawing/2014/main" id="{C25CFD3B-AC89-9F40-9F47-568C275680DA}"/>
              </a:ext>
            </a:extLst>
          </p:cNvPr>
          <p:cNvSpPr/>
          <p:nvPr/>
        </p:nvSpPr>
        <p:spPr>
          <a:xfrm>
            <a:off x="709997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Väst Hallands län">
            <a:hlinkClick r:id="rId5" action="ppaction://hlinksldjump"/>
            <a:extLst>
              <a:ext uri="{FF2B5EF4-FFF2-40B4-BE49-F238E27FC236}">
                <a16:creationId xmlns:a16="http://schemas.microsoft.com/office/drawing/2014/main" id="{A0427AD0-77F2-C041-9FD2-1C36B6418A59}"/>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descr="Text Forts. nästa sida...">
            <a:extLst>
              <a:ext uri="{FF2B5EF4-FFF2-40B4-BE49-F238E27FC236}">
                <a16:creationId xmlns:a16="http://schemas.microsoft.com/office/drawing/2014/main" id="{0CCB609C-62FE-F040-8726-C6B9293A1947}"/>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16364680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al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Hallands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al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634285418"/>
              </p:ext>
            </p:extLst>
          </p:nvPr>
        </p:nvGraphicFramePr>
        <p:xfrm>
          <a:off x="479425" y="1891950"/>
          <a:ext cx="11233151" cy="21988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extLst>
                  <a:ext uri="{0D108BD9-81ED-4DB2-BD59-A6C34878D82A}">
                    <a16:rowId xmlns:a16="http://schemas.microsoft.com/office/drawing/2014/main" val="2742865503"/>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6</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803,9</a:t>
                      </a: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100" b="0" i="0" u="none" strike="noStrike" dirty="0">
                          <a:solidFill>
                            <a:srgbClr val="000000"/>
                          </a:solidFill>
                          <a:effectLst/>
                          <a:latin typeface="Calibri" panose="020F0502020204030204" pitchFamily="34" charset="0"/>
                        </a:rPr>
                        <a:t>301,5</a:t>
                      </a:r>
                      <a:endParaRPr lang="en-SE" sz="1100" b="0" i="0" u="none" strike="noStrike" dirty="0">
                        <a:solidFill>
                          <a:srgbClr val="000000"/>
                        </a:solidFill>
                        <a:effectLst/>
                        <a:latin typeface="Calibri" panose="020F0502020204030204" pitchFamily="34" charset="0"/>
                      </a:endParaRPr>
                    </a:p>
                  </a:txBody>
                  <a:tcPr marL="90000" marR="90000" marT="9525" marB="0" anchor="ctr"/>
                </a:tc>
                <a:extLst>
                  <a:ext uri="{0D108BD9-81ED-4DB2-BD59-A6C34878D82A}">
                    <a16:rowId xmlns:a16="http://schemas.microsoft.com/office/drawing/2014/main" val="4052664565"/>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en-SE" sz="1100" b="0" i="0" u="none" strike="noStrike" dirty="0">
                          <a:solidFill>
                            <a:srgbClr val="000000"/>
                          </a:solidFill>
                          <a:effectLst/>
                          <a:latin typeface="Calibri" panose="020F0502020204030204" pitchFamily="34" charset="0"/>
                        </a:rPr>
                        <a:t>580</a:t>
                      </a:r>
                    </a:p>
                  </a:txBody>
                  <a:tcPr marL="90000" marR="90000" marT="46800" marB="46800"/>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marL="90000" marR="90000" marT="46800" marB="46800"/>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3991229264"/>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en-SE" sz="1100" b="0" i="0" u="none" strike="noStrike" dirty="0">
                          <a:solidFill>
                            <a:srgbClr val="000000"/>
                          </a:solidFill>
                          <a:effectLst/>
                          <a:latin typeface="Calibri" panose="020F0502020204030204" pitchFamily="34" charset="0"/>
                        </a:rPr>
                        <a:t>3 114</a:t>
                      </a:r>
                    </a:p>
                  </a:txBody>
                  <a:tcPr marL="90000" marR="90000" marT="46800" marB="46800"/>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marL="90000" marR="90000" marT="46800" marB="46800"/>
                </a:tc>
                <a:tc>
                  <a:txBody>
                    <a:bodyPr/>
                    <a:lstStyle/>
                    <a:p>
                      <a:pPr algn="l" fontAlgn="b"/>
                      <a:r>
                        <a:rPr lang="sv-SE" sz="1100" b="0" i="0" u="none" strike="noStrike" dirty="0">
                          <a:solidFill>
                            <a:srgbClr val="000000"/>
                          </a:solidFill>
                          <a:effectLst/>
                          <a:latin typeface="Calibri" panose="020F0502020204030204" pitchFamily="34" charset="0"/>
                        </a:rPr>
                        <a:t>14</a:t>
                      </a:r>
                      <a:endParaRPr lang="en-SE" sz="1100" b="0" i="0" u="none" strike="noStrike" dirty="0">
                        <a:solidFill>
                          <a:srgbClr val="000000"/>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557460513"/>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en-SE" sz="1100" b="0" i="0" u="none" strike="noStrike" dirty="0">
                          <a:solidFill>
                            <a:srgbClr val="000000"/>
                          </a:solidFill>
                          <a:effectLst/>
                          <a:latin typeface="Calibri" panose="020F0502020204030204" pitchFamily="34" charset="0"/>
                        </a:rPr>
                        <a:t>6 433</a:t>
                      </a: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marL="90000" marR="90000" marT="46800" marB="46800"/>
                </a:tc>
                <a:tc>
                  <a:txBody>
                    <a:bodyPr/>
                    <a:lstStyle/>
                    <a:p>
                      <a:pPr algn="l" fontAlgn="b"/>
                      <a:r>
                        <a:rPr lang="sv-SE" sz="1100" b="0" i="0" u="none" strike="noStrike" dirty="0">
                          <a:solidFill>
                            <a:srgbClr val="000000"/>
                          </a:solidFill>
                          <a:effectLst/>
                          <a:latin typeface="Calibri" panose="020F0502020204030204" pitchFamily="34" charset="0"/>
                        </a:rPr>
                        <a:t>152</a:t>
                      </a:r>
                      <a:endParaRPr lang="en-SE" sz="1100" b="0" i="0" u="none" strike="noStrike" dirty="0">
                        <a:solidFill>
                          <a:srgbClr val="000000"/>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2005330363"/>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37</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24</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Hallands län</a:t>
            </a:r>
          </a:p>
        </p:txBody>
      </p:sp>
      <p:sp>
        <p:nvSpPr>
          <p:cNvPr id="16" name="Rektangel 15" descr="Länk till Brottsbekämpningsområde Väst">
            <a:hlinkClick r:id="rId3" action="ppaction://hlinksldjump"/>
            <a:extLst>
              <a:ext uri="{FF2B5EF4-FFF2-40B4-BE49-F238E27FC236}">
                <a16:creationId xmlns:a16="http://schemas.microsoft.com/office/drawing/2014/main" id="{6D7706AA-7AB9-304D-A272-DB9169B2C203}"/>
              </a:ext>
            </a:extLst>
          </p:cNvPr>
          <p:cNvSpPr/>
          <p:nvPr/>
        </p:nvSpPr>
        <p:spPr>
          <a:xfrm>
            <a:off x="8825345" y="180238"/>
            <a:ext cx="102021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39A42306-DF93-E54B-99D4-A9ACA5205264}"/>
              </a:ext>
            </a:extLst>
          </p:cNvPr>
          <p:cNvSpPr/>
          <p:nvPr/>
        </p:nvSpPr>
        <p:spPr>
          <a:xfrm>
            <a:off x="711382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Hallands län">
            <a:hlinkClick r:id="rId5" action="ppaction://hlinksldjump"/>
            <a:extLst>
              <a:ext uri="{FF2B5EF4-FFF2-40B4-BE49-F238E27FC236}">
                <a16:creationId xmlns:a16="http://schemas.microsoft.com/office/drawing/2014/main" id="{15422C00-F02A-1C46-B545-3D0AA5976F0A}"/>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16262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Hal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Hallands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13285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Jönköping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Jönköpings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Jönköping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306587734"/>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10,5</a:t>
                      </a:r>
                    </a:p>
                  </a:txBody>
                  <a:tcPr anchor="ctr"/>
                </a:tc>
                <a:extLst>
                  <a:ext uri="{0D108BD9-81ED-4DB2-BD59-A6C34878D82A}">
                    <a16:rowId xmlns:a16="http://schemas.microsoft.com/office/drawing/2014/main" val="40088201"/>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525"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525" marR="9525" marT="9525" marB="0" anchor="ct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90</a:t>
                      </a:r>
                    </a:p>
                  </a:txBody>
                  <a:tcPr anchor="ctr"/>
                </a:tc>
                <a:extLst>
                  <a:ext uri="{0D108BD9-81ED-4DB2-BD59-A6C34878D82A}">
                    <a16:rowId xmlns:a16="http://schemas.microsoft.com/office/drawing/2014/main" val="1984748085"/>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0,04</a:t>
                      </a:r>
                    </a:p>
                  </a:txBody>
                  <a:tcPr marL="90000" marR="9525" marT="9525" marB="0" anchor="ctr"/>
                </a:tc>
                <a:tc>
                  <a:txBody>
                    <a:bodyPr/>
                    <a:lstStyle/>
                    <a:p>
                      <a:pPr algn="l"/>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7</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4,2</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434879552"/>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0,53</a:t>
                      </a:r>
                    </a:p>
                  </a:txBody>
                  <a:tcPr marL="90000" marR="9525" marT="9525" marB="0" anchor="ctr"/>
                </a:tc>
                <a:tc>
                  <a:txBody>
                    <a:bodyPr/>
                    <a:lstStyle/>
                    <a:p>
                      <a:pPr marL="0" algn="l" defTabSz="914400" rtl="0" eaLnBrk="1" fontAlgn="b" latinLnBrk="0" hangingPunct="1"/>
                      <a:r>
                        <a:rPr lang="sv-SE" sz="1000" b="0" i="0" u="none" strike="noStrike" kern="1200" noProof="0" dirty="0">
                          <a:solidFill>
                            <a:srgbClr val="000000"/>
                          </a:solidFill>
                          <a:effectLst/>
                          <a:latin typeface="+mn-lt"/>
                          <a:ea typeface="+mn-ea"/>
                          <a:cs typeface="+mn-cs"/>
                        </a:rPr>
                        <a:t>2023</a:t>
                      </a:r>
                      <a:endParaRPr lang="sv-SE" sz="1000" b="0" i="0" u="none" strike="noStrike" kern="1200" dirty="0">
                        <a:solidFill>
                          <a:srgbClr val="000000"/>
                        </a:solidFill>
                        <a:effectLst/>
                        <a:latin typeface="+mn-lt"/>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15,1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79541746"/>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0,3</a:t>
                      </a:r>
                    </a:p>
                  </a:txBody>
                  <a:tcPr anchor="ct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10,0</a:t>
                      </a:r>
                    </a:p>
                  </a:txBody>
                  <a:tcPr anchor="ctr"/>
                </a:tc>
                <a:extLst>
                  <a:ext uri="{0D108BD9-81ED-4DB2-BD59-A6C34878D82A}">
                    <a16:rowId xmlns:a16="http://schemas.microsoft.com/office/drawing/2014/main" val="1329156860"/>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675</a:t>
                      </a:r>
                    </a:p>
                  </a:txBody>
                  <a:tcPr anchor="ct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487</a:t>
                      </a:r>
                    </a:p>
                  </a:txBody>
                  <a:tcPr anchor="ctr"/>
                </a:tc>
                <a:extLst>
                  <a:ext uri="{0D108BD9-81ED-4DB2-BD59-A6C34878D82A}">
                    <a16:rowId xmlns:a16="http://schemas.microsoft.com/office/drawing/2014/main" val="1584868791"/>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Ecstacy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993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extLst>
                  <a:ext uri="{0D108BD9-81ED-4DB2-BD59-A6C34878D82A}">
                    <a16:rowId xmlns:a16="http://schemas.microsoft.com/office/drawing/2014/main" val="1934463950"/>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2 699</a:t>
                      </a:r>
                    </a:p>
                  </a:txBody>
                  <a:tcPr anchor="ct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1 525</a:t>
                      </a:r>
                    </a:p>
                  </a:txBody>
                  <a:tcPr anchor="ctr"/>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p>
                  </a:txBody>
                  <a:tcPr anchor="ctr"/>
                </a:tc>
                <a:tc>
                  <a:txBody>
                    <a:bodyPr/>
                    <a:lstStyle/>
                    <a:p>
                      <a:pPr algn="l"/>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17</a:t>
                      </a:r>
                    </a:p>
                  </a:txBody>
                  <a:tcPr anchor="ctr"/>
                </a:tc>
                <a:extLst>
                  <a:ext uri="{0D108BD9-81ED-4DB2-BD59-A6C34878D82A}">
                    <a16:rowId xmlns:a16="http://schemas.microsoft.com/office/drawing/2014/main" val="4099203928"/>
                  </a:ext>
                </a:extLst>
              </a:tr>
              <a:tr h="0">
                <a:tc>
                  <a:txBody>
                    <a:bodyPr/>
                    <a:lstStyle/>
                    <a:p>
                      <a:pPr algn="l" fontAlgn="b"/>
                      <a:r>
                        <a:rPr lang="sv-SE" sz="1000" b="0" i="0" u="none" strike="noStrike" dirty="0">
                          <a:solidFill>
                            <a:srgbClr val="000000"/>
                          </a:solidFill>
                          <a:effectLst/>
                          <a:latin typeface="+mn-lt"/>
                        </a:rPr>
                        <a:t>Kat färsk (kg)</a:t>
                      </a:r>
                    </a:p>
                  </a:txBody>
                  <a:tcPr anchor="b"/>
                </a:tc>
                <a:tc>
                  <a:txBody>
                    <a:bodyPr/>
                    <a:lstStyle/>
                    <a:p>
                      <a:pPr marL="0" algn="l" defTabSz="914400" rtl="0" eaLnBrk="1" fontAlgn="b" latinLnBrk="0" hangingPunct="1"/>
                      <a:r>
                        <a:rPr lang="sv-SE" sz="1000" b="0" i="0" u="none" strike="noStrike" kern="1200" noProof="0" dirty="0">
                          <a:solidFill>
                            <a:srgbClr val="000000"/>
                          </a:solidFill>
                          <a:effectLst/>
                          <a:latin typeface="+mn-lt"/>
                          <a:ea typeface="+mn-ea"/>
                          <a:cs typeface="+mn-cs"/>
                        </a:rPr>
                        <a:t>2022</a:t>
                      </a:r>
                      <a:endParaRPr lang="sv-SE" sz="1000" b="0" i="0" u="none" strike="noStrike" kern="1200" dirty="0">
                        <a:solidFill>
                          <a:srgbClr val="000000"/>
                        </a:solidFill>
                        <a:effectLst/>
                        <a:latin typeface="+mn-lt"/>
                        <a:ea typeface="+mn-ea"/>
                        <a:cs typeface="+mn-cs"/>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6,2</a:t>
                      </a:r>
                    </a:p>
                  </a:txBody>
                  <a:tcPr marL="90000" marR="9525" marT="9525" marB="0" anchor="ctr"/>
                </a:tc>
                <a:tc>
                  <a:txBody>
                    <a:bodyPr/>
                    <a:lstStyle/>
                    <a:p>
                      <a:pPr marL="0" algn="l" defTabSz="914400" rtl="0" eaLnBrk="1" fontAlgn="b" latinLnBrk="0" hangingPunct="1"/>
                      <a:r>
                        <a:rPr lang="sv-SE" sz="1000" b="0" i="0" u="none" strike="noStrike" kern="1200" noProof="0" dirty="0">
                          <a:solidFill>
                            <a:srgbClr val="000000"/>
                          </a:solidFill>
                          <a:effectLst/>
                          <a:latin typeface="+mn-lt"/>
                          <a:ea typeface="+mn-ea"/>
                          <a:cs typeface="+mn-cs"/>
                        </a:rPr>
                        <a:t>2023</a:t>
                      </a:r>
                      <a:endParaRPr lang="sv-SE" sz="1000" b="0" i="0" u="none" strike="noStrike" kern="1200" dirty="0">
                        <a:solidFill>
                          <a:srgbClr val="000000"/>
                        </a:solidFill>
                        <a:effectLst/>
                        <a:latin typeface="+mn-lt"/>
                        <a:ea typeface="+mn-ea"/>
                        <a:cs typeface="+mn-cs"/>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17</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102,9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34,8</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34310097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Jönköpings län</a:t>
            </a:r>
          </a:p>
        </p:txBody>
      </p:sp>
      <p:sp>
        <p:nvSpPr>
          <p:cNvPr id="26" name="Rubrik 3" descr="Text Forts. nästa sida...">
            <a:extLst>
              <a:ext uri="{FF2B5EF4-FFF2-40B4-BE49-F238E27FC236}">
                <a16:creationId xmlns:a16="http://schemas.microsoft.com/office/drawing/2014/main" id="{A3A4EDD8-3E6E-BB40-B4AE-7950016BB095}"/>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Väst">
            <a:hlinkClick r:id="rId2" action="ppaction://hlinksldjump"/>
            <a:extLst>
              <a:ext uri="{FF2B5EF4-FFF2-40B4-BE49-F238E27FC236}">
                <a16:creationId xmlns:a16="http://schemas.microsoft.com/office/drawing/2014/main" id="{684DAB8C-66AC-B943-B0FA-CB904636655C}"/>
              </a:ext>
            </a:extLst>
          </p:cNvPr>
          <p:cNvSpPr/>
          <p:nvPr/>
        </p:nvSpPr>
        <p:spPr>
          <a:xfrm>
            <a:off x="8617527" y="180238"/>
            <a:ext cx="105211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Lokal beslagsstatistik">
            <a:hlinkClick r:id="rId3" action="ppaction://hlinksldjump"/>
            <a:extLst>
              <a:ext uri="{FF2B5EF4-FFF2-40B4-BE49-F238E27FC236}">
                <a16:creationId xmlns:a16="http://schemas.microsoft.com/office/drawing/2014/main" id="{5BF8842D-1AFD-874B-8156-0E7BEF306D06}"/>
              </a:ext>
            </a:extLst>
          </p:cNvPr>
          <p:cNvSpPr/>
          <p:nvPr/>
        </p:nvSpPr>
        <p:spPr>
          <a:xfrm>
            <a:off x="699332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Väst Jönköpings län">
            <a:hlinkClick r:id="rId4" action="ppaction://hlinksldjump"/>
            <a:extLst>
              <a:ext uri="{FF2B5EF4-FFF2-40B4-BE49-F238E27FC236}">
                <a16:creationId xmlns:a16="http://schemas.microsoft.com/office/drawing/2014/main" id="{C06BF611-9628-0547-B64D-C40B3304A64A}"/>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94110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Jönköping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Jönköpings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Jönköping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718299568"/>
              </p:ext>
            </p:extLst>
          </p:nvPr>
        </p:nvGraphicFramePr>
        <p:xfrm>
          <a:off x="479425" y="1891950"/>
          <a:ext cx="11233151" cy="41148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marL="90000" anchor="ctr"/>
                </a:tc>
                <a:tc>
                  <a:txBody>
                    <a:bodyPr/>
                    <a:lstStyle/>
                    <a:p>
                      <a:pPr algn="l" fontAlgn="b"/>
                      <a:r>
                        <a:rPr lang="sv-SE" sz="1000" b="0" i="0" u="none" strike="noStrike" dirty="0">
                          <a:solidFill>
                            <a:srgbClr val="000000"/>
                          </a:solidFill>
                          <a:effectLst/>
                          <a:latin typeface="+mn-lt"/>
                        </a:rPr>
                        <a:t>10</a:t>
                      </a: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sv-SE" sz="1000" b="0" i="0" u="none" strike="noStrike" dirty="0">
                        <a:solidFill>
                          <a:srgbClr val="000000"/>
                        </a:solidFill>
                        <a:effectLst/>
                        <a:latin typeface="+mn-lt"/>
                      </a:endParaRPr>
                    </a:p>
                  </a:txBody>
                  <a:tcPr marL="90000" anchor="ctr"/>
                </a:tc>
                <a:extLst>
                  <a:ext uri="{0D108BD9-81ED-4DB2-BD59-A6C34878D82A}">
                    <a16:rowId xmlns:a16="http://schemas.microsoft.com/office/drawing/2014/main" val="1185448480"/>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marL="90000" anchor="ctr"/>
                </a:tc>
                <a:tc>
                  <a:txBody>
                    <a:bodyPr/>
                    <a:lstStyle/>
                    <a:p>
                      <a:pPr algn="l" fontAlgn="b"/>
                      <a:r>
                        <a:rPr lang="sv-SE" sz="1000" b="0" i="0" u="none" strike="noStrike" dirty="0">
                          <a:solidFill>
                            <a:srgbClr val="000000"/>
                          </a:solidFill>
                          <a:effectLst/>
                          <a:latin typeface="+mn-lt"/>
                        </a:rPr>
                        <a:t>0,001</a:t>
                      </a:r>
                    </a:p>
                  </a:txBody>
                  <a:tcPr marL="90000" anchor="ctr"/>
                </a:tc>
                <a:extLst>
                  <a:ext uri="{0D108BD9-81ED-4DB2-BD59-A6C34878D82A}">
                    <a16:rowId xmlns:a16="http://schemas.microsoft.com/office/drawing/2014/main" val="2756186480"/>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marL="90000" anchor="ctr"/>
                </a:tc>
                <a:tc>
                  <a:txBody>
                    <a:bodyPr/>
                    <a:lstStyle/>
                    <a:p>
                      <a:pPr algn="l" fontAlgn="b"/>
                      <a:r>
                        <a:rPr lang="sv-SE" sz="1000" b="0" i="0" u="none" strike="noStrike" dirty="0">
                          <a:solidFill>
                            <a:srgbClr val="000000"/>
                          </a:solidFill>
                          <a:effectLst/>
                          <a:latin typeface="+mn-lt"/>
                        </a:rPr>
                        <a:t>798</a:t>
                      </a:r>
                    </a:p>
                  </a:txBody>
                  <a:tcPr marL="90000" anchor="ctr"/>
                </a:tc>
                <a:extLst>
                  <a:ext uri="{0D108BD9-81ED-4DB2-BD59-A6C34878D82A}">
                    <a16:rowId xmlns:a16="http://schemas.microsoft.com/office/drawing/2014/main" val="2585469104"/>
                  </a:ext>
                </a:extLst>
              </a:tr>
              <a:tr h="220839">
                <a:tc>
                  <a:txBody>
                    <a:bodyPr/>
                    <a:lstStyle/>
                    <a:p>
                      <a:pPr algn="l" fontAlgn="b"/>
                      <a:r>
                        <a:rPr lang="sv-SE" sz="1000" b="0" i="0" u="none" strike="noStrike" dirty="0">
                          <a:solidFill>
                            <a:srgbClr val="000000"/>
                          </a:solidFill>
                          <a:effectLst/>
                          <a:latin typeface="+mn-lt"/>
                        </a:rPr>
                        <a:t>Nikotinhaltiga produkter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marL="90000" anchor="ctr"/>
                </a:tc>
                <a:tc>
                  <a:txBody>
                    <a:bodyPr/>
                    <a:lstStyle/>
                    <a:p>
                      <a:pPr algn="l" fontAlgn="b"/>
                      <a:r>
                        <a:rPr lang="sv-SE" sz="1000" b="0" i="0" u="none" strike="noStrike" dirty="0">
                          <a:solidFill>
                            <a:srgbClr val="000000"/>
                          </a:solidFill>
                          <a:effectLst/>
                          <a:latin typeface="+mn-lt"/>
                        </a:rPr>
                        <a:t>0,0007</a:t>
                      </a:r>
                    </a:p>
                  </a:txBody>
                  <a:tcPr marL="90000" anchor="ctr"/>
                </a:tc>
                <a:extLst>
                  <a:ext uri="{0D108BD9-81ED-4DB2-BD59-A6C34878D82A}">
                    <a16:rowId xmlns:a16="http://schemas.microsoft.com/office/drawing/2014/main" val="350618291"/>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14</a:t>
                      </a:r>
                    </a:p>
                  </a:txBody>
                  <a:tcPr marL="90000" anchor="ctr"/>
                </a:tc>
                <a:tc>
                  <a:txBody>
                    <a:bodyPr/>
                    <a:lstStyle/>
                    <a:p>
                      <a:pPr algn="l" fontAlgn="b"/>
                      <a:r>
                        <a:rPr lang="sv-SE" sz="1000" b="0" i="0" u="none" strike="noStrike" dirty="0">
                          <a:solidFill>
                            <a:srgbClr val="000000"/>
                          </a:solidFill>
                          <a:effectLst/>
                          <a:latin typeface="+mn-lt"/>
                        </a:rPr>
                        <a:t>23,9</a:t>
                      </a: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marL="90000" anchor="ctr"/>
                </a:tc>
                <a:tc>
                  <a:txBody>
                    <a:bodyPr/>
                    <a:lstStyle/>
                    <a:p>
                      <a:pPr algn="l" fontAlgn="b"/>
                      <a:r>
                        <a:rPr lang="sv-SE" sz="1000" b="0" i="0" u="none" strike="noStrike" dirty="0">
                          <a:solidFill>
                            <a:srgbClr val="000000"/>
                          </a:solidFill>
                          <a:effectLst/>
                          <a:latin typeface="+mn-lt"/>
                        </a:rPr>
                        <a:t>11,2</a:t>
                      </a:r>
                    </a:p>
                  </a:txBody>
                  <a:tcPr marL="90000" anchor="ctr"/>
                </a:tc>
                <a:extLst>
                  <a:ext uri="{0D108BD9-81ED-4DB2-BD59-A6C34878D82A}">
                    <a16:rowId xmlns:a16="http://schemas.microsoft.com/office/drawing/2014/main" val="3865829455"/>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marL="90000" anchor="ctr"/>
                </a:tc>
                <a:tc>
                  <a:txBody>
                    <a:bodyPr/>
                    <a:lstStyle/>
                    <a:p>
                      <a:pPr algn="l" fontAlgn="b"/>
                      <a:r>
                        <a:rPr lang="en-SE" sz="1100" b="0" i="0" u="none" strike="noStrike" dirty="0">
                          <a:solidFill>
                            <a:srgbClr val="000000"/>
                          </a:solidFill>
                          <a:effectLst/>
                          <a:latin typeface="Calibri" panose="020F0502020204030204" pitchFamily="34" charset="0"/>
                        </a:rPr>
                        <a:t>3 393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968477068"/>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marL="90000" anchor="ctr"/>
                </a:tc>
                <a:tc>
                  <a:txBody>
                    <a:bodyPr/>
                    <a:lstStyle/>
                    <a:p>
                      <a:pPr algn="l" fontAlgn="b"/>
                      <a:r>
                        <a:rPr lang="en-SE" sz="1100" b="0" i="0" u="none" strike="noStrike" dirty="0">
                          <a:solidFill>
                            <a:srgbClr val="000000"/>
                          </a:solidFill>
                          <a:effectLst/>
                          <a:latin typeface="Calibri" panose="020F0502020204030204" pitchFamily="34" charset="0"/>
                        </a:rPr>
                        <a:t>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marL="90000" anchor="ctr"/>
                </a:tc>
                <a:tc>
                  <a:txBody>
                    <a:bodyPr/>
                    <a:lstStyle/>
                    <a:p>
                      <a:pPr algn="l" fontAlgn="b"/>
                      <a:r>
                        <a:rPr lang="sv-SE" sz="1100" b="0" i="0" u="none" strike="noStrike" dirty="0">
                          <a:solidFill>
                            <a:srgbClr val="000000"/>
                          </a:solidFill>
                          <a:effectLst/>
                          <a:latin typeface="Calibri" panose="020F0502020204030204" pitchFamily="34" charset="0"/>
                        </a:rPr>
                        <a:t>74,7</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380983326"/>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marL="90000" marT="46800"/>
                </a:tc>
                <a:tc>
                  <a:txBody>
                    <a:bodyPr/>
                    <a:lstStyle/>
                    <a:p>
                      <a:pPr algn="l" fontAlgn="b"/>
                      <a:r>
                        <a:rPr lang="en-SE" sz="1100" b="0" i="0" u="none" strike="noStrike" dirty="0">
                          <a:solidFill>
                            <a:srgbClr val="000000"/>
                          </a:solidFill>
                          <a:effectLst/>
                          <a:latin typeface="Calibri" panose="020F0502020204030204" pitchFamily="34" charset="0"/>
                        </a:rPr>
                        <a:t>44</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marL="90000" marT="46800"/>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46800" marB="0"/>
                </a:tc>
                <a:extLst>
                  <a:ext uri="{0D108BD9-81ED-4DB2-BD59-A6C34878D82A}">
                    <a16:rowId xmlns:a16="http://schemas.microsoft.com/office/drawing/2014/main" val="1547874105"/>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marL="90000" anchor="ctr"/>
                </a:tc>
                <a:tc>
                  <a:txBody>
                    <a:bodyPr/>
                    <a:lstStyle/>
                    <a:p>
                      <a:pPr algn="l" fontAlgn="b"/>
                      <a:r>
                        <a:rPr lang="sv-SE" sz="1000" b="0" i="0" u="none" strike="noStrike" dirty="0">
                          <a:solidFill>
                            <a:srgbClr val="000000"/>
                          </a:solidFill>
                          <a:effectLst/>
                          <a:latin typeface="+mn-lt"/>
                        </a:rPr>
                        <a:t>650</a:t>
                      </a:r>
                    </a:p>
                  </a:txBody>
                  <a:tcPr marL="90000" anchor="ctr"/>
                </a:tc>
                <a:extLst>
                  <a:ext uri="{0D108BD9-81ED-4DB2-BD59-A6C34878D82A}">
                    <a16:rowId xmlns:a16="http://schemas.microsoft.com/office/drawing/2014/main" val="4047386236"/>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744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720690358"/>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7</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0,1</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340840806"/>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4</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6</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5,2</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630071322"/>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50</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157 009</a:t>
                      </a:r>
                    </a:p>
                  </a:txBody>
                  <a:tcPr marL="90000" marR="9525" marT="9525" marB="0" anchor="ct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100" b="0" i="0" u="none" strike="noStrike" dirty="0">
                          <a:solidFill>
                            <a:srgbClr val="000000"/>
                          </a:solidFill>
                          <a:effectLst/>
                          <a:latin typeface="Calibri" panose="020F0502020204030204" pitchFamily="34" charset="0"/>
                        </a:rPr>
                        <a:t>5</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333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4238861374"/>
                  </a:ext>
                </a:extLst>
              </a:tr>
              <a:tr h="220839">
                <a:tc>
                  <a:txBody>
                    <a:bodyPr/>
                    <a:lstStyle/>
                    <a:p>
                      <a:pPr algn="l" fontAlgn="b"/>
                      <a:r>
                        <a:rPr lang="sv-SE" sz="1000" b="1" i="0" u="none" strike="noStrike" dirty="0">
                          <a:solidFill>
                            <a:schemeClr val="bg1"/>
                          </a:solidFill>
                          <a:effectLst/>
                          <a:latin typeface="+mn-lt"/>
                        </a:rPr>
                        <a:t>Totalsumma</a:t>
                      </a:r>
                    </a:p>
                  </a:txBody>
                  <a:tcPr anchor="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131</a:t>
                      </a:r>
                    </a:p>
                  </a:txBody>
                  <a:tcPr anchor="b">
                    <a:solidFill>
                      <a:schemeClr val="tx2"/>
                    </a:solidFill>
                  </a:tcPr>
                </a:tc>
                <a:tc>
                  <a:txBody>
                    <a:bodyPr/>
                    <a:lstStyle/>
                    <a:p>
                      <a:pPr algn="l" fontAlgn="b"/>
                      <a:endParaRPr lang="sv-SE" sz="1000" b="0" i="0" u="none" strike="noStrike" dirty="0">
                        <a:solidFill>
                          <a:srgbClr val="000000"/>
                        </a:solidFill>
                        <a:effectLst/>
                        <a:latin typeface="+mn-lt"/>
                      </a:endParaRPr>
                    </a:p>
                  </a:txBody>
                  <a:tcPr anchor="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78</a:t>
                      </a:r>
                    </a:p>
                  </a:txBody>
                  <a:tcPr anchor="b">
                    <a:solidFill>
                      <a:schemeClr val="tx2"/>
                    </a:solidFill>
                  </a:tcPr>
                </a:tc>
                <a:tc>
                  <a:txBody>
                    <a:bodyPr/>
                    <a:lstStyle/>
                    <a:p>
                      <a:pPr algn="l" fontAlgn="b"/>
                      <a:endParaRPr lang="sv-SE" sz="1000" b="0" i="0" u="none" strike="noStrike" dirty="0">
                        <a:solidFill>
                          <a:srgbClr val="000000"/>
                        </a:solidFill>
                        <a:effectLst/>
                        <a:latin typeface="+mn-lt"/>
                      </a:endParaRPr>
                    </a:p>
                  </a:txBody>
                  <a:tcPr anchor="b">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Jönköpings län</a:t>
            </a:r>
          </a:p>
        </p:txBody>
      </p:sp>
      <p:sp>
        <p:nvSpPr>
          <p:cNvPr id="16" name="Rektangel 15" descr="Länk till Brottsbekämpningsområde Väst">
            <a:hlinkClick r:id="rId3" action="ppaction://hlinksldjump"/>
            <a:extLst>
              <a:ext uri="{FF2B5EF4-FFF2-40B4-BE49-F238E27FC236}">
                <a16:creationId xmlns:a16="http://schemas.microsoft.com/office/drawing/2014/main" id="{B25FEC36-CD44-1C4A-82CF-8382F9DF9E12}"/>
              </a:ext>
            </a:extLst>
          </p:cNvPr>
          <p:cNvSpPr/>
          <p:nvPr/>
        </p:nvSpPr>
        <p:spPr>
          <a:xfrm>
            <a:off x="8589818" y="180238"/>
            <a:ext cx="107982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77B67FCB-30A4-9647-BC0A-BD798176E7A2}"/>
              </a:ext>
            </a:extLst>
          </p:cNvPr>
          <p:cNvSpPr/>
          <p:nvPr/>
        </p:nvSpPr>
        <p:spPr>
          <a:xfrm>
            <a:off x="689634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Jönköpings län">
            <a:hlinkClick r:id="rId5" action="ppaction://hlinksldjump"/>
            <a:extLst>
              <a:ext uri="{FF2B5EF4-FFF2-40B4-BE49-F238E27FC236}">
                <a16:creationId xmlns:a16="http://schemas.microsoft.com/office/drawing/2014/main" id="{0B148D30-F5E2-1A4D-A4B3-0D3F08D5F313}"/>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59003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Jönköping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Jönköpings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202287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ra Göta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Västra Götalands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ra Göta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353934724"/>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39</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7,1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24</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2,1</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360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13</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93</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103,9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88</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189,4</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57</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59,8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67</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596,3</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102 890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28</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57 240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13</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21</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1,6</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4,6</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63952690"/>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2 791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34</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11 440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644811822"/>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10</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135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171271919"/>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29</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7 665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32</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8 780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557460513"/>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29</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63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27</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42</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87605252"/>
                  </a:ext>
                </a:extLst>
              </a:tr>
              <a:tr h="220839">
                <a:tc>
                  <a:txBody>
                    <a:bodyPr/>
                    <a:lstStyle/>
                    <a:p>
                      <a:pPr algn="l" fontAlgn="b"/>
                      <a:r>
                        <a:rPr lang="sv-SE" sz="1000" b="0" i="0" u="none" strike="noStrike">
                          <a:solidFill>
                            <a:srgbClr val="000000"/>
                          </a:solidFill>
                          <a:effectLst/>
                          <a:latin typeface="+mn-lt"/>
                        </a:rPr>
                        <a:t>Heroin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1855563"/>
                  </a:ext>
                </a:extLst>
              </a:tr>
              <a:tr h="220839">
                <a:tc>
                  <a:txBody>
                    <a:bodyPr/>
                    <a:lstStyle/>
                    <a:p>
                      <a:pPr algn="l" fontAlgn="b"/>
                      <a:r>
                        <a:rPr lang="sv-SE" sz="1000" b="0" i="0" u="none" strike="noStrike">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73,7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5,3</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606431148"/>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182,3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208,4</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62030502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Västra Götalands län</a:t>
            </a:r>
          </a:p>
        </p:txBody>
      </p:sp>
      <p:sp>
        <p:nvSpPr>
          <p:cNvPr id="26" name="Rubrik 3" descr="Text Forts. nästa sida...">
            <a:extLst>
              <a:ext uri="{FF2B5EF4-FFF2-40B4-BE49-F238E27FC236}">
                <a16:creationId xmlns:a16="http://schemas.microsoft.com/office/drawing/2014/main" id="{9FB84AFE-84F4-EC43-ABAD-E717DADF8DAE}"/>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Väst">
            <a:hlinkClick r:id="rId2" action="ppaction://hlinksldjump"/>
            <a:extLst>
              <a:ext uri="{FF2B5EF4-FFF2-40B4-BE49-F238E27FC236}">
                <a16:creationId xmlns:a16="http://schemas.microsoft.com/office/drawing/2014/main" id="{5A66BA7E-BE73-2048-89AA-43050B4CFBA3}"/>
              </a:ext>
            </a:extLst>
          </p:cNvPr>
          <p:cNvSpPr/>
          <p:nvPr/>
        </p:nvSpPr>
        <p:spPr>
          <a:xfrm>
            <a:off x="8243455" y="180238"/>
            <a:ext cx="102980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Lokal beslagsstatistik">
            <a:hlinkClick r:id="rId3" action="ppaction://hlinksldjump"/>
            <a:extLst>
              <a:ext uri="{FF2B5EF4-FFF2-40B4-BE49-F238E27FC236}">
                <a16:creationId xmlns:a16="http://schemas.microsoft.com/office/drawing/2014/main" id="{DFDE8334-C0F9-7B4B-A932-38474BFB8585}"/>
              </a:ext>
            </a:extLst>
          </p:cNvPr>
          <p:cNvSpPr/>
          <p:nvPr/>
        </p:nvSpPr>
        <p:spPr>
          <a:xfrm>
            <a:off x="652767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Väst Västra Götalands län">
            <a:hlinkClick r:id="rId4" action="ppaction://hlinksldjump"/>
            <a:extLst>
              <a:ext uri="{FF2B5EF4-FFF2-40B4-BE49-F238E27FC236}">
                <a16:creationId xmlns:a16="http://schemas.microsoft.com/office/drawing/2014/main" id="{D2AE0919-F6D7-A04A-BE20-877351EEC764}"/>
              </a:ext>
            </a:extLst>
          </p:cNvPr>
          <p:cNvSpPr/>
          <p:nvPr/>
        </p:nvSpPr>
        <p:spPr>
          <a:xfrm>
            <a:off x="9462296" y="252200"/>
            <a:ext cx="141593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34913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4458562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8133336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6438BDA3-2720-4349-AEA1-9948276E478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4732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ra Göta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Västra Götalands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ra Göta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331367807"/>
              </p:ext>
            </p:extLst>
          </p:nvPr>
        </p:nvGraphicFramePr>
        <p:xfrm>
          <a:off x="479425" y="1891950"/>
          <a:ext cx="11233151" cy="39624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65,5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25</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291,1</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665774305"/>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136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7</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331175012"/>
                  </a:ext>
                </a:extLst>
              </a:tr>
              <a:tr h="220839">
                <a:tc>
                  <a:txBody>
                    <a:bodyPr/>
                    <a:lstStyle/>
                    <a:p>
                      <a:pPr algn="l" fontAlgn="b"/>
                      <a:r>
                        <a:rPr lang="sv-SE" sz="1000" b="0" i="0" u="none" strike="noStrike">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0,07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0,01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539549743"/>
                  </a:ext>
                </a:extLst>
              </a:tr>
              <a:tr h="220839">
                <a:tc>
                  <a:txBody>
                    <a:bodyPr/>
                    <a:lstStyle/>
                    <a:p>
                      <a:pPr algn="l" fontAlgn="b"/>
                      <a:r>
                        <a:rPr lang="sv-SE" sz="1000" b="0" i="0" u="none" strike="noStrike">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9</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20,3</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4219471043"/>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25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15 890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29</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14 706</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349681614"/>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3</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443668301"/>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62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76,2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8</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3,7</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4125826922"/>
                  </a:ext>
                </a:extLst>
              </a:tr>
              <a:tr h="220839">
                <a:tc>
                  <a:txBody>
                    <a:bodyPr/>
                    <a:lstStyle/>
                    <a:p>
                      <a:pPr algn="l" fontAlgn="b"/>
                      <a:r>
                        <a:rPr lang="sv-SE" sz="1000" b="0" i="0" u="none" strike="noStrike" dirty="0">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4,9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288907865"/>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134,5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33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25</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76,1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1319916271"/>
                  </a:ext>
                </a:extLst>
              </a:tr>
              <a:tr h="220839">
                <a:tc>
                  <a:txBody>
                    <a:bodyPr/>
                    <a:lstStyle/>
                    <a:p>
                      <a:pPr algn="l" fontAlgn="b"/>
                      <a:r>
                        <a:rPr lang="sv-SE" sz="1000" b="0" i="0" u="none" strike="noStrike">
                          <a:solidFill>
                            <a:srgbClr val="000000"/>
                          </a:solidFill>
                          <a:effectLst/>
                          <a:latin typeface="+mn-lt"/>
                        </a:rPr>
                        <a:t>Skjutvapen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117348703"/>
                  </a:ext>
                </a:extLst>
              </a:tr>
              <a:tr h="220839">
                <a:tc>
                  <a:txBody>
                    <a:bodyPr/>
                    <a:lstStyle/>
                    <a:p>
                      <a:pPr algn="l" fontAlgn="b"/>
                      <a:r>
                        <a:rPr lang="sv-SE" sz="1000" b="0" i="0" u="none" strike="noStrike" dirty="0">
                          <a:solidFill>
                            <a:srgbClr val="000000"/>
                          </a:solidFill>
                          <a:effectLst/>
                          <a:latin typeface="+mn-lt"/>
                        </a:rPr>
                        <a:t>Snus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44,6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496451297"/>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1 052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16</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1 000</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162245239"/>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21</a:t>
                      </a: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1 435</a:t>
                      </a: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7</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698</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0000" marT="46800" marB="46800"/>
                </a:tc>
                <a:extLst>
                  <a:ext uri="{0D108BD9-81ED-4DB2-BD59-A6C34878D82A}">
                    <a16:rowId xmlns:a16="http://schemas.microsoft.com/office/drawing/2014/main" val="2027931736"/>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30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20 172</a:t>
                      </a:r>
                    </a:p>
                  </a:txBody>
                  <a:tcPr marL="90000" marR="9525" marT="9525" marB="0" anchor="ctr"/>
                </a:tc>
                <a:tc>
                  <a:txBody>
                    <a:bodyPr/>
                    <a:lstStyle/>
                    <a:p>
                      <a:pPr algn="l"/>
                      <a:r>
                        <a:rPr lang="sv-SE" sz="1000" dirty="0">
                          <a:latin typeface="+mn-lt"/>
                        </a:rPr>
                        <a:t>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6</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47 414</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59676545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Västra Götalands län</a:t>
            </a:r>
          </a:p>
        </p:txBody>
      </p:sp>
      <p:sp>
        <p:nvSpPr>
          <p:cNvPr id="16" name="Rubrik 3" descr="Text Forts. nästa sida...">
            <a:extLst>
              <a:ext uri="{FF2B5EF4-FFF2-40B4-BE49-F238E27FC236}">
                <a16:creationId xmlns:a16="http://schemas.microsoft.com/office/drawing/2014/main" id="{74ABFB91-D0E5-A64B-A868-77C1CD080F81}"/>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Väst">
            <a:hlinkClick r:id="rId3" action="ppaction://hlinksldjump"/>
            <a:extLst>
              <a:ext uri="{FF2B5EF4-FFF2-40B4-BE49-F238E27FC236}">
                <a16:creationId xmlns:a16="http://schemas.microsoft.com/office/drawing/2014/main" id="{6C997F9E-16D1-AE47-8EE6-7A426A8C6793}"/>
              </a:ext>
            </a:extLst>
          </p:cNvPr>
          <p:cNvSpPr/>
          <p:nvPr/>
        </p:nvSpPr>
        <p:spPr>
          <a:xfrm>
            <a:off x="8174182" y="180238"/>
            <a:ext cx="10990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4" action="ppaction://hlinksldjump"/>
            <a:extLst>
              <a:ext uri="{FF2B5EF4-FFF2-40B4-BE49-F238E27FC236}">
                <a16:creationId xmlns:a16="http://schemas.microsoft.com/office/drawing/2014/main" id="{EBFFB3A6-62F4-804E-82D0-8C9C80D6F888}"/>
              </a:ext>
            </a:extLst>
          </p:cNvPr>
          <p:cNvSpPr/>
          <p:nvPr/>
        </p:nvSpPr>
        <p:spPr>
          <a:xfrm>
            <a:off x="65138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Väst Västra Götalands län">
            <a:hlinkClick r:id="rId5" action="ppaction://hlinksldjump"/>
            <a:extLst>
              <a:ext uri="{FF2B5EF4-FFF2-40B4-BE49-F238E27FC236}">
                <a16:creationId xmlns:a16="http://schemas.microsoft.com/office/drawing/2014/main" id="{D1AA326A-D1E4-0648-8878-42079B964330}"/>
              </a:ext>
            </a:extLst>
          </p:cNvPr>
          <p:cNvSpPr/>
          <p:nvPr/>
        </p:nvSpPr>
        <p:spPr>
          <a:xfrm>
            <a:off x="9462296" y="252200"/>
            <a:ext cx="141593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68697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ra Göta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Västra Götalands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ra Göta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612688926"/>
              </p:ext>
            </p:extLst>
          </p:nvPr>
        </p:nvGraphicFramePr>
        <p:xfrm>
          <a:off x="479425" y="1891950"/>
          <a:ext cx="11233151" cy="1615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15</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13 853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6 842</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020994893"/>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0,97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4,7</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0381968"/>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39</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8,6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44</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19,2</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442655848"/>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196</a:t>
                      </a:r>
                    </a:p>
                  </a:txBody>
                  <a:tcPr marL="90000" marR="90000" marT="46800" marB="46800"/>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81 388</a:t>
                      </a:r>
                    </a:p>
                  </a:txBody>
                  <a:tcPr marL="90000" marR="90000" marT="468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marL="90000" marR="90000" marT="46800" marB="46800"/>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79</a:t>
                      </a:r>
                      <a:endParaRPr lang="en-SE" sz="1000" b="0" i="0" u="none" strike="noStrike" kern="1200" dirty="0">
                        <a:solidFill>
                          <a:srgbClr val="000000"/>
                        </a:solidFill>
                        <a:effectLst/>
                        <a:latin typeface="+mn-lt"/>
                        <a:ea typeface="+mn-ea"/>
                        <a:cs typeface="+mn-cs"/>
                      </a:endParaRPr>
                    </a:p>
                  </a:txBody>
                  <a:tcPr marL="90000" marR="90000" marT="46800" marB="46800"/>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96 894</a:t>
                      </a:r>
                      <a:endParaRPr lang="en-SE" sz="1000" b="0" i="0" u="none" strike="noStrike" kern="1200" dirty="0">
                        <a:solidFill>
                          <a:srgbClr val="000000"/>
                        </a:solidFill>
                        <a:effectLst/>
                        <a:latin typeface="+mn-lt"/>
                        <a:ea typeface="+mn-ea"/>
                        <a:cs typeface="+mn-cs"/>
                      </a:endParaRPr>
                    </a:p>
                  </a:txBody>
                  <a:tcPr marL="90000" marR="90000" marT="46800" marB="46800"/>
                </a:tc>
                <a:extLst>
                  <a:ext uri="{0D108BD9-81ED-4DB2-BD59-A6C34878D82A}">
                    <a16:rowId xmlns:a16="http://schemas.microsoft.com/office/drawing/2014/main" val="943995637"/>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905</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657</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Västra Götalands län</a:t>
            </a:r>
          </a:p>
        </p:txBody>
      </p:sp>
      <p:sp>
        <p:nvSpPr>
          <p:cNvPr id="16" name="Rektangel 15" descr="Länk till Brottsbekämpningsområde Väst">
            <a:hlinkClick r:id="rId2" action="ppaction://hlinksldjump"/>
            <a:extLst>
              <a:ext uri="{FF2B5EF4-FFF2-40B4-BE49-F238E27FC236}">
                <a16:creationId xmlns:a16="http://schemas.microsoft.com/office/drawing/2014/main" id="{A4FBB39A-FD38-C24C-A877-A8365B0EC47C}"/>
              </a:ext>
            </a:extLst>
          </p:cNvPr>
          <p:cNvSpPr/>
          <p:nvPr/>
        </p:nvSpPr>
        <p:spPr>
          <a:xfrm>
            <a:off x="8229600" y="180238"/>
            <a:ext cx="104365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C76D1B04-3876-EC4F-9769-B21DEC7C84C5}"/>
              </a:ext>
            </a:extLst>
          </p:cNvPr>
          <p:cNvSpPr/>
          <p:nvPr/>
        </p:nvSpPr>
        <p:spPr>
          <a:xfrm>
            <a:off x="655538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Västra Götalands län">
            <a:hlinkClick r:id="rId4" action="ppaction://hlinksldjump"/>
            <a:extLst>
              <a:ext uri="{FF2B5EF4-FFF2-40B4-BE49-F238E27FC236}">
                <a16:creationId xmlns:a16="http://schemas.microsoft.com/office/drawing/2014/main" id="{15F47A8A-1608-1348-97B5-F987D3157399}"/>
              </a:ext>
            </a:extLst>
          </p:cNvPr>
          <p:cNvSpPr/>
          <p:nvPr/>
        </p:nvSpPr>
        <p:spPr>
          <a:xfrm>
            <a:off x="9462296" y="252200"/>
            <a:ext cx="141593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46308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stra Göta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Västra Götalands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76756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Ö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Område Öst</a:t>
            </a:r>
          </a:p>
        </p:txBody>
      </p:sp>
      <p:grpSp>
        <p:nvGrpSpPr>
          <p:cNvPr id="29" name="Grupp 28">
            <a:extLst>
              <a:ext uri="{FF2B5EF4-FFF2-40B4-BE49-F238E27FC236}">
                <a16:creationId xmlns:a16="http://schemas.microsoft.com/office/drawing/2014/main" id="{9AAB89C6-0332-C848-891B-81E986B2810F}"/>
              </a:ext>
            </a:extLst>
          </p:cNvPr>
          <p:cNvGrpSpPr/>
          <p:nvPr/>
        </p:nvGrpSpPr>
        <p:grpSpPr>
          <a:xfrm>
            <a:off x="6368146" y="260648"/>
            <a:ext cx="6118841" cy="323552"/>
            <a:chOff x="6074915" y="177007"/>
            <a:chExt cx="6118841" cy="32355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6074915" y="220291"/>
              <a:ext cx="4510100" cy="2802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Öst</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440771"/>
            <a:ext cx="5560073" cy="356496"/>
            <a:chOff x="750921" y="3068960"/>
            <a:chExt cx="5560073"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4" y="3133056"/>
              <a:ext cx="5023200" cy="292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Öst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8" name="Grupp 7">
            <a:extLst>
              <a:ext uri="{FF2B5EF4-FFF2-40B4-BE49-F238E27FC236}">
                <a16:creationId xmlns:a16="http://schemas.microsoft.com/office/drawing/2014/main" id="{506DC5DD-B40E-C24C-8C37-1B25C769B8AE}"/>
              </a:ext>
            </a:extLst>
          </p:cNvPr>
          <p:cNvGrpSpPr/>
          <p:nvPr/>
        </p:nvGrpSpPr>
        <p:grpSpPr>
          <a:xfrm>
            <a:off x="750921" y="3003807"/>
            <a:ext cx="4576693" cy="356496"/>
            <a:chOff x="750921" y="3642699"/>
            <a:chExt cx="4576693" cy="356496"/>
          </a:xfrm>
        </p:grpSpPr>
        <p:sp>
          <p:nvSpPr>
            <p:cNvPr id="47" name="Rubrik 1">
              <a:extLst>
                <a:ext uri="{FF2B5EF4-FFF2-40B4-BE49-F238E27FC236}">
                  <a16:creationId xmlns:a16="http://schemas.microsoft.com/office/drawing/2014/main" id="{E0241581-3917-5945-8F53-F0F4ACF88CB8}"/>
                </a:ext>
              </a:extLst>
            </p:cNvPr>
            <p:cNvSpPr txBox="1">
              <a:spLocks/>
            </p:cNvSpPr>
            <p:nvPr/>
          </p:nvSpPr>
          <p:spPr>
            <a:xfrm>
              <a:off x="1287793" y="370679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Arlanda</a:t>
              </a:r>
            </a:p>
          </p:txBody>
        </p:sp>
        <p:grpSp>
          <p:nvGrpSpPr>
            <p:cNvPr id="48" name="Grupp 47">
              <a:extLst>
                <a:ext uri="{FF2B5EF4-FFF2-40B4-BE49-F238E27FC236}">
                  <a16:creationId xmlns:a16="http://schemas.microsoft.com/office/drawing/2014/main" id="{27735768-91C1-8347-8F19-491F4D2AAF37}"/>
                </a:ext>
              </a:extLst>
            </p:cNvPr>
            <p:cNvGrpSpPr/>
            <p:nvPr/>
          </p:nvGrpSpPr>
          <p:grpSpPr>
            <a:xfrm>
              <a:off x="750921" y="3642699"/>
              <a:ext cx="356496" cy="356496"/>
              <a:chOff x="487676" y="5291665"/>
              <a:chExt cx="356496" cy="356496"/>
            </a:xfrm>
          </p:grpSpPr>
          <p:cxnSp>
            <p:nvCxnSpPr>
              <p:cNvPr id="49" name="Rak pil 48">
                <a:extLst>
                  <a:ext uri="{FF2B5EF4-FFF2-40B4-BE49-F238E27FC236}">
                    <a16:creationId xmlns:a16="http://schemas.microsoft.com/office/drawing/2014/main" id="{5FD7519D-9762-214C-BFA0-DC710F3F028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Ellips 49">
                <a:extLst>
                  <a:ext uri="{FF2B5EF4-FFF2-40B4-BE49-F238E27FC236}">
                    <a16:creationId xmlns:a16="http://schemas.microsoft.com/office/drawing/2014/main" id="{37806B73-E7A8-E744-83C4-37AD7F73B9E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4128597"/>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Kapellskär</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691633"/>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Nynäshamn</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1" name="Grupp 10">
            <a:extLst>
              <a:ext uri="{FF2B5EF4-FFF2-40B4-BE49-F238E27FC236}">
                <a16:creationId xmlns:a16="http://schemas.microsoft.com/office/drawing/2014/main" id="{94892234-56B3-1D46-AFA8-611A7F82A958}"/>
              </a:ext>
            </a:extLst>
          </p:cNvPr>
          <p:cNvGrpSpPr/>
          <p:nvPr/>
        </p:nvGrpSpPr>
        <p:grpSpPr>
          <a:xfrm>
            <a:off x="750921" y="3574393"/>
            <a:ext cx="4576693" cy="356496"/>
            <a:chOff x="750921" y="5327348"/>
            <a:chExt cx="4576693" cy="356496"/>
          </a:xfrm>
        </p:grpSpPr>
        <p:sp>
          <p:nvSpPr>
            <p:cNvPr id="60" name="Rubrik 1">
              <a:extLst>
                <a:ext uri="{FF2B5EF4-FFF2-40B4-BE49-F238E27FC236}">
                  <a16:creationId xmlns:a16="http://schemas.microsoft.com/office/drawing/2014/main" id="{D0C5DF62-8C3E-F74A-B5D2-79E7AB29359C}"/>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Skavsta</a:t>
              </a:r>
            </a:p>
          </p:txBody>
        </p:sp>
        <p:grpSp>
          <p:nvGrpSpPr>
            <p:cNvPr id="61" name="Grupp 60">
              <a:extLst>
                <a:ext uri="{FF2B5EF4-FFF2-40B4-BE49-F238E27FC236}">
                  <a16:creationId xmlns:a16="http://schemas.microsoft.com/office/drawing/2014/main" id="{12CD0E8E-DEC6-2A42-A9A5-C536AD8AA0ED}"/>
                </a:ext>
              </a:extLst>
            </p:cNvPr>
            <p:cNvGrpSpPr/>
            <p:nvPr/>
          </p:nvGrpSpPr>
          <p:grpSpPr>
            <a:xfrm>
              <a:off x="750921" y="5327348"/>
              <a:ext cx="356496" cy="356496"/>
              <a:chOff x="487676" y="5291665"/>
              <a:chExt cx="356496" cy="356496"/>
            </a:xfrm>
          </p:grpSpPr>
          <p:cxnSp>
            <p:nvCxnSpPr>
              <p:cNvPr id="62" name="Rak pil 61">
                <a:extLst>
                  <a:ext uri="{FF2B5EF4-FFF2-40B4-BE49-F238E27FC236}">
                    <a16:creationId xmlns:a16="http://schemas.microsoft.com/office/drawing/2014/main" id="{EC8C8AB9-8F89-8248-B354-31EE1846431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Ellips 80">
                <a:extLst>
                  <a:ext uri="{FF2B5EF4-FFF2-40B4-BE49-F238E27FC236}">
                    <a16:creationId xmlns:a16="http://schemas.microsoft.com/office/drawing/2014/main" id="{3EA5EBBE-9EF0-6142-857B-3AA61BE35EE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5255949"/>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Stockholms hamnar</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86" name="Rektangel 85" descr="Gul platta">
            <a:extLst>
              <a:ext uri="{FF2B5EF4-FFF2-40B4-BE49-F238E27FC236}">
                <a16:creationId xmlns:a16="http://schemas.microsoft.com/office/drawing/2014/main" id="{D90F1A9B-97F1-6C4F-8442-6EBB1994072B}"/>
              </a:ext>
            </a:extLst>
          </p:cNvPr>
          <p:cNvSpPr/>
          <p:nvPr/>
        </p:nvSpPr>
        <p:spPr>
          <a:xfrm>
            <a:off x="8243455" y="1179031"/>
            <a:ext cx="3469120" cy="32358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6" name="Grupp 55">
            <a:extLst>
              <a:ext uri="{FF2B5EF4-FFF2-40B4-BE49-F238E27FC236}">
                <a16:creationId xmlns:a16="http://schemas.microsoft.com/office/drawing/2014/main" id="{6BBE58AC-61F8-C940-B9B9-386BB232A4E4}"/>
              </a:ext>
            </a:extLst>
          </p:cNvPr>
          <p:cNvGrpSpPr/>
          <p:nvPr/>
        </p:nvGrpSpPr>
        <p:grpSpPr>
          <a:xfrm>
            <a:off x="746935" y="5788996"/>
            <a:ext cx="4576693" cy="356496"/>
            <a:chOff x="750921" y="4753609"/>
            <a:chExt cx="4576693" cy="356496"/>
          </a:xfrm>
        </p:grpSpPr>
        <p:sp>
          <p:nvSpPr>
            <p:cNvPr id="63" name="Rubrik 1">
              <a:extLst>
                <a:ext uri="{FF2B5EF4-FFF2-40B4-BE49-F238E27FC236}">
                  <a16:creationId xmlns:a16="http://schemas.microsoft.com/office/drawing/2014/main" id="{9D442A37-3858-F349-B06F-9CE954FA25DF}"/>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Stockholms län</a:t>
              </a:r>
            </a:p>
          </p:txBody>
        </p:sp>
        <p:grpSp>
          <p:nvGrpSpPr>
            <p:cNvPr id="64" name="Grupp 63">
              <a:extLst>
                <a:ext uri="{FF2B5EF4-FFF2-40B4-BE49-F238E27FC236}">
                  <a16:creationId xmlns:a16="http://schemas.microsoft.com/office/drawing/2014/main" id="{AEB77688-CCB6-8943-B2B2-5889D22DBA2A}"/>
                </a:ext>
              </a:extLst>
            </p:cNvPr>
            <p:cNvGrpSpPr/>
            <p:nvPr/>
          </p:nvGrpSpPr>
          <p:grpSpPr>
            <a:xfrm>
              <a:off x="750921" y="4753609"/>
              <a:ext cx="356496" cy="356496"/>
              <a:chOff x="487676" y="5291665"/>
              <a:chExt cx="356496" cy="356496"/>
            </a:xfrm>
          </p:grpSpPr>
          <p:cxnSp>
            <p:nvCxnSpPr>
              <p:cNvPr id="65" name="Rak pil 64">
                <a:extLst>
                  <a:ext uri="{FF2B5EF4-FFF2-40B4-BE49-F238E27FC236}">
                    <a16:creationId xmlns:a16="http://schemas.microsoft.com/office/drawing/2014/main" id="{B2E77144-AF07-664A-82F0-703EC0B476B2}"/>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Ellips 65">
                <a:extLst>
                  <a:ext uri="{FF2B5EF4-FFF2-40B4-BE49-F238E27FC236}">
                    <a16:creationId xmlns:a16="http://schemas.microsoft.com/office/drawing/2014/main" id="{8AA331A0-D61D-C040-932A-53CCFF78126E}"/>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67" name="Grupp 66">
            <a:extLst>
              <a:ext uri="{FF2B5EF4-FFF2-40B4-BE49-F238E27FC236}">
                <a16:creationId xmlns:a16="http://schemas.microsoft.com/office/drawing/2014/main" id="{59C451E1-5816-4541-87D4-B07A15B45B1D}"/>
              </a:ext>
            </a:extLst>
          </p:cNvPr>
          <p:cNvGrpSpPr/>
          <p:nvPr/>
        </p:nvGrpSpPr>
        <p:grpSpPr>
          <a:xfrm>
            <a:off x="6487859" y="4683487"/>
            <a:ext cx="4576693" cy="356496"/>
            <a:chOff x="750921" y="5327348"/>
            <a:chExt cx="4576693" cy="356496"/>
          </a:xfrm>
        </p:grpSpPr>
        <p:sp>
          <p:nvSpPr>
            <p:cNvPr id="68" name="Rubrik 1">
              <a:extLst>
                <a:ext uri="{FF2B5EF4-FFF2-40B4-BE49-F238E27FC236}">
                  <a16:creationId xmlns:a16="http://schemas.microsoft.com/office/drawing/2014/main" id="{6B89D0B6-4C45-3047-9CAD-45AD583BDC41}"/>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Västmanlands län</a:t>
              </a:r>
            </a:p>
          </p:txBody>
        </p:sp>
        <p:grpSp>
          <p:nvGrpSpPr>
            <p:cNvPr id="69" name="Grupp 68">
              <a:extLst>
                <a:ext uri="{FF2B5EF4-FFF2-40B4-BE49-F238E27FC236}">
                  <a16:creationId xmlns:a16="http://schemas.microsoft.com/office/drawing/2014/main" id="{68DD1D96-E3A8-5641-AB1A-0FC1B68750E4}"/>
                </a:ext>
              </a:extLst>
            </p:cNvPr>
            <p:cNvGrpSpPr/>
            <p:nvPr/>
          </p:nvGrpSpPr>
          <p:grpSpPr>
            <a:xfrm>
              <a:off x="750921" y="5327348"/>
              <a:ext cx="356496" cy="356496"/>
              <a:chOff x="487676" y="5291665"/>
              <a:chExt cx="356496" cy="356496"/>
            </a:xfrm>
          </p:grpSpPr>
          <p:cxnSp>
            <p:nvCxnSpPr>
              <p:cNvPr id="70" name="Rak pil 69">
                <a:extLst>
                  <a:ext uri="{FF2B5EF4-FFF2-40B4-BE49-F238E27FC236}">
                    <a16:creationId xmlns:a16="http://schemas.microsoft.com/office/drawing/2014/main" id="{88DCBE20-6D94-1744-8050-69A107B509A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Ellips 70">
                <a:extLst>
                  <a:ext uri="{FF2B5EF4-FFF2-40B4-BE49-F238E27FC236}">
                    <a16:creationId xmlns:a16="http://schemas.microsoft.com/office/drawing/2014/main" id="{C9F1CC10-E348-DB43-817F-23661798D88C}"/>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72" name="Grupp 71">
            <a:extLst>
              <a:ext uri="{FF2B5EF4-FFF2-40B4-BE49-F238E27FC236}">
                <a16:creationId xmlns:a16="http://schemas.microsoft.com/office/drawing/2014/main" id="{163A042E-93F4-5149-BB98-C296E488AA8C}"/>
              </a:ext>
            </a:extLst>
          </p:cNvPr>
          <p:cNvGrpSpPr/>
          <p:nvPr/>
        </p:nvGrpSpPr>
        <p:grpSpPr>
          <a:xfrm>
            <a:off x="6487859" y="5246521"/>
            <a:ext cx="4576693" cy="356496"/>
            <a:chOff x="750921" y="5884138"/>
            <a:chExt cx="4576693" cy="356496"/>
          </a:xfrm>
        </p:grpSpPr>
        <p:sp>
          <p:nvSpPr>
            <p:cNvPr id="73" name="Rubrik 1">
              <a:extLst>
                <a:ext uri="{FF2B5EF4-FFF2-40B4-BE49-F238E27FC236}">
                  <a16:creationId xmlns:a16="http://schemas.microsoft.com/office/drawing/2014/main" id="{E08889DC-FDD6-D448-AD13-8A190E1B46C5}"/>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Örebro län</a:t>
              </a:r>
            </a:p>
          </p:txBody>
        </p:sp>
        <p:grpSp>
          <p:nvGrpSpPr>
            <p:cNvPr id="74" name="Grupp 73">
              <a:extLst>
                <a:ext uri="{FF2B5EF4-FFF2-40B4-BE49-F238E27FC236}">
                  <a16:creationId xmlns:a16="http://schemas.microsoft.com/office/drawing/2014/main" id="{F116D7A1-5F8C-9C40-9F24-339FC86C81B6}"/>
                </a:ext>
              </a:extLst>
            </p:cNvPr>
            <p:cNvGrpSpPr/>
            <p:nvPr/>
          </p:nvGrpSpPr>
          <p:grpSpPr>
            <a:xfrm>
              <a:off x="750921" y="5884138"/>
              <a:ext cx="356496" cy="356496"/>
              <a:chOff x="487676" y="5291665"/>
              <a:chExt cx="356496" cy="356496"/>
            </a:xfrm>
          </p:grpSpPr>
          <p:cxnSp>
            <p:nvCxnSpPr>
              <p:cNvPr id="75" name="Rak pil 74">
                <a:extLst>
                  <a:ext uri="{FF2B5EF4-FFF2-40B4-BE49-F238E27FC236}">
                    <a16:creationId xmlns:a16="http://schemas.microsoft.com/office/drawing/2014/main" id="{24B4A8FB-A696-FA4B-B6AD-A60B99588F3D}"/>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6" name="Ellips 75">
                <a:extLst>
                  <a:ext uri="{FF2B5EF4-FFF2-40B4-BE49-F238E27FC236}">
                    <a16:creationId xmlns:a16="http://schemas.microsoft.com/office/drawing/2014/main" id="{A0E777F5-1E9B-E04C-B364-CDBE5D6F8CDB}"/>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77" name="Rektangel 76" descr="Länk för att fortsätta till Beslagsstatistik Brottsbekämpningsområde Öst total">
            <a:hlinkClick r:id="rId4" action="ppaction://hlinksldjump"/>
            <a:extLst>
              <a:ext uri="{FF2B5EF4-FFF2-40B4-BE49-F238E27FC236}">
                <a16:creationId xmlns:a16="http://schemas.microsoft.com/office/drawing/2014/main" id="{8F7F40CF-E319-3944-834F-87AB0158277C}"/>
              </a:ext>
            </a:extLst>
          </p:cNvPr>
          <p:cNvSpPr/>
          <p:nvPr/>
        </p:nvSpPr>
        <p:spPr>
          <a:xfrm>
            <a:off x="656492" y="2337591"/>
            <a:ext cx="5654502"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ktangel 78" descr="Länk för att fortsätta till Beslagsstatistik Arlanda">
            <a:hlinkClick r:id="rId5" action="ppaction://hlinksldjump"/>
            <a:extLst>
              <a:ext uri="{FF2B5EF4-FFF2-40B4-BE49-F238E27FC236}">
                <a16:creationId xmlns:a16="http://schemas.microsoft.com/office/drawing/2014/main" id="{8CE01F4E-8C69-E940-8684-82F2AD469877}"/>
              </a:ext>
            </a:extLst>
          </p:cNvPr>
          <p:cNvSpPr/>
          <p:nvPr/>
        </p:nvSpPr>
        <p:spPr>
          <a:xfrm>
            <a:off x="656492" y="2964543"/>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descr="Länk för att fortsätta till Beslagsstatistik Kapellskär">
            <a:hlinkClick r:id="rId6" action="ppaction://hlinksldjump"/>
            <a:extLst>
              <a:ext uri="{FF2B5EF4-FFF2-40B4-BE49-F238E27FC236}">
                <a16:creationId xmlns:a16="http://schemas.microsoft.com/office/drawing/2014/main" id="{3077C73A-70F6-2F46-8D2D-7C4DEF0230BE}"/>
              </a:ext>
            </a:extLst>
          </p:cNvPr>
          <p:cNvSpPr/>
          <p:nvPr/>
        </p:nvSpPr>
        <p:spPr>
          <a:xfrm>
            <a:off x="656492" y="4102369"/>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Rektangel 88" descr="Länk för att fortsätta till Beslagsstatistik Nynäshamn">
            <a:hlinkClick r:id="rId7" action="ppaction://hlinksldjump"/>
            <a:extLst>
              <a:ext uri="{FF2B5EF4-FFF2-40B4-BE49-F238E27FC236}">
                <a16:creationId xmlns:a16="http://schemas.microsoft.com/office/drawing/2014/main" id="{A0AD3348-BCA2-0A4A-A7C1-1FBC1C7B1A77}"/>
              </a:ext>
            </a:extLst>
          </p:cNvPr>
          <p:cNvSpPr/>
          <p:nvPr/>
        </p:nvSpPr>
        <p:spPr>
          <a:xfrm>
            <a:off x="656492" y="4660153"/>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Rektangel 89" descr="Länk för att fortsätta till Beslagsstatistik Skavsta">
            <a:hlinkClick r:id="rId8" action="ppaction://hlinksldjump"/>
            <a:extLst>
              <a:ext uri="{FF2B5EF4-FFF2-40B4-BE49-F238E27FC236}">
                <a16:creationId xmlns:a16="http://schemas.microsoft.com/office/drawing/2014/main" id="{FB3C6C7C-31EE-CE4A-9360-F05EBD5ECC02}"/>
              </a:ext>
            </a:extLst>
          </p:cNvPr>
          <p:cNvSpPr/>
          <p:nvPr/>
        </p:nvSpPr>
        <p:spPr>
          <a:xfrm>
            <a:off x="656492" y="3527579"/>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ktangel 90" descr="Länk för att fortsätta till Beslagsstatistik Stockholms hamnar">
            <a:hlinkClick r:id="rId9" action="ppaction://hlinksldjump"/>
            <a:extLst>
              <a:ext uri="{FF2B5EF4-FFF2-40B4-BE49-F238E27FC236}">
                <a16:creationId xmlns:a16="http://schemas.microsoft.com/office/drawing/2014/main" id="{FA7C7D52-978C-D043-9B26-B99A335F1A0D}"/>
              </a:ext>
            </a:extLst>
          </p:cNvPr>
          <p:cNvSpPr/>
          <p:nvPr/>
        </p:nvSpPr>
        <p:spPr>
          <a:xfrm>
            <a:off x="656492" y="5232255"/>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ktangel 91" descr="Länk för att fortsätta till Beslagsstatistik Örebro län">
            <a:hlinkClick r:id="rId10" action="ppaction://hlinksldjump"/>
            <a:extLst>
              <a:ext uri="{FF2B5EF4-FFF2-40B4-BE49-F238E27FC236}">
                <a16:creationId xmlns:a16="http://schemas.microsoft.com/office/drawing/2014/main" id="{032848F7-A6F1-E14D-846A-C4D8D001715B}"/>
              </a:ext>
            </a:extLst>
          </p:cNvPr>
          <p:cNvSpPr/>
          <p:nvPr/>
        </p:nvSpPr>
        <p:spPr>
          <a:xfrm>
            <a:off x="6362348" y="5222827"/>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ktangel 92" descr="Länk för att fortsätta till Beslagsstatistik Västmanlands län">
            <a:hlinkClick r:id="rId11" action="ppaction://hlinksldjump"/>
            <a:extLst>
              <a:ext uri="{FF2B5EF4-FFF2-40B4-BE49-F238E27FC236}">
                <a16:creationId xmlns:a16="http://schemas.microsoft.com/office/drawing/2014/main" id="{DF0F835B-4FEE-124B-B03F-74347E92712B}"/>
              </a:ext>
            </a:extLst>
          </p:cNvPr>
          <p:cNvSpPr/>
          <p:nvPr/>
        </p:nvSpPr>
        <p:spPr>
          <a:xfrm>
            <a:off x="6362348" y="4665043"/>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4" name="Rektangel 93" descr="Länk för att fortsätta till Beslagsstatistik Stockholms län">
            <a:hlinkClick r:id="rId12" action="ppaction://hlinksldjump"/>
            <a:extLst>
              <a:ext uri="{FF2B5EF4-FFF2-40B4-BE49-F238E27FC236}">
                <a16:creationId xmlns:a16="http://schemas.microsoft.com/office/drawing/2014/main" id="{743C8737-3F9E-1345-97E1-C3E68DFB8277}"/>
              </a:ext>
            </a:extLst>
          </p:cNvPr>
          <p:cNvSpPr/>
          <p:nvPr/>
        </p:nvSpPr>
        <p:spPr>
          <a:xfrm>
            <a:off x="621424" y="5748372"/>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ubrik 1" descr="Text med Kom ihåg information">
            <a:extLst>
              <a:ext uri="{FF2B5EF4-FFF2-40B4-BE49-F238E27FC236}">
                <a16:creationId xmlns:a16="http://schemas.microsoft.com/office/drawing/2014/main" id="{0E62E3E9-411A-304E-BBB9-177E298E8B12}"/>
              </a:ext>
            </a:extLst>
          </p:cNvPr>
          <p:cNvSpPr txBox="1">
            <a:spLocks/>
          </p:cNvSpPr>
          <p:nvPr/>
        </p:nvSpPr>
        <p:spPr>
          <a:xfrm>
            <a:off x="8427672" y="1179031"/>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2" name="Rektangel 1" descr="Länk till Brottsbekämpningsområde Öst">
            <a:hlinkClick r:id="rId13" action="ppaction://hlinksldjump"/>
            <a:extLst>
              <a:ext uri="{FF2B5EF4-FFF2-40B4-BE49-F238E27FC236}">
                <a16:creationId xmlns:a16="http://schemas.microsoft.com/office/drawing/2014/main" id="{A0E6F6C9-A775-B345-916B-86FF12BFAC10}"/>
              </a:ext>
            </a:extLst>
          </p:cNvPr>
          <p:cNvSpPr/>
          <p:nvPr/>
        </p:nvSpPr>
        <p:spPr>
          <a:xfrm>
            <a:off x="8730342" y="260648"/>
            <a:ext cx="214790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7" name="Grupp 86">
            <a:extLst>
              <a:ext uri="{FF2B5EF4-FFF2-40B4-BE49-F238E27FC236}">
                <a16:creationId xmlns:a16="http://schemas.microsoft.com/office/drawing/2014/main" id="{60CAB412-56AE-1B4F-A814-97D69BD8ECEF}"/>
              </a:ext>
            </a:extLst>
          </p:cNvPr>
          <p:cNvGrpSpPr/>
          <p:nvPr/>
        </p:nvGrpSpPr>
        <p:grpSpPr>
          <a:xfrm>
            <a:off x="6487859" y="5770964"/>
            <a:ext cx="4576693" cy="356496"/>
            <a:chOff x="750921" y="5884138"/>
            <a:chExt cx="4576693" cy="356496"/>
          </a:xfrm>
        </p:grpSpPr>
        <p:sp>
          <p:nvSpPr>
            <p:cNvPr id="96" name="Rubrik 1">
              <a:extLst>
                <a:ext uri="{FF2B5EF4-FFF2-40B4-BE49-F238E27FC236}">
                  <a16:creationId xmlns:a16="http://schemas.microsoft.com/office/drawing/2014/main" id="{05C7110A-E6DA-BF41-BF6B-C32CEB3BE24C}"/>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Norvik</a:t>
              </a:r>
            </a:p>
          </p:txBody>
        </p:sp>
        <p:grpSp>
          <p:nvGrpSpPr>
            <p:cNvPr id="97" name="Grupp 96">
              <a:extLst>
                <a:ext uri="{FF2B5EF4-FFF2-40B4-BE49-F238E27FC236}">
                  <a16:creationId xmlns:a16="http://schemas.microsoft.com/office/drawing/2014/main" id="{CD487C25-CE3D-1241-A11C-0C0E31890592}"/>
                </a:ext>
              </a:extLst>
            </p:cNvPr>
            <p:cNvGrpSpPr/>
            <p:nvPr/>
          </p:nvGrpSpPr>
          <p:grpSpPr>
            <a:xfrm>
              <a:off x="750921" y="5884138"/>
              <a:ext cx="356496" cy="356496"/>
              <a:chOff x="487676" y="5291665"/>
              <a:chExt cx="356496" cy="356496"/>
            </a:xfrm>
          </p:grpSpPr>
          <p:cxnSp>
            <p:nvCxnSpPr>
              <p:cNvPr id="98" name="Rak pil 97">
                <a:extLst>
                  <a:ext uri="{FF2B5EF4-FFF2-40B4-BE49-F238E27FC236}">
                    <a16:creationId xmlns:a16="http://schemas.microsoft.com/office/drawing/2014/main" id="{280988C9-8DC7-3648-9492-6381DA61ED0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Ellips 98">
                <a:extLst>
                  <a:ext uri="{FF2B5EF4-FFF2-40B4-BE49-F238E27FC236}">
                    <a16:creationId xmlns:a16="http://schemas.microsoft.com/office/drawing/2014/main" id="{80C085EF-75C3-2046-9C3A-6B0E6BC084A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100" name="Rektangel 99" descr="Länk för att fortsätta till Beslagsstatistik Norvik län">
            <a:hlinkClick r:id="rId14" action="ppaction://hlinksldjump"/>
            <a:extLst>
              <a:ext uri="{FF2B5EF4-FFF2-40B4-BE49-F238E27FC236}">
                <a16:creationId xmlns:a16="http://schemas.microsoft.com/office/drawing/2014/main" id="{AE89DBEB-30B1-414D-AA47-A1666F632814}"/>
              </a:ext>
            </a:extLst>
          </p:cNvPr>
          <p:cNvSpPr/>
          <p:nvPr/>
        </p:nvSpPr>
        <p:spPr>
          <a:xfrm>
            <a:off x="6325386" y="5747270"/>
            <a:ext cx="5691463"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24551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399315" y="260648"/>
            <a:ext cx="7087672" cy="266924"/>
            <a:chOff x="5106084" y="177007"/>
            <a:chExt cx="7087672"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106084" y="220291"/>
              <a:ext cx="5478931"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Öst">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2" action="ppaction://hlinksldjump"/>
            <a:extLst>
              <a:ext uri="{FF2B5EF4-FFF2-40B4-BE49-F238E27FC236}">
                <a16:creationId xmlns:a16="http://schemas.microsoft.com/office/drawing/2014/main" id="{45A77CF1-EA26-C347-80B3-59A748F8CA40}"/>
              </a:ext>
            </a:extLst>
          </p:cNvPr>
          <p:cNvSpPr/>
          <p:nvPr/>
        </p:nvSpPr>
        <p:spPr>
          <a:xfrm>
            <a:off x="9407235" y="260648"/>
            <a:ext cx="897903" cy="25197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3" action="ppaction://hlinksldjump"/>
            <a:extLst>
              <a:ext uri="{FF2B5EF4-FFF2-40B4-BE49-F238E27FC236}">
                <a16:creationId xmlns:a16="http://schemas.microsoft.com/office/drawing/2014/main" id="{3734ECEC-B665-1243-AD1B-A85D54454587}"/>
              </a:ext>
            </a:extLst>
          </p:cNvPr>
          <p:cNvSpPr/>
          <p:nvPr/>
        </p:nvSpPr>
        <p:spPr>
          <a:xfrm>
            <a:off x="759326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Öst Total">
            <a:hlinkClick r:id="rId4" action="ppaction://hlinksldjump"/>
            <a:extLst>
              <a:ext uri="{FF2B5EF4-FFF2-40B4-BE49-F238E27FC236}">
                <a16:creationId xmlns:a16="http://schemas.microsoft.com/office/drawing/2014/main" id="{85270DB7-8350-714B-9D2B-7AF896D96EBD}"/>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6916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1216375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0482481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31958"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377354"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7" name="Rektangel 16" descr="Länk till Brottsbekämpningsområde Öst">
            <a:hlinkClick r:id="rId4" action="ppaction://hlinksldjump"/>
            <a:extLst>
              <a:ext uri="{FF2B5EF4-FFF2-40B4-BE49-F238E27FC236}">
                <a16:creationId xmlns:a16="http://schemas.microsoft.com/office/drawing/2014/main" id="{F0C2FB63-DA03-7245-8906-F44BFD9120CF}"/>
              </a:ext>
            </a:extLst>
          </p:cNvPr>
          <p:cNvSpPr/>
          <p:nvPr/>
        </p:nvSpPr>
        <p:spPr>
          <a:xfrm>
            <a:off x="9393381" y="260648"/>
            <a:ext cx="911757" cy="29353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77471004-51BD-6943-85EC-EF6A7FC2F679}"/>
              </a:ext>
            </a:extLst>
          </p:cNvPr>
          <p:cNvSpPr/>
          <p:nvPr/>
        </p:nvSpPr>
        <p:spPr>
          <a:xfrm>
            <a:off x="771795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6" action="ppaction://hlinksldjump"/>
            <a:extLst>
              <a:ext uri="{FF2B5EF4-FFF2-40B4-BE49-F238E27FC236}">
                <a16:creationId xmlns:a16="http://schemas.microsoft.com/office/drawing/2014/main" id="{01E74B6C-11A7-1241-BEFC-0D76D7A41E24}"/>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4934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5491826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9199114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609EABC-A06A-C640-9A4F-310BA3C843E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C9FD18A3-5F6C-5A44-A79C-C53E8718C11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914EA198-018B-1442-8B8B-5FC676514357}"/>
              </a:ext>
            </a:extLst>
          </p:cNvPr>
          <p:cNvSpPr/>
          <p:nvPr/>
        </p:nvSpPr>
        <p:spPr>
          <a:xfrm>
            <a:off x="9476509" y="260648"/>
            <a:ext cx="828630" cy="29353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35F71DC3-664D-324D-A689-8EEDBBC73C31}"/>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DFAE403D-617B-7B49-B26B-BF1CDF003B66}"/>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20782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1663308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1642272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4008CB25-D27E-4046-911D-3B3757868E1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B909358-1296-1E45-B1CD-BE8E5575EE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4FF1221C-9C0D-5F44-BE74-07E5E659442C}"/>
              </a:ext>
            </a:extLst>
          </p:cNvPr>
          <p:cNvSpPr/>
          <p:nvPr/>
        </p:nvSpPr>
        <p:spPr>
          <a:xfrm>
            <a:off x="9351817" y="260647"/>
            <a:ext cx="953321" cy="33509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0DD29E60-A2B3-4D4B-9715-40CDD38354C9}"/>
              </a:ext>
            </a:extLst>
          </p:cNvPr>
          <p:cNvSpPr/>
          <p:nvPr/>
        </p:nvSpPr>
        <p:spPr>
          <a:xfrm>
            <a:off x="7579405" y="249381"/>
            <a:ext cx="1610685" cy="3402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86AD818E-C23D-6E4A-B822-99E7E9E4F78E}"/>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98453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424227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6313659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31958"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18E5FA30-3AC9-0A46-BEEB-2273C902E22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E598E42-4E0D-2244-AD6C-9D71453B2A3C}"/>
              </a:ext>
            </a:extLst>
          </p:cNvPr>
          <p:cNvSpPr/>
          <p:nvPr/>
        </p:nvSpPr>
        <p:spPr>
          <a:xfrm>
            <a:off x="5663952"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7D7CE42F-972E-6D42-9319-00774A2316C4}"/>
              </a:ext>
            </a:extLst>
          </p:cNvPr>
          <p:cNvSpPr/>
          <p:nvPr/>
        </p:nvSpPr>
        <p:spPr>
          <a:xfrm>
            <a:off x="9337963" y="290944"/>
            <a:ext cx="967175"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C6EC60D6-E210-EF47-A43B-5CE18E243FD0}"/>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B9A003BD-7E80-224F-9DC2-BFC7AA0D51BA}"/>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799738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4624538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76011882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29476" y="6330429"/>
            <a:ext cx="39857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64EF6D15-B7E6-5340-AFBE-FB9F0E247CA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EFF320B0-6CCA-F34A-BD96-9C071194AC24}"/>
              </a:ext>
            </a:extLst>
          </p:cNvPr>
          <p:cNvSpPr/>
          <p:nvPr/>
        </p:nvSpPr>
        <p:spPr>
          <a:xfrm>
            <a:off x="5663952" y="6330429"/>
            <a:ext cx="39857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424CA86A-EF53-7D49-85A7-FC01AEB08BB6}"/>
              </a:ext>
            </a:extLst>
          </p:cNvPr>
          <p:cNvSpPr/>
          <p:nvPr/>
        </p:nvSpPr>
        <p:spPr>
          <a:xfrm>
            <a:off x="9337964" y="260649"/>
            <a:ext cx="967174" cy="3073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BAD1E321-2123-EE43-AD91-63A60718D732}"/>
              </a:ext>
            </a:extLst>
          </p:cNvPr>
          <p:cNvSpPr/>
          <p:nvPr/>
        </p:nvSpPr>
        <p:spPr>
          <a:xfrm>
            <a:off x="767638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A5ADAF83-DDE7-0840-A813-258899F3D7D2}"/>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58492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070719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49434430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0DE6375-32BD-004C-A3B9-6D95E7DD8169}"/>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3365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1910254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5538623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31958"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171010CE-BDFD-2A43-BB38-28EEB0D686C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34D89754-B2DA-7C4E-85B5-9BDDF1DE96A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2B83C0DB-32EC-D94E-8489-CD54B696AC29}"/>
              </a:ext>
            </a:extLst>
          </p:cNvPr>
          <p:cNvSpPr/>
          <p:nvPr/>
        </p:nvSpPr>
        <p:spPr>
          <a:xfrm>
            <a:off x="9351817" y="277090"/>
            <a:ext cx="953321" cy="3071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325CC4B1-34FE-A946-86A1-9F1AC621B7D9}"/>
              </a:ext>
            </a:extLst>
          </p:cNvPr>
          <p:cNvSpPr/>
          <p:nvPr/>
        </p:nvSpPr>
        <p:spPr>
          <a:xfrm>
            <a:off x="767639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15E133E8-6E79-C54E-A2C5-3A82E7F3C78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25318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5810286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3221904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171010CE-BDFD-2A43-BB38-28EEB0D686C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34D89754-B2DA-7C4E-85B5-9BDDF1DE96A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0DCCC71D-1DF0-5942-9831-9C53AFABDBD7}"/>
              </a:ext>
            </a:extLst>
          </p:cNvPr>
          <p:cNvSpPr/>
          <p:nvPr/>
        </p:nvSpPr>
        <p:spPr>
          <a:xfrm>
            <a:off x="9351817" y="249382"/>
            <a:ext cx="953321"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FB7C27D6-C93B-4342-ABC3-677D6CE16108}"/>
              </a:ext>
            </a:extLst>
          </p:cNvPr>
          <p:cNvSpPr/>
          <p:nvPr/>
        </p:nvSpPr>
        <p:spPr>
          <a:xfrm>
            <a:off x="771794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C68E8270-BB98-274F-ABFF-CF6D0073C5B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76851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8217539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9127276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070A8C82-6D80-E24A-B303-F2980817F0E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2BF56CD5-44FA-E646-A9B9-7362C33D9AA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E08A3524-E020-8B48-B10C-66C7BA0B9733}"/>
              </a:ext>
            </a:extLst>
          </p:cNvPr>
          <p:cNvSpPr/>
          <p:nvPr/>
        </p:nvSpPr>
        <p:spPr>
          <a:xfrm>
            <a:off x="9337963" y="260648"/>
            <a:ext cx="967175" cy="27967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D856C525-CA7C-804A-A477-C6B645D0BE52}"/>
              </a:ext>
            </a:extLst>
          </p:cNvPr>
          <p:cNvSpPr/>
          <p:nvPr/>
        </p:nvSpPr>
        <p:spPr>
          <a:xfrm>
            <a:off x="77179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831A5F6C-643D-3341-B2D2-789F3297291B}"/>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6335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2884888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0824240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8" name="Rektangel 27" descr="Länk tillbaka till Brottsbekämpningsområde Öst">
            <a:hlinkClick r:id="rId4" action="ppaction://hlinksldjump"/>
            <a:extLst>
              <a:ext uri="{FF2B5EF4-FFF2-40B4-BE49-F238E27FC236}">
                <a16:creationId xmlns:a16="http://schemas.microsoft.com/office/drawing/2014/main" id="{6D747F43-CCB1-3040-BEED-DD5B64B918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Piltecken för föregående sida">
            <a:hlinkClick r:id="" action="ppaction://hlinkshowjump?jump=previousslide"/>
            <a:extLst>
              <a:ext uri="{FF2B5EF4-FFF2-40B4-BE49-F238E27FC236}">
                <a16:creationId xmlns:a16="http://schemas.microsoft.com/office/drawing/2014/main" id="{72048EE3-3DFE-2141-9229-59576162D61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F18E8FEB-B877-6C49-8C38-789B310591BC}"/>
              </a:ext>
            </a:extLst>
          </p:cNvPr>
          <p:cNvSpPr/>
          <p:nvPr/>
        </p:nvSpPr>
        <p:spPr>
          <a:xfrm>
            <a:off x="8397643" y="290944"/>
            <a:ext cx="1907495"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ED9CDB09-0390-FB41-BEF4-86845EFE1C51}"/>
              </a:ext>
            </a:extLst>
          </p:cNvPr>
          <p:cNvSpPr/>
          <p:nvPr/>
        </p:nvSpPr>
        <p:spPr>
          <a:xfrm>
            <a:off x="760711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6" action="ppaction://hlinksldjump"/>
            <a:extLst>
              <a:ext uri="{FF2B5EF4-FFF2-40B4-BE49-F238E27FC236}">
                <a16:creationId xmlns:a16="http://schemas.microsoft.com/office/drawing/2014/main" id="{DE39F935-0F86-4640-A44C-24FD78840FAF}"/>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16349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4723702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0367262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5E4622A6-3AAA-A449-8313-7043EFC1306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7012F48-283B-E24C-8AB3-AC11FCEDD94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D0F3161D-A8AE-D74B-81AA-A981F6123FAC}"/>
              </a:ext>
            </a:extLst>
          </p:cNvPr>
          <p:cNvSpPr/>
          <p:nvPr/>
        </p:nvSpPr>
        <p:spPr>
          <a:xfrm>
            <a:off x="9310255" y="304800"/>
            <a:ext cx="994884"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0255FD23-1256-BF45-9480-26EF9680F292}"/>
              </a:ext>
            </a:extLst>
          </p:cNvPr>
          <p:cNvSpPr/>
          <p:nvPr/>
        </p:nvSpPr>
        <p:spPr>
          <a:xfrm>
            <a:off x="770409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2F73333E-739F-A14A-899C-D5998B339886}"/>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16611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64025378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9559272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32773A04-F2B7-CD47-92A7-333B12C856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2770B8D8-9558-2041-A859-8AB440FE723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6261B023-9EBC-AD4F-9BB9-2ADAF88E847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F3E7163A-0977-8A4F-A95E-6D68FE28C41E}"/>
              </a:ext>
            </a:extLst>
          </p:cNvPr>
          <p:cNvSpPr/>
          <p:nvPr/>
        </p:nvSpPr>
        <p:spPr>
          <a:xfrm>
            <a:off x="9268691" y="249382"/>
            <a:ext cx="1036448"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B31D8ED0-180B-434A-9273-8051913767B3}"/>
              </a:ext>
            </a:extLst>
          </p:cNvPr>
          <p:cNvSpPr/>
          <p:nvPr/>
        </p:nvSpPr>
        <p:spPr>
          <a:xfrm>
            <a:off x="778722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FF0A571-3380-6741-A2F8-BFB07FAB88C4}"/>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23146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55995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71716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18E5FA30-3AC9-0A46-BEEB-2273C902E22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E598E42-4E0D-2244-AD6C-9D71453B2A3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5EB23B54-6BEC-A14C-B9DC-AFCD30534A7F}"/>
              </a:ext>
            </a:extLst>
          </p:cNvPr>
          <p:cNvSpPr/>
          <p:nvPr/>
        </p:nvSpPr>
        <p:spPr>
          <a:xfrm>
            <a:off x="9351817" y="304800"/>
            <a:ext cx="953321"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96B0AAA6-E0A1-C043-9279-B6B42DE1CC51}"/>
              </a:ext>
            </a:extLst>
          </p:cNvPr>
          <p:cNvSpPr/>
          <p:nvPr/>
        </p:nvSpPr>
        <p:spPr>
          <a:xfrm>
            <a:off x="778722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F58C0A0-A9ED-C846-A94D-674C5F28D1AA}"/>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798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r>
              <a:rPr lang="sv-SE" dirty="0"/>
              <a:t> </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7527984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4480976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000E9735-E644-454D-89E6-707C5D6BD53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C68809DF-542A-2C4A-B2FA-65A8A9DB3AB1}"/>
              </a:ext>
            </a:extLst>
          </p:cNvPr>
          <p:cNvSpPr/>
          <p:nvPr/>
        </p:nvSpPr>
        <p:spPr>
          <a:xfrm>
            <a:off x="9337964" y="263236"/>
            <a:ext cx="973660"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4" action="ppaction://hlinksldjump"/>
            <a:extLst>
              <a:ext uri="{FF2B5EF4-FFF2-40B4-BE49-F238E27FC236}">
                <a16:creationId xmlns:a16="http://schemas.microsoft.com/office/drawing/2014/main" id="{57F07A80-CD7B-894E-ACFC-3845FC90C95E}"/>
              </a:ext>
            </a:extLst>
          </p:cNvPr>
          <p:cNvSpPr/>
          <p:nvPr/>
        </p:nvSpPr>
        <p:spPr>
          <a:xfrm>
            <a:off x="777336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6" action="ppaction://hlinksldjump"/>
            <a:extLst>
              <a:ext uri="{FF2B5EF4-FFF2-40B4-BE49-F238E27FC236}">
                <a16:creationId xmlns:a16="http://schemas.microsoft.com/office/drawing/2014/main" id="{7A39895D-D9A9-0B4F-99DA-B421C9368A2E}"/>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51813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109951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48231164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FF46285-15C3-3744-BF32-D59A8A4E03A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C426A5FC-D28B-9540-8D5A-74769301359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EBFC7C4C-D975-8648-943C-5AAD6AA43C0C}"/>
              </a:ext>
            </a:extLst>
          </p:cNvPr>
          <p:cNvSpPr/>
          <p:nvPr/>
        </p:nvSpPr>
        <p:spPr>
          <a:xfrm>
            <a:off x="9310255" y="304800"/>
            <a:ext cx="994884"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1793BE8-2BE9-4C4D-94FC-B4FA9927A3EF}"/>
              </a:ext>
            </a:extLst>
          </p:cNvPr>
          <p:cNvSpPr/>
          <p:nvPr/>
        </p:nvSpPr>
        <p:spPr>
          <a:xfrm>
            <a:off x="774566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87D5F79-6D35-E74E-BD38-9918795B1097}"/>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18238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3745468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468749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79FBEC1-4E8E-CB47-A981-11D4B1C34AF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3C7FD9AD-AB1A-3D46-B3AD-60E10785E2B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88C1FEF8-2FEC-4D47-B6F6-244E0495F75E}"/>
              </a:ext>
            </a:extLst>
          </p:cNvPr>
          <p:cNvSpPr/>
          <p:nvPr/>
        </p:nvSpPr>
        <p:spPr>
          <a:xfrm>
            <a:off x="9324109" y="235527"/>
            <a:ext cx="981030"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0E253B6-C52F-8548-A670-AD1AD9B9CBA2}"/>
              </a:ext>
            </a:extLst>
          </p:cNvPr>
          <p:cNvSpPr/>
          <p:nvPr/>
        </p:nvSpPr>
        <p:spPr>
          <a:xfrm>
            <a:off x="780107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DF587389-E93C-3145-98D3-4462C2BC9658}"/>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1797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endParaRPr lang="sv-SE" dirty="0"/>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4556261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99801768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29F09ACC-D0EC-5242-922F-614F82B27AD5}"/>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49424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8415596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1408731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997403E6-1935-FD42-AA61-3126A4EA48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41C622D-2D69-D440-BC28-BB6F3D86C66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652BC6C6-16D6-4840-AE75-48967EA8930A}"/>
              </a:ext>
            </a:extLst>
          </p:cNvPr>
          <p:cNvSpPr/>
          <p:nvPr/>
        </p:nvSpPr>
        <p:spPr>
          <a:xfrm>
            <a:off x="9282545" y="235527"/>
            <a:ext cx="1022594"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5007FB82-BB11-0F4E-A460-55D3A3A089A3}"/>
              </a:ext>
            </a:extLst>
          </p:cNvPr>
          <p:cNvSpPr/>
          <p:nvPr/>
        </p:nvSpPr>
        <p:spPr>
          <a:xfrm>
            <a:off x="778722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2515BCF-B622-EE4F-85A0-08BF4802748C}"/>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2606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9161168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83981128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DDE5D25-5EAD-DF43-812B-4C981B9732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21C93D70-5522-3E45-A1B0-D3EDE7A74F2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8EE6F064-2E3D-9142-8829-FFC02E0E6B38}"/>
              </a:ext>
            </a:extLst>
          </p:cNvPr>
          <p:cNvSpPr/>
          <p:nvPr/>
        </p:nvSpPr>
        <p:spPr>
          <a:xfrm>
            <a:off x="9324109" y="332509"/>
            <a:ext cx="981029" cy="2516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1842F714-1764-D24C-8253-1EFE1FD2CD7B}"/>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D9B4520B-7A03-474A-9904-5AD009E10588}"/>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77420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1129194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8" name="Rektangel 17" descr="Länk tillbaka till Brottsbekämpningsområde Öst">
            <a:hlinkClick r:id="rId3" action="ppaction://hlinksldjump"/>
            <a:extLst>
              <a:ext uri="{FF2B5EF4-FFF2-40B4-BE49-F238E27FC236}">
                <a16:creationId xmlns:a16="http://schemas.microsoft.com/office/drawing/2014/main" id="{3949AA52-09E0-6B47-8537-1726276E89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Piltecken till föregående sida">
            <a:hlinkClick r:id="" action="ppaction://hlinkshowjump?jump=previousslide"/>
            <a:extLst>
              <a:ext uri="{FF2B5EF4-FFF2-40B4-BE49-F238E27FC236}">
                <a16:creationId xmlns:a16="http://schemas.microsoft.com/office/drawing/2014/main" id="{593B79BB-7B61-6946-AC60-6F22AD54AD4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2DE035DD-522E-8A4C-A67C-9AFABF7FDC37}"/>
              </a:ext>
            </a:extLst>
          </p:cNvPr>
          <p:cNvSpPr/>
          <p:nvPr/>
        </p:nvSpPr>
        <p:spPr>
          <a:xfrm>
            <a:off x="9296399" y="263236"/>
            <a:ext cx="1008739"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Lokal beslagsstatistik">
            <a:hlinkClick r:id="rId4" action="ppaction://hlinksldjump"/>
            <a:extLst>
              <a:ext uri="{FF2B5EF4-FFF2-40B4-BE49-F238E27FC236}">
                <a16:creationId xmlns:a16="http://schemas.microsoft.com/office/drawing/2014/main" id="{5A6A2422-33B8-1343-8B80-33050D479F53}"/>
              </a:ext>
            </a:extLst>
          </p:cNvPr>
          <p:cNvSpPr/>
          <p:nvPr/>
        </p:nvSpPr>
        <p:spPr>
          <a:xfrm>
            <a:off x="775951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5" action="ppaction://hlinksldjump"/>
            <a:extLst>
              <a:ext uri="{FF2B5EF4-FFF2-40B4-BE49-F238E27FC236}">
                <a16:creationId xmlns:a16="http://schemas.microsoft.com/office/drawing/2014/main" id="{76BA95D8-1A56-234F-8486-BFAB1C4F7CD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31418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478D6338-12B4-9F41-82D0-582F7F31E80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B4988FC1-C7CB-7E47-96DC-3DAA8B5EAE91}"/>
              </a:ext>
            </a:extLst>
          </p:cNvPr>
          <p:cNvSpPr/>
          <p:nvPr/>
        </p:nvSpPr>
        <p:spPr>
          <a:xfrm>
            <a:off x="9379527" y="260648"/>
            <a:ext cx="925612" cy="3073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A6B10E28-300C-0D47-89F8-2FAB81AE3C10}"/>
              </a:ext>
            </a:extLst>
          </p:cNvPr>
          <p:cNvSpPr/>
          <p:nvPr/>
        </p:nvSpPr>
        <p:spPr>
          <a:xfrm>
            <a:off x="775951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4" action="ppaction://hlinksldjump"/>
            <a:extLst>
              <a:ext uri="{FF2B5EF4-FFF2-40B4-BE49-F238E27FC236}">
                <a16:creationId xmlns:a16="http://schemas.microsoft.com/office/drawing/2014/main" id="{5CB302BE-1425-A742-96D4-8E355CB22288}"/>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32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4485499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0302039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9D15A3E-AD13-F945-A2D4-D4D10ADD566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61BFFA2-E4A7-3B44-9816-A9907B322A2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33F7FF91-9AEA-E14C-AF17-97A0EE5F5932}"/>
              </a:ext>
            </a:extLst>
          </p:cNvPr>
          <p:cNvSpPr/>
          <p:nvPr/>
        </p:nvSpPr>
        <p:spPr>
          <a:xfrm>
            <a:off x="9310255" y="332508"/>
            <a:ext cx="994884" cy="25169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A136A51-BE54-1B4B-8072-9C0A42AEBCC9}"/>
              </a:ext>
            </a:extLst>
          </p:cNvPr>
          <p:cNvSpPr/>
          <p:nvPr/>
        </p:nvSpPr>
        <p:spPr>
          <a:xfrm>
            <a:off x="769024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2A5ADCCC-8AE5-8A41-810A-961EA0C6BB7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5240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73050006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9467801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9D15A3E-AD13-F945-A2D4-D4D10ADD566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61BFFA2-E4A7-3B44-9816-A9907B322A2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50D41237-01B5-8741-BCC9-1280412F9348}"/>
              </a:ext>
            </a:extLst>
          </p:cNvPr>
          <p:cNvSpPr/>
          <p:nvPr/>
        </p:nvSpPr>
        <p:spPr>
          <a:xfrm>
            <a:off x="9365673" y="263236"/>
            <a:ext cx="939466"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5B5DCAF-FE71-174A-A205-D90DB91E6FA5}"/>
              </a:ext>
            </a:extLst>
          </p:cNvPr>
          <p:cNvSpPr/>
          <p:nvPr/>
        </p:nvSpPr>
        <p:spPr>
          <a:xfrm>
            <a:off x="764867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B755C2E4-405D-0E46-9C35-618A6B3E84EB}"/>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34939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7882341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8514490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6BB032D1-9917-464F-BA54-708095C789C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A6734AB4-8481-5B40-9DB6-86BE0DAFD63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BE919B69-465B-5B4D-9508-3162E0516A4B}"/>
              </a:ext>
            </a:extLst>
          </p:cNvPr>
          <p:cNvSpPr/>
          <p:nvPr/>
        </p:nvSpPr>
        <p:spPr>
          <a:xfrm>
            <a:off x="9393381" y="290944"/>
            <a:ext cx="911757"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0AA57049-4D06-7F4F-BD6B-63AC7E8EF735}"/>
              </a:ext>
            </a:extLst>
          </p:cNvPr>
          <p:cNvSpPr/>
          <p:nvPr/>
        </p:nvSpPr>
        <p:spPr>
          <a:xfrm>
            <a:off x="764868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5BF2D24-6D4D-7943-9F73-CE542EEC7A0D}"/>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9023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629992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8" name="Rektangel 17" descr="Länk tillbaka till Brottsbekämpningsområde Öst">
            <a:hlinkClick r:id="rId4" action="ppaction://hlinksldjump"/>
            <a:extLst>
              <a:ext uri="{FF2B5EF4-FFF2-40B4-BE49-F238E27FC236}">
                <a16:creationId xmlns:a16="http://schemas.microsoft.com/office/drawing/2014/main" id="{5862CFBD-4E4E-4343-9B2E-47E49A94C4F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Piltecken till föregående sida">
            <a:hlinkClick r:id="" action="ppaction://hlinkshowjump?jump=previousslide"/>
            <a:extLst>
              <a:ext uri="{FF2B5EF4-FFF2-40B4-BE49-F238E27FC236}">
                <a16:creationId xmlns:a16="http://schemas.microsoft.com/office/drawing/2014/main" id="{81C7833C-6301-BF45-A2F2-51087C7679F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4" action="ppaction://hlinksldjump"/>
            <a:extLst>
              <a:ext uri="{FF2B5EF4-FFF2-40B4-BE49-F238E27FC236}">
                <a16:creationId xmlns:a16="http://schemas.microsoft.com/office/drawing/2014/main" id="{AEC3AAD0-72E4-BC4E-A3DA-F080D9BCAD49}"/>
              </a:ext>
            </a:extLst>
          </p:cNvPr>
          <p:cNvSpPr/>
          <p:nvPr/>
        </p:nvSpPr>
        <p:spPr>
          <a:xfrm>
            <a:off x="9296399" y="263236"/>
            <a:ext cx="1008739"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Lokal beslagsstatistik">
            <a:hlinkClick r:id="rId5" action="ppaction://hlinksldjump"/>
            <a:extLst>
              <a:ext uri="{FF2B5EF4-FFF2-40B4-BE49-F238E27FC236}">
                <a16:creationId xmlns:a16="http://schemas.microsoft.com/office/drawing/2014/main" id="{14FC8407-FB7D-654B-BB66-D5B6D2946FF3}"/>
              </a:ext>
            </a:extLst>
          </p:cNvPr>
          <p:cNvSpPr/>
          <p:nvPr/>
        </p:nvSpPr>
        <p:spPr>
          <a:xfrm>
            <a:off x="774566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6" action="ppaction://hlinksldjump"/>
            <a:extLst>
              <a:ext uri="{FF2B5EF4-FFF2-40B4-BE49-F238E27FC236}">
                <a16:creationId xmlns:a16="http://schemas.microsoft.com/office/drawing/2014/main" id="{D90041C7-EDEF-5447-BAA9-FB1FB95E8487}"/>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66838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744543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8" name="Rektangel 17" descr="Länk tillbaka till Brottsbekämpningsområde Öst">
            <a:hlinkClick r:id="rId4" action="ppaction://hlinksldjump"/>
            <a:extLst>
              <a:ext uri="{FF2B5EF4-FFF2-40B4-BE49-F238E27FC236}">
                <a16:creationId xmlns:a16="http://schemas.microsoft.com/office/drawing/2014/main" id="{448D4980-AB61-E945-919F-175C0ABECCB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Piltecken till föregående sida">
            <a:hlinkClick r:id="" action="ppaction://hlinkshowjump?jump=previousslide"/>
            <a:extLst>
              <a:ext uri="{FF2B5EF4-FFF2-40B4-BE49-F238E27FC236}">
                <a16:creationId xmlns:a16="http://schemas.microsoft.com/office/drawing/2014/main" id="{79EF639A-5B2B-EA44-AC03-03F06BB7ECC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4" action="ppaction://hlinksldjump"/>
            <a:extLst>
              <a:ext uri="{FF2B5EF4-FFF2-40B4-BE49-F238E27FC236}">
                <a16:creationId xmlns:a16="http://schemas.microsoft.com/office/drawing/2014/main" id="{50C06EAC-41D6-DF4A-BDEF-15A12E56E3D2}"/>
              </a:ext>
            </a:extLst>
          </p:cNvPr>
          <p:cNvSpPr/>
          <p:nvPr/>
        </p:nvSpPr>
        <p:spPr>
          <a:xfrm>
            <a:off x="9379527" y="263236"/>
            <a:ext cx="925612"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Lokal beslagsstatistik">
            <a:hlinkClick r:id="rId5" action="ppaction://hlinksldjump"/>
            <a:extLst>
              <a:ext uri="{FF2B5EF4-FFF2-40B4-BE49-F238E27FC236}">
                <a16:creationId xmlns:a16="http://schemas.microsoft.com/office/drawing/2014/main" id="{99B5F197-A60E-3040-8744-3FAE2252B5F5}"/>
              </a:ext>
            </a:extLst>
          </p:cNvPr>
          <p:cNvSpPr/>
          <p:nvPr/>
        </p:nvSpPr>
        <p:spPr>
          <a:xfrm>
            <a:off x="7717947"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6" action="ppaction://hlinksldjump"/>
            <a:extLst>
              <a:ext uri="{FF2B5EF4-FFF2-40B4-BE49-F238E27FC236}">
                <a16:creationId xmlns:a16="http://schemas.microsoft.com/office/drawing/2014/main" id="{5B3F1816-54F8-2345-896F-F0E4DB61FAEB}"/>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91905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nästa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B72102B0-7746-1C47-A44D-A07672C4E7F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2A440B39-E476-6E48-8764-AA72901555B8}"/>
              </a:ext>
            </a:extLst>
          </p:cNvPr>
          <p:cNvSpPr/>
          <p:nvPr/>
        </p:nvSpPr>
        <p:spPr>
          <a:xfrm>
            <a:off x="9365673" y="221673"/>
            <a:ext cx="939466" cy="36252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FA7F8930-0AD3-F84B-8B6F-49D335E6BCA7}"/>
              </a:ext>
            </a:extLst>
          </p:cNvPr>
          <p:cNvSpPr/>
          <p:nvPr/>
        </p:nvSpPr>
        <p:spPr>
          <a:xfrm>
            <a:off x="770409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4" action="ppaction://hlinksldjump"/>
            <a:extLst>
              <a:ext uri="{FF2B5EF4-FFF2-40B4-BE49-F238E27FC236}">
                <a16:creationId xmlns:a16="http://schemas.microsoft.com/office/drawing/2014/main" id="{F1B73278-FAAE-6F4E-9FE8-729A77A88B6E}"/>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3219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descr="Rubrik Information">
            <a:extLst>
              <a:ext uri="{FF2B5EF4-FFF2-40B4-BE49-F238E27FC236}">
                <a16:creationId xmlns:a16="http://schemas.microsoft.com/office/drawing/2014/main" id="{077C0379-40B6-8242-A053-C005CDB71F97}"/>
              </a:ext>
            </a:extLst>
          </p:cNvPr>
          <p:cNvSpPr>
            <a:spLocks noGrp="1"/>
          </p:cNvSpPr>
          <p:nvPr>
            <p:ph type="title"/>
          </p:nvPr>
        </p:nvSpPr>
        <p:spPr/>
        <p:txBody>
          <a:bodyPr/>
          <a:lstStyle/>
          <a:p>
            <a:r>
              <a:rPr lang="sv-SE" dirty="0"/>
              <a:t>Information</a:t>
            </a:r>
          </a:p>
        </p:txBody>
      </p:sp>
      <p:sp>
        <p:nvSpPr>
          <p:cNvPr id="5" name="Rubrik 1" descr="Text  om hur Tullverket redovisar statistik">
            <a:extLst>
              <a:ext uri="{FF2B5EF4-FFF2-40B4-BE49-F238E27FC236}">
                <a16:creationId xmlns:a16="http://schemas.microsoft.com/office/drawing/2014/main" id="{BE2F0E1C-1D73-0945-91DD-E2B33B74B9C7}"/>
              </a:ext>
            </a:extLst>
          </p:cNvPr>
          <p:cNvSpPr txBox="1">
            <a:spLocks/>
          </p:cNvSpPr>
          <p:nvPr/>
        </p:nvSpPr>
        <p:spPr>
          <a:xfrm>
            <a:off x="479425" y="1836795"/>
            <a:ext cx="5616575" cy="213388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800" dirty="0">
                <a:solidFill>
                  <a:schemeClr val="bg1"/>
                </a:solidFill>
              </a:rPr>
              <a:t>Tullverket redovisar vid varje helår statistik över olika beslagtagna varor som till exempel narkotika, alkohol, tobak, dopningsmedel och skjutvapen och omhändertaganden av till exempel alkohol och tobak. Vi redovisar statistik för hela landet och på lokal nivå.</a:t>
            </a:r>
          </a:p>
        </p:txBody>
      </p:sp>
      <p:sp>
        <p:nvSpPr>
          <p:cNvPr id="6" name="Rubrik 1">
            <a:extLst>
              <a:ext uri="{FF2B5EF4-FFF2-40B4-BE49-F238E27FC236}">
                <a16:creationId xmlns:a16="http://schemas.microsoft.com/office/drawing/2014/main" id="{DD66EB13-7AC2-3E4F-AE96-906ECFC50D8D}"/>
              </a:ext>
            </a:extLst>
          </p:cNvPr>
          <p:cNvSpPr txBox="1">
            <a:spLocks/>
          </p:cNvSpPr>
          <p:nvPr/>
        </p:nvSpPr>
        <p:spPr>
          <a:xfrm>
            <a:off x="1287793" y="4215447"/>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Läs mer om hur vi för statistik</a:t>
            </a:r>
          </a:p>
        </p:txBody>
      </p:sp>
      <p:grpSp>
        <p:nvGrpSpPr>
          <p:cNvPr id="20" name="Grupp 19">
            <a:extLst>
              <a:ext uri="{FF2B5EF4-FFF2-40B4-BE49-F238E27FC236}">
                <a16:creationId xmlns:a16="http://schemas.microsoft.com/office/drawing/2014/main" id="{60B77842-DBCB-E74D-AA67-CE0039DBD542}"/>
              </a:ext>
              <a:ext uri="{C183D7F6-B498-43B3-948B-1728B52AA6E4}">
                <adec:decorative xmlns:adec="http://schemas.microsoft.com/office/drawing/2017/decorative" val="1"/>
              </a:ext>
            </a:extLst>
          </p:cNvPr>
          <p:cNvGrpSpPr/>
          <p:nvPr/>
        </p:nvGrpSpPr>
        <p:grpSpPr>
          <a:xfrm>
            <a:off x="750921" y="4151351"/>
            <a:ext cx="362876" cy="356496"/>
            <a:chOff x="487676" y="4717926"/>
            <a:chExt cx="362876" cy="356496"/>
          </a:xfrm>
        </p:grpSpPr>
        <p:sp>
          <p:nvSpPr>
            <p:cNvPr id="8" name="Ellips 7">
              <a:extLst>
                <a:ext uri="{FF2B5EF4-FFF2-40B4-BE49-F238E27FC236}">
                  <a16:creationId xmlns:a16="http://schemas.microsoft.com/office/drawing/2014/main" id="{F4787EBC-F2FA-6A42-BEBF-71E6BEA2E9BA}"/>
                </a:ext>
              </a:extLst>
            </p:cNvPr>
            <p:cNvSpPr/>
            <p:nvPr/>
          </p:nvSpPr>
          <p:spPr>
            <a:xfrm>
              <a:off x="487676" y="4717926"/>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50C09B68-6E6B-074E-8FCE-899ED525D6FC}"/>
                </a:ext>
              </a:extLst>
            </p:cNvPr>
            <p:cNvSpPr txBox="1">
              <a:spLocks/>
            </p:cNvSpPr>
            <p:nvPr/>
          </p:nvSpPr>
          <p:spPr>
            <a:xfrm>
              <a:off x="494055" y="4757751"/>
              <a:ext cx="356497" cy="2727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2400" dirty="0"/>
                <a:t>+</a:t>
              </a:r>
            </a:p>
          </p:txBody>
        </p:sp>
      </p:grpSp>
      <p:sp>
        <p:nvSpPr>
          <p:cNvPr id="14" name="Rubrik 1">
            <a:extLst>
              <a:ext uri="{FF2B5EF4-FFF2-40B4-BE49-F238E27FC236}">
                <a16:creationId xmlns:a16="http://schemas.microsoft.com/office/drawing/2014/main" id="{70B9ADFF-534D-EC4D-9D52-5235806E9AD6}"/>
              </a:ext>
            </a:extLst>
          </p:cNvPr>
          <p:cNvSpPr txBox="1">
            <a:spLocks/>
          </p:cNvSpPr>
          <p:nvPr/>
        </p:nvSpPr>
        <p:spPr>
          <a:xfrm>
            <a:off x="1287793" y="4789186"/>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 till årsstatistiken</a:t>
            </a:r>
          </a:p>
        </p:txBody>
      </p:sp>
      <p:grpSp>
        <p:nvGrpSpPr>
          <p:cNvPr id="19" name="Grupp 18">
            <a:extLst>
              <a:ext uri="{FF2B5EF4-FFF2-40B4-BE49-F238E27FC236}">
                <a16:creationId xmlns:a16="http://schemas.microsoft.com/office/drawing/2014/main" id="{7DD54DD9-1030-0948-974E-D01552D9BB04}"/>
              </a:ext>
              <a:ext uri="{C183D7F6-B498-43B3-948B-1728B52AA6E4}">
                <adec:decorative xmlns:adec="http://schemas.microsoft.com/office/drawing/2017/decorative" val="1"/>
              </a:ext>
            </a:extLst>
          </p:cNvPr>
          <p:cNvGrpSpPr/>
          <p:nvPr/>
        </p:nvGrpSpPr>
        <p:grpSpPr>
          <a:xfrm>
            <a:off x="750921" y="4725090"/>
            <a:ext cx="356496" cy="356496"/>
            <a:chOff x="487676" y="5291665"/>
            <a:chExt cx="356496" cy="356496"/>
          </a:xfrm>
        </p:grpSpPr>
        <p:cxnSp>
          <p:nvCxnSpPr>
            <p:cNvPr id="10" name="Rak pil 9">
              <a:extLst>
                <a:ext uri="{FF2B5EF4-FFF2-40B4-BE49-F238E27FC236}">
                  <a16:creationId xmlns:a16="http://schemas.microsoft.com/office/drawing/2014/main" id="{FF9F8FA3-EBA7-B442-AD01-B148A6E585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E9415FF5-7251-4240-BDE3-CB98914F14C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Gul platta">
            <a:extLst>
              <a:ext uri="{FF2B5EF4-FFF2-40B4-BE49-F238E27FC236}">
                <a16:creationId xmlns:a16="http://schemas.microsoft.com/office/drawing/2014/main" id="{C1E2B043-C90B-B641-8C0F-7CDBB97E4E3E}"/>
              </a:ext>
              <a:ext uri="{C183D7F6-B498-43B3-948B-1728B52AA6E4}">
                <adec:decorative xmlns:adec="http://schemas.microsoft.com/office/drawing/2017/decorative" val="0"/>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4" name="Grupp 33" descr="Ikon bildspel">
            <a:extLst>
              <a:ext uri="{FF2B5EF4-FFF2-40B4-BE49-F238E27FC236}">
                <a16:creationId xmlns:a16="http://schemas.microsoft.com/office/drawing/2014/main" id="{3BA13604-081B-CB44-985F-431FA7FC1281}"/>
              </a:ext>
              <a:ext uri="{C183D7F6-B498-43B3-948B-1728B52AA6E4}">
                <adec:decorative xmlns:adec="http://schemas.microsoft.com/office/drawing/2017/decorative" val="0"/>
              </a:ext>
            </a:extLst>
          </p:cNvPr>
          <p:cNvGrpSpPr/>
          <p:nvPr/>
        </p:nvGrpSpPr>
        <p:grpSpPr>
          <a:xfrm>
            <a:off x="9173462" y="2168525"/>
            <a:ext cx="1609107" cy="1125890"/>
            <a:chOff x="8797636" y="2254841"/>
            <a:chExt cx="2341417" cy="1638286"/>
          </a:xfrm>
        </p:grpSpPr>
        <p:sp>
          <p:nvSpPr>
            <p:cNvPr id="24" name="Rektangel 23">
              <a:extLst>
                <a:ext uri="{FF2B5EF4-FFF2-40B4-BE49-F238E27FC236}">
                  <a16:creationId xmlns:a16="http://schemas.microsoft.com/office/drawing/2014/main" id="{77175EF1-5065-114C-9D5D-54AC8E6467D1}"/>
                </a:ext>
                <a:ext uri="{C183D7F6-B498-43B3-948B-1728B52AA6E4}">
                  <adec:decorative xmlns:adec="http://schemas.microsoft.com/office/drawing/2017/decorative" val="1"/>
                </a:ext>
              </a:extLst>
            </p:cNvPr>
            <p:cNvSpPr/>
            <p:nvPr/>
          </p:nvSpPr>
          <p:spPr>
            <a:xfrm>
              <a:off x="8880764" y="2422115"/>
              <a:ext cx="2175163" cy="1277049"/>
            </a:xfrm>
            <a:prstGeom prst="rect">
              <a:avLst/>
            </a:prstGeom>
            <a:noFill/>
            <a:ln w="285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13B3560A-97CB-0F4A-96E7-BEAD241995F8}"/>
                </a:ext>
                <a:ext uri="{C183D7F6-B498-43B3-948B-1728B52AA6E4}">
                  <adec:decorative xmlns:adec="http://schemas.microsoft.com/office/drawing/2017/decorative" val="1"/>
                </a:ext>
              </a:extLst>
            </p:cNvPr>
            <p:cNvSpPr/>
            <p:nvPr/>
          </p:nvSpPr>
          <p:spPr>
            <a:xfrm>
              <a:off x="8797636" y="2254841"/>
              <a:ext cx="2341417" cy="22167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Rak 26">
              <a:extLst>
                <a:ext uri="{FF2B5EF4-FFF2-40B4-BE49-F238E27FC236}">
                  <a16:creationId xmlns:a16="http://schemas.microsoft.com/office/drawing/2014/main" id="{3A024BDA-EE6E-D749-8FF4-1BA0116F5479}"/>
                </a:ext>
                <a:ext uri="{C183D7F6-B498-43B3-948B-1728B52AA6E4}">
                  <adec:decorative xmlns:adec="http://schemas.microsoft.com/office/drawing/2017/decorative" val="1"/>
                </a:ext>
              </a:extLst>
            </p:cNvPr>
            <p:cNvCxnSpPr>
              <a:cxnSpLocks/>
            </p:cNvCxnSpPr>
            <p:nvPr/>
          </p:nvCxnSpPr>
          <p:spPr>
            <a:xfrm flipH="1">
              <a:off x="9968346" y="3699164"/>
              <a:ext cx="1" cy="1939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0D4F6A4B-E639-7A49-9F28-0F727C1C7D66}"/>
                </a:ext>
                <a:ext uri="{C183D7F6-B498-43B3-948B-1728B52AA6E4}">
                  <adec:decorative xmlns:adec="http://schemas.microsoft.com/office/drawing/2017/decorative" val="1"/>
                </a:ext>
              </a:extLst>
            </p:cNvPr>
            <p:cNvCxnSpPr>
              <a:cxnSpLocks/>
            </p:cNvCxnSpPr>
            <p:nvPr/>
          </p:nvCxnSpPr>
          <p:spPr>
            <a:xfrm>
              <a:off x="9835378" y="3893127"/>
              <a:ext cx="26593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41964D51-70A0-3B40-90DA-77CD9C5F7044}"/>
                </a:ext>
                <a:ext uri="{C183D7F6-B498-43B3-948B-1728B52AA6E4}">
                  <adec:decorative xmlns:adec="http://schemas.microsoft.com/office/drawing/2017/decorative" val="1"/>
                </a:ext>
              </a:extLst>
            </p:cNvPr>
            <p:cNvCxnSpPr>
              <a:cxnSpLocks/>
            </p:cNvCxnSpPr>
            <p:nvPr/>
          </p:nvCxnSpPr>
          <p:spPr>
            <a:xfrm>
              <a:off x="9255569" y="2837575"/>
              <a:ext cx="1444891" cy="0"/>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5" name="Rubrik 1" descr="Text - Kör alltid denna PowerPoint &#10;i presentationsläge och använd navigationsknapparna för att säkerställa funktionaliteten &#10;">
            <a:extLst>
              <a:ext uri="{FF2B5EF4-FFF2-40B4-BE49-F238E27FC236}">
                <a16:creationId xmlns:a16="http://schemas.microsoft.com/office/drawing/2014/main" id="{22619555-1817-564B-92B9-EE4FECA85FEE}"/>
              </a:ext>
            </a:extLst>
          </p:cNvPr>
          <p:cNvSpPr txBox="1">
            <a:spLocks/>
          </p:cNvSpPr>
          <p:nvPr/>
        </p:nvSpPr>
        <p:spPr>
          <a:xfrm>
            <a:off x="8427672" y="3658150"/>
            <a:ext cx="3107836" cy="140381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Kör alltid denna PowerPoint </a:t>
            </a:r>
            <a:br>
              <a:rPr lang="sv-SE" sz="1600" dirty="0">
                <a:solidFill>
                  <a:schemeClr val="tx2"/>
                </a:solidFill>
              </a:rPr>
            </a:br>
            <a:r>
              <a:rPr lang="sv-SE" sz="1600" dirty="0">
                <a:solidFill>
                  <a:schemeClr val="tx2"/>
                </a:solidFill>
              </a:rPr>
              <a:t>i </a:t>
            </a:r>
            <a:r>
              <a:rPr lang="sv-SE" sz="1600" b="1" dirty="0">
                <a:solidFill>
                  <a:schemeClr val="tx2"/>
                </a:solidFill>
              </a:rPr>
              <a:t>presentationsläge</a:t>
            </a:r>
            <a:r>
              <a:rPr lang="sv-SE" sz="1600" dirty="0">
                <a:solidFill>
                  <a:schemeClr val="tx2"/>
                </a:solidFill>
              </a:rPr>
              <a:t> och använd </a:t>
            </a:r>
            <a:r>
              <a:rPr lang="sv-SE" sz="1600" b="1" dirty="0">
                <a:solidFill>
                  <a:schemeClr val="tx2"/>
                </a:solidFill>
              </a:rPr>
              <a:t>navigationsknapparna</a:t>
            </a:r>
            <a:r>
              <a:rPr lang="sv-SE" sz="1600" dirty="0">
                <a:solidFill>
                  <a:schemeClr val="tx2"/>
                </a:solidFill>
              </a:rPr>
              <a:t> för att säkerställa funktionaliteten </a:t>
            </a:r>
          </a:p>
        </p:txBody>
      </p:sp>
      <p:sp>
        <p:nvSpPr>
          <p:cNvPr id="4" name="Rektangel 3" descr="Plustecken för att läsa mer om hur vi för statistik">
            <a:hlinkClick r:id="rId3" action="ppaction://hlinksldjump"/>
            <a:extLst>
              <a:ext uri="{FF2B5EF4-FFF2-40B4-BE49-F238E27FC236}">
                <a16:creationId xmlns:a16="http://schemas.microsoft.com/office/drawing/2014/main" id="{FD06B204-8C96-B54B-A82A-8FB628CFCB18}"/>
              </a:ext>
            </a:extLst>
          </p:cNvPr>
          <p:cNvSpPr/>
          <p:nvPr/>
        </p:nvSpPr>
        <p:spPr>
          <a:xfrm>
            <a:off x="479425" y="4030101"/>
            <a:ext cx="3816375"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 för att fortsätta till årsstatistiken">
            <a:hlinkClick r:id="rId4" action="ppaction://hlinksldjump"/>
            <a:extLst>
              <a:ext uri="{FF2B5EF4-FFF2-40B4-BE49-F238E27FC236}">
                <a16:creationId xmlns:a16="http://schemas.microsoft.com/office/drawing/2014/main" id="{25AEBA36-C955-B042-A64B-D2970A996FF2}"/>
              </a:ext>
            </a:extLst>
          </p:cNvPr>
          <p:cNvSpPr/>
          <p:nvPr/>
        </p:nvSpPr>
        <p:spPr>
          <a:xfrm>
            <a:off x="479425" y="4599127"/>
            <a:ext cx="3816375"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58761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4129301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9370931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CE7B4360-4D1C-3342-8B95-2D19254C1B4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096611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3374548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8781148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A2AC8D28-00DE-8143-86EE-D61DBAA3428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C5D3420E-8364-9548-B7B2-CE90FDE8F7D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6D2600A6-D3AC-574D-BD19-E51B138DE682}"/>
              </a:ext>
            </a:extLst>
          </p:cNvPr>
          <p:cNvSpPr/>
          <p:nvPr/>
        </p:nvSpPr>
        <p:spPr>
          <a:xfrm>
            <a:off x="9379527" y="304800"/>
            <a:ext cx="925612"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36F142FE-FA1F-9740-901C-D31FE76E6FEF}"/>
              </a:ext>
            </a:extLst>
          </p:cNvPr>
          <p:cNvSpPr/>
          <p:nvPr/>
        </p:nvSpPr>
        <p:spPr>
          <a:xfrm>
            <a:off x="7690242"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84A876AA-9084-FA42-8F0F-F972420E8D0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3769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1854941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8703357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57CE79FF-4AA7-2740-BBA8-2AF61C9C9F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01484EDF-A6A8-E147-92C0-D6094842A8C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5134115E-6848-A64D-89B2-36FD193CC0D0}"/>
              </a:ext>
            </a:extLst>
          </p:cNvPr>
          <p:cNvSpPr/>
          <p:nvPr/>
        </p:nvSpPr>
        <p:spPr>
          <a:xfrm>
            <a:off x="9351817" y="318654"/>
            <a:ext cx="953321" cy="265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175BCD87-CE71-A049-A4FF-4D0376B7B085}"/>
              </a:ext>
            </a:extLst>
          </p:cNvPr>
          <p:cNvSpPr/>
          <p:nvPr/>
        </p:nvSpPr>
        <p:spPr>
          <a:xfrm>
            <a:off x="7704098" y="25219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8A46A80C-22CB-2742-A1C8-F4E5848CB711}"/>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0274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3513276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3827941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511B9216-FBA8-3F47-9DB7-A6F8F689471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50C82102-9535-3142-B60B-67C6274B6E8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1228E0D0-9DB3-2A4F-BAEC-8771F4A58B4B}"/>
              </a:ext>
            </a:extLst>
          </p:cNvPr>
          <p:cNvSpPr/>
          <p:nvPr/>
        </p:nvSpPr>
        <p:spPr>
          <a:xfrm>
            <a:off x="9324109" y="221673"/>
            <a:ext cx="981030" cy="36252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D2C54EBC-6341-EA4C-ADD6-10172EC898E3}"/>
              </a:ext>
            </a:extLst>
          </p:cNvPr>
          <p:cNvSpPr/>
          <p:nvPr/>
        </p:nvSpPr>
        <p:spPr>
          <a:xfrm>
            <a:off x="7717951" y="23834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328E6D06-4C42-2246-98E5-07E10D7E5B1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345006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nästa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3" action="ppaction://hlinksldjump"/>
            <a:extLst>
              <a:ext uri="{FF2B5EF4-FFF2-40B4-BE49-F238E27FC236}">
                <a16:creationId xmlns:a16="http://schemas.microsoft.com/office/drawing/2014/main" id="{D638CFD0-2F46-EB4F-A9E4-3F90199867B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3" action="ppaction://hlinksldjump"/>
            <a:extLst>
              <a:ext uri="{FF2B5EF4-FFF2-40B4-BE49-F238E27FC236}">
                <a16:creationId xmlns:a16="http://schemas.microsoft.com/office/drawing/2014/main" id="{59220A49-E99D-0A4B-BF87-8D2AEC01FBC9}"/>
              </a:ext>
            </a:extLst>
          </p:cNvPr>
          <p:cNvSpPr/>
          <p:nvPr/>
        </p:nvSpPr>
        <p:spPr>
          <a:xfrm>
            <a:off x="9337963" y="249382"/>
            <a:ext cx="967175"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4" action="ppaction://hlinksldjump"/>
            <a:extLst>
              <a:ext uri="{FF2B5EF4-FFF2-40B4-BE49-F238E27FC236}">
                <a16:creationId xmlns:a16="http://schemas.microsoft.com/office/drawing/2014/main" id="{55601607-2BED-6A49-878E-2C9B6219AB5D}"/>
              </a:ext>
            </a:extLst>
          </p:cNvPr>
          <p:cNvSpPr/>
          <p:nvPr/>
        </p:nvSpPr>
        <p:spPr>
          <a:xfrm>
            <a:off x="7690242"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5" action="ppaction://hlinksldjump"/>
            <a:extLst>
              <a:ext uri="{FF2B5EF4-FFF2-40B4-BE49-F238E27FC236}">
                <a16:creationId xmlns:a16="http://schemas.microsoft.com/office/drawing/2014/main" id="{E45DEC82-AEB4-1642-A7EE-A29304A7B604}"/>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695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2352232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7787757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DEBCC9E-3C7A-0240-B855-2E63463AAD1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EBAD027A-BBBA-1448-BF3B-B34E4CE0B94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descr="Länk till Brottsbekämpningsområde Öst">
            <a:hlinkClick r:id="rId4" action="ppaction://hlinksldjump"/>
            <a:extLst>
              <a:ext uri="{FF2B5EF4-FFF2-40B4-BE49-F238E27FC236}">
                <a16:creationId xmlns:a16="http://schemas.microsoft.com/office/drawing/2014/main" id="{487C7A72-C90C-9741-9CFA-3253526E66D4}"/>
              </a:ext>
            </a:extLst>
          </p:cNvPr>
          <p:cNvSpPr/>
          <p:nvPr/>
        </p:nvSpPr>
        <p:spPr>
          <a:xfrm>
            <a:off x="9351817" y="277090"/>
            <a:ext cx="953321" cy="3071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98624E04-2B04-D144-836F-AC24D91A2EF2}"/>
              </a:ext>
            </a:extLst>
          </p:cNvPr>
          <p:cNvSpPr/>
          <p:nvPr/>
        </p:nvSpPr>
        <p:spPr>
          <a:xfrm>
            <a:off x="763482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F2203568-16E5-7C47-A20F-FD95174EB26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935163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8014920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3433010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1B3380F-EDEF-5E44-868A-BB08080F683B}"/>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B8A805A6-7E86-C843-ACFF-A91DE6C3CEC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609C4439-3B34-5B40-A27F-8DB62708CC6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FE2245B4-A4EC-CA43-B307-E4CC2F07331D}"/>
              </a:ext>
            </a:extLst>
          </p:cNvPr>
          <p:cNvSpPr/>
          <p:nvPr/>
        </p:nvSpPr>
        <p:spPr>
          <a:xfrm>
            <a:off x="9365673" y="260648"/>
            <a:ext cx="939466" cy="2658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C379AC5B-5E34-C042-AA0F-A87ED17652AA}"/>
              </a:ext>
            </a:extLst>
          </p:cNvPr>
          <p:cNvSpPr/>
          <p:nvPr/>
        </p:nvSpPr>
        <p:spPr>
          <a:xfrm>
            <a:off x="7662535" y="25219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50C5AA70-7D7B-CD4A-B375-887C4FE07AF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77818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08990740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81788607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50CBAE1-FE7F-C145-999F-27846DB16B4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535AD4CF-E5F5-8948-BC1F-7ECAAC12408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1AF2FE90-FF97-574C-B0F4-DE28AC16A897}"/>
              </a:ext>
            </a:extLst>
          </p:cNvPr>
          <p:cNvSpPr/>
          <p:nvPr/>
        </p:nvSpPr>
        <p:spPr>
          <a:xfrm>
            <a:off x="9337963" y="235527"/>
            <a:ext cx="967175"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9331A50F-3C20-F646-9191-BBCE0130C3A1}"/>
              </a:ext>
            </a:extLst>
          </p:cNvPr>
          <p:cNvSpPr/>
          <p:nvPr/>
        </p:nvSpPr>
        <p:spPr>
          <a:xfrm>
            <a:off x="774566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3901805-BD4F-5E49-9E47-2CCB0309B8C7}"/>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7328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4486223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0160517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0151CD6-ED9F-3E4F-BBE0-06F548D0F06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AA97A05F-0668-8A40-9872-7B0C099B764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298BFFCF-CB20-CD42-B824-509C3E617410}"/>
              </a:ext>
            </a:extLst>
          </p:cNvPr>
          <p:cNvSpPr/>
          <p:nvPr/>
        </p:nvSpPr>
        <p:spPr>
          <a:xfrm>
            <a:off x="9407235" y="263236"/>
            <a:ext cx="897903"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B9FCF2E2-E812-B74D-8DD9-445C1AC83385}"/>
              </a:ext>
            </a:extLst>
          </p:cNvPr>
          <p:cNvSpPr/>
          <p:nvPr/>
        </p:nvSpPr>
        <p:spPr>
          <a:xfrm>
            <a:off x="76902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95B35530-093C-3747-8872-87174C31D9F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923265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Nikotinhaltiga produkter (kg)</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3437597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4125018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30151CD6-ED9F-3E4F-BBE0-06F548D0F06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AA97A05F-0668-8A40-9872-7B0C099B764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298BFFCF-CB20-CD42-B824-509C3E617410}"/>
              </a:ext>
            </a:extLst>
          </p:cNvPr>
          <p:cNvSpPr/>
          <p:nvPr/>
        </p:nvSpPr>
        <p:spPr>
          <a:xfrm>
            <a:off x="9407235" y="263236"/>
            <a:ext cx="897903"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B9FCF2E2-E812-B74D-8DD9-445C1AC83385}"/>
              </a:ext>
            </a:extLst>
          </p:cNvPr>
          <p:cNvSpPr/>
          <p:nvPr/>
        </p:nvSpPr>
        <p:spPr>
          <a:xfrm>
            <a:off x="76902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95B35530-093C-3747-8872-87174C31D9F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76233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Nikotinhaltiga produkter (liter)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126062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7984112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30151CD6-ED9F-3E4F-BBE0-06F548D0F06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AA97A05F-0668-8A40-9872-7B0C099B764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298BFFCF-CB20-CD42-B824-509C3E617410}"/>
              </a:ext>
            </a:extLst>
          </p:cNvPr>
          <p:cNvSpPr/>
          <p:nvPr/>
        </p:nvSpPr>
        <p:spPr>
          <a:xfrm>
            <a:off x="9407235" y="263236"/>
            <a:ext cx="897903"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B9FCF2E2-E812-B74D-8DD9-445C1AC83385}"/>
              </a:ext>
            </a:extLst>
          </p:cNvPr>
          <p:cNvSpPr/>
          <p:nvPr/>
        </p:nvSpPr>
        <p:spPr>
          <a:xfrm>
            <a:off x="76902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95B35530-093C-3747-8872-87174C31D9F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44639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8105413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6715530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48A32D6-0096-5E42-891D-CBC378D46D6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53388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3658196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7838464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70D3E2B-0450-114B-ACA9-BD74132C3D8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09B2D37-F90F-8748-985D-F988C71DDD8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6DF035E9-55BC-DE4A-AE7F-62D89C3191BA}"/>
              </a:ext>
            </a:extLst>
          </p:cNvPr>
          <p:cNvSpPr/>
          <p:nvPr/>
        </p:nvSpPr>
        <p:spPr>
          <a:xfrm>
            <a:off x="9310255" y="249382"/>
            <a:ext cx="994884"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478286F-3FD4-9543-9662-8A133BA0FEBD}"/>
              </a:ext>
            </a:extLst>
          </p:cNvPr>
          <p:cNvSpPr/>
          <p:nvPr/>
        </p:nvSpPr>
        <p:spPr>
          <a:xfrm>
            <a:off x="774565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1DE01E3A-56C9-E44F-941B-E3991C3C34C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35208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nu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Snus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3205294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62567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8DEBCC9E-3C7A-0240-B855-2E63463AAD1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EBAD027A-BBBA-1448-BF3B-B34E4CE0B94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9C7DB443-B44C-0246-8792-DA0E49BC7B34}"/>
              </a:ext>
            </a:extLst>
          </p:cNvPr>
          <p:cNvSpPr/>
          <p:nvPr/>
        </p:nvSpPr>
        <p:spPr>
          <a:xfrm>
            <a:off x="9351817" y="304800"/>
            <a:ext cx="953321"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8C3D30A5-3967-074F-835A-85A49C6576BF}"/>
              </a:ext>
            </a:extLst>
          </p:cNvPr>
          <p:cNvSpPr/>
          <p:nvPr/>
        </p:nvSpPr>
        <p:spPr>
          <a:xfrm>
            <a:off x="769024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E74D4B92-E2B9-F249-9D06-AC96DAD12A01}"/>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083444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nästa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73722297-DC9C-854C-AF83-0167F87C58A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7FAA1DDE-6F40-6F4B-BCF1-45429E666C1D}"/>
              </a:ext>
            </a:extLst>
          </p:cNvPr>
          <p:cNvSpPr/>
          <p:nvPr/>
        </p:nvSpPr>
        <p:spPr>
          <a:xfrm>
            <a:off x="9379527" y="249382"/>
            <a:ext cx="925612"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41360AD4-3624-8846-ADEB-7D62BDE8C8AC}"/>
              </a:ext>
            </a:extLst>
          </p:cNvPr>
          <p:cNvSpPr/>
          <p:nvPr/>
        </p:nvSpPr>
        <p:spPr>
          <a:xfrm>
            <a:off x="767638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Öst">
            <a:hlinkClick r:id="rId4" action="ppaction://hlinksldjump"/>
            <a:extLst>
              <a:ext uri="{FF2B5EF4-FFF2-40B4-BE49-F238E27FC236}">
                <a16:creationId xmlns:a16="http://schemas.microsoft.com/office/drawing/2014/main" id="{FCAC7D6C-ADE7-DC48-B1F3-880BE873023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54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6835561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9225825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F849A0CE-550C-6D4A-BAE0-567230DD740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018BC692-4A9E-AE4F-9357-114497207E1C}"/>
              </a:ext>
            </a:extLst>
          </p:cNvPr>
          <p:cNvSpPr/>
          <p:nvPr/>
        </p:nvSpPr>
        <p:spPr>
          <a:xfrm>
            <a:off x="9296399" y="277090"/>
            <a:ext cx="1008739" cy="3071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1234B55C-3C40-5948-90DE-CC8A21168B4D}"/>
              </a:ext>
            </a:extLst>
          </p:cNvPr>
          <p:cNvSpPr/>
          <p:nvPr/>
        </p:nvSpPr>
        <p:spPr>
          <a:xfrm>
            <a:off x="77179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6" action="ppaction://hlinksldjump"/>
            <a:extLst>
              <a:ext uri="{FF2B5EF4-FFF2-40B4-BE49-F238E27FC236}">
                <a16:creationId xmlns:a16="http://schemas.microsoft.com/office/drawing/2014/main" id="{FEAA70A0-524A-CF49-91A0-2B164B3374E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53533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1532080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0089016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BDBD616-3686-F24B-B814-FB107ADD58E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för nästa sida">
            <a:hlinkClick r:id="" action="ppaction://hlinkshowjump?jump=previousslide"/>
            <a:extLst>
              <a:ext uri="{FF2B5EF4-FFF2-40B4-BE49-F238E27FC236}">
                <a16:creationId xmlns:a16="http://schemas.microsoft.com/office/drawing/2014/main" id="{98583CAB-0A87-C44F-934E-A55922EB61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AAEC69A0-4E9E-0A46-BA5C-5CA28EC34489}"/>
              </a:ext>
            </a:extLst>
          </p:cNvPr>
          <p:cNvSpPr/>
          <p:nvPr/>
        </p:nvSpPr>
        <p:spPr>
          <a:xfrm>
            <a:off x="9282545" y="263236"/>
            <a:ext cx="1022594"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542E8B1-E72F-654E-AF35-688E82124E83}"/>
              </a:ext>
            </a:extLst>
          </p:cNvPr>
          <p:cNvSpPr/>
          <p:nvPr/>
        </p:nvSpPr>
        <p:spPr>
          <a:xfrm>
            <a:off x="771794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17123CD0-5FED-DA4D-A858-F5965A48E79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A622C8EC-AA75-FB44-B5A9-EE18031D7BA0}"/>
              </a:ext>
            </a:extLst>
          </p:cNvPr>
          <p:cNvSpPr txBox="1"/>
          <p:nvPr/>
        </p:nvSpPr>
        <p:spPr>
          <a:xfrm>
            <a:off x="400833" y="6463431"/>
            <a:ext cx="184731" cy="215444"/>
          </a:xfrm>
          <a:prstGeom prst="rect">
            <a:avLst/>
          </a:prstGeom>
          <a:noFill/>
        </p:spPr>
        <p:txBody>
          <a:bodyPr wrap="none" rtlCol="0">
            <a:spAutoFit/>
          </a:bodyPr>
          <a:lstStyle/>
          <a:p>
            <a:endParaRPr lang="sv-SE" sz="800" i="1" dirty="0"/>
          </a:p>
        </p:txBody>
      </p:sp>
    </p:spTree>
    <p:extLst>
      <p:ext uri="{BB962C8B-B14F-4D97-AF65-F5344CB8AC3E}">
        <p14:creationId xmlns:p14="http://schemas.microsoft.com/office/powerpoint/2010/main" val="10423830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782644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82067095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592F170-D70C-BF42-BAE6-6446FDF92B6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B65357B0-C1F9-3046-AD6E-918A48CF078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E486BE74-4C99-8841-8079-BE8A88222648}"/>
              </a:ext>
            </a:extLst>
          </p:cNvPr>
          <p:cNvSpPr/>
          <p:nvPr/>
        </p:nvSpPr>
        <p:spPr>
          <a:xfrm>
            <a:off x="9365673" y="290944"/>
            <a:ext cx="939466"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03A0F18E-C5E5-1F4C-B6A0-3FD8BA5000E4}"/>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DA16ECF-560F-164E-9952-3D85169D31A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88281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77236102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7518729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070A8C82-6D80-E24A-B303-F2980817F0E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2BF56CD5-44FA-E646-A9B9-7362C33D9AA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A55461CC-6A3F-DB46-AE8A-01F250C5C493}"/>
              </a:ext>
            </a:extLst>
          </p:cNvPr>
          <p:cNvSpPr/>
          <p:nvPr/>
        </p:nvSpPr>
        <p:spPr>
          <a:xfrm>
            <a:off x="9324109" y="263236"/>
            <a:ext cx="981030"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90B1A77-56F6-D34C-9B87-C62523596015}"/>
              </a:ext>
            </a:extLst>
          </p:cNvPr>
          <p:cNvSpPr/>
          <p:nvPr/>
        </p:nvSpPr>
        <p:spPr>
          <a:xfrm>
            <a:off x="766253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02E5E69A-E6E2-A947-9980-1CAC508F24D2}"/>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69917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Ö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område Öst</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4808207" cy="36800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50926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rland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Arlanda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Arland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021237272"/>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53</a:t>
                      </a:r>
                    </a:p>
                  </a:txBody>
                  <a:tcPr marL="90000" anchor="ctr"/>
                </a:tc>
                <a:tc>
                  <a:txBody>
                    <a:bodyPr/>
                    <a:lstStyle/>
                    <a:p>
                      <a:pPr algn="l" fontAlgn="b"/>
                      <a:r>
                        <a:rPr lang="sv-SE" sz="1000" b="0" i="0" u="none" strike="noStrike" dirty="0">
                          <a:solidFill>
                            <a:srgbClr val="000000"/>
                          </a:solidFill>
                          <a:effectLst/>
                          <a:latin typeface="+mn-lt"/>
                        </a:rPr>
                        <a:t>1,06</a:t>
                      </a:r>
                    </a:p>
                  </a:txBody>
                  <a:tcPr marL="90000" anchor="ctr"/>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34</a:t>
                      </a:r>
                    </a:p>
                  </a:txBody>
                  <a:tcPr marL="90000" anchor="ctr"/>
                </a:tc>
                <a:tc>
                  <a:txBody>
                    <a:bodyPr/>
                    <a:lstStyle/>
                    <a:p>
                      <a:pPr algn="l" fontAlgn="b"/>
                      <a:r>
                        <a:rPr lang="sv-SE" sz="1000" b="0" i="0" u="none" strike="noStrike" dirty="0">
                          <a:solidFill>
                            <a:srgbClr val="000000"/>
                          </a:solidFill>
                          <a:effectLst/>
                          <a:latin typeface="+mn-lt"/>
                        </a:rPr>
                        <a:t>0,3</a:t>
                      </a:r>
                    </a:p>
                  </a:txBody>
                  <a:tcPr marL="9000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154</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82,1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165</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142,0</a:t>
                      </a: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83</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11,7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68</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4,6</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351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552 953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362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443</a:t>
                      </a:r>
                      <a:r>
                        <a:rPr lang="sv-SE" sz="1100" b="0" i="0" u="none" strike="noStrike" dirty="0">
                          <a:solidFill>
                            <a:srgbClr val="000000"/>
                          </a:solidFill>
                          <a:effectLst/>
                          <a:latin typeface="Calibri" panose="020F0502020204030204" pitchFamily="34" charset="0"/>
                        </a:rPr>
                        <a:t> </a:t>
                      </a:r>
                      <a:r>
                        <a:rPr lang="en-SE" sz="1100" b="0" i="0" u="none" strike="noStrike">
                          <a:solidFill>
                            <a:srgbClr val="000000"/>
                          </a:solidFill>
                          <a:effectLst/>
                          <a:latin typeface="Calibri" panose="020F0502020204030204" pitchFamily="34" charset="0"/>
                        </a:rPr>
                        <a:t>468</a:t>
                      </a:r>
                    </a:p>
                  </a:txBody>
                  <a:tcPr marL="90000" marR="9525" marT="9525" marB="0" anchor="ctr"/>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47</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67</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2,7</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0,2</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763952690"/>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236</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52 558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189</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24</a:t>
                      </a:r>
                      <a:r>
                        <a:rPr lang="sv-SE" sz="1100" b="0" i="0" u="none" strike="noStrike" dirty="0">
                          <a:solidFill>
                            <a:srgbClr val="000000"/>
                          </a:solidFill>
                          <a:effectLst/>
                          <a:latin typeface="Calibri" panose="020F0502020204030204" pitchFamily="34" charset="0"/>
                        </a:rPr>
                        <a:t> </a:t>
                      </a:r>
                      <a:r>
                        <a:rPr lang="en-SE" sz="1100" b="0" i="0" u="none" strike="noStrike">
                          <a:solidFill>
                            <a:srgbClr val="000000"/>
                          </a:solidFill>
                          <a:effectLst/>
                          <a:latin typeface="Calibri" panose="020F0502020204030204" pitchFamily="34" charset="0"/>
                        </a:rPr>
                        <a:t>399,5</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25</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21</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644811822"/>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35</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594,5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20</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996</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171271919"/>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6</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7 949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19</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6 919</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930854990"/>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363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410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266</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337</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557460513"/>
                  </a:ext>
                </a:extLst>
              </a:tr>
              <a:tr h="207793">
                <a:tc>
                  <a:txBody>
                    <a:bodyPr/>
                    <a:lstStyle/>
                    <a:p>
                      <a:pPr algn="l" fontAlgn="b"/>
                      <a:r>
                        <a:rPr lang="sv-SE" sz="1000" b="0" i="0" u="none" strike="noStrike">
                          <a:solidFill>
                            <a:srgbClr val="000000"/>
                          </a:solidFill>
                          <a:effectLst/>
                          <a:latin typeface="+mn-lt"/>
                        </a:rPr>
                        <a:t>Fentanyl (st)</a:t>
                      </a:r>
                    </a:p>
                  </a:txBody>
                  <a:tcPr anchor="b"/>
                </a:tc>
                <a:tc>
                  <a:txBody>
                    <a:bodyPr/>
                    <a:lstStyle/>
                    <a:p>
                      <a:pPr algn="l"/>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algn="l" fontAlgn="b"/>
                      <a:endParaRPr lang="sv-SE" sz="1000" b="0" i="0" u="none" strike="noStrike" dirty="0">
                        <a:solidFill>
                          <a:srgbClr val="000000"/>
                        </a:solidFill>
                        <a:effectLst/>
                        <a:latin typeface="+mn-lt"/>
                      </a:endParaRP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marL="90000" anchor="ctr"/>
                </a:tc>
                <a:tc>
                  <a:txBody>
                    <a:bodyPr/>
                    <a:lstStyle/>
                    <a:p>
                      <a:pPr algn="l" fontAlgn="b"/>
                      <a:r>
                        <a:rPr lang="sv-SE" sz="1000" b="0" i="0" u="none" strike="noStrike" dirty="0">
                          <a:solidFill>
                            <a:srgbClr val="000000"/>
                          </a:solidFill>
                          <a:effectLst/>
                          <a:latin typeface="+mn-lt"/>
                        </a:rPr>
                        <a:t>2</a:t>
                      </a:r>
                    </a:p>
                  </a:txBody>
                  <a:tcPr marL="90000" anchor="ctr"/>
                </a:tc>
                <a:extLst>
                  <a:ext uri="{0D108BD9-81ED-4DB2-BD59-A6C34878D82A}">
                    <a16:rowId xmlns:a16="http://schemas.microsoft.com/office/drawing/2014/main" val="4202942822"/>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marL="90000" anchor="ctr"/>
                </a:tc>
                <a:tc>
                  <a:txBody>
                    <a:bodyPr/>
                    <a:lstStyle/>
                    <a:p>
                      <a:pPr algn="l" fontAlgn="b"/>
                      <a:r>
                        <a:rPr lang="sv-SE" sz="1000" b="0" i="0" u="none" strike="noStrike" dirty="0">
                          <a:solidFill>
                            <a:srgbClr val="000000"/>
                          </a:solidFill>
                          <a:effectLst/>
                          <a:latin typeface="+mn-lt"/>
                        </a:rPr>
                        <a:t>0,006</a:t>
                      </a: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9</a:t>
                      </a:r>
                    </a:p>
                  </a:txBody>
                  <a:tcPr marL="90000" anchor="ctr"/>
                </a:tc>
                <a:tc>
                  <a:txBody>
                    <a:bodyPr/>
                    <a:lstStyle/>
                    <a:p>
                      <a:pPr algn="l" fontAlgn="b"/>
                      <a:r>
                        <a:rPr lang="sv-SE" sz="1000" b="0" i="0" u="none" strike="noStrike" dirty="0">
                          <a:solidFill>
                            <a:srgbClr val="000000"/>
                          </a:solidFill>
                          <a:effectLst/>
                          <a:latin typeface="+mn-lt"/>
                        </a:rPr>
                        <a:t>5,4</a:t>
                      </a:r>
                    </a:p>
                  </a:txBody>
                  <a:tcPr marL="90000" anchor="ctr"/>
                </a:tc>
                <a:extLst>
                  <a:ext uri="{0D108BD9-81ED-4DB2-BD59-A6C34878D82A}">
                    <a16:rowId xmlns:a16="http://schemas.microsoft.com/office/drawing/2014/main" val="199638198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Arlanda</a:t>
            </a:r>
          </a:p>
        </p:txBody>
      </p:sp>
      <p:sp>
        <p:nvSpPr>
          <p:cNvPr id="26" name="Rubrik 3" descr="Text Forts. nästa sida...">
            <a:extLst>
              <a:ext uri="{FF2B5EF4-FFF2-40B4-BE49-F238E27FC236}">
                <a16:creationId xmlns:a16="http://schemas.microsoft.com/office/drawing/2014/main" id="{12A8F985-AC5D-4149-B1D1-E80DD21D596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3" action="ppaction://hlinksldjump"/>
            <a:extLst>
              <a:ext uri="{FF2B5EF4-FFF2-40B4-BE49-F238E27FC236}">
                <a16:creationId xmlns:a16="http://schemas.microsoft.com/office/drawing/2014/main" id="{6530B15A-47C0-474F-A43B-418D7EA0A88F}"/>
              </a:ext>
            </a:extLst>
          </p:cNvPr>
          <p:cNvSpPr/>
          <p:nvPr/>
        </p:nvSpPr>
        <p:spPr>
          <a:xfrm>
            <a:off x="9157855" y="304800"/>
            <a:ext cx="954598"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Lokal beslagsstatistik">
            <a:hlinkClick r:id="rId4" action="ppaction://hlinksldjump"/>
            <a:extLst>
              <a:ext uri="{FF2B5EF4-FFF2-40B4-BE49-F238E27FC236}">
                <a16:creationId xmlns:a16="http://schemas.microsoft.com/office/drawing/2014/main" id="{B9091441-0FD4-6741-8D28-54941F51857A}"/>
              </a:ext>
            </a:extLst>
          </p:cNvPr>
          <p:cNvSpPr/>
          <p:nvPr/>
        </p:nvSpPr>
        <p:spPr>
          <a:xfrm>
            <a:off x="7469846"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Arlanda">
            <a:hlinkClick r:id="rId5" action="ppaction://hlinksldjump"/>
            <a:extLst>
              <a:ext uri="{FF2B5EF4-FFF2-40B4-BE49-F238E27FC236}">
                <a16:creationId xmlns:a16="http://schemas.microsoft.com/office/drawing/2014/main" id="{DBF76658-18D3-BA44-9F56-66ACF5C52A33}"/>
              </a:ext>
            </a:extLst>
          </p:cNvPr>
          <p:cNvSpPr/>
          <p:nvPr/>
        </p:nvSpPr>
        <p:spPr>
          <a:xfrm>
            <a:off x="10373332" y="252200"/>
            <a:ext cx="52324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65719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rland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Arlanda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Arland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190029430"/>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Kat färsk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8</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118,2</a:t>
                      </a:r>
                    </a:p>
                  </a:txBody>
                  <a:tcPr marL="90000" marR="9525" marT="9525" marB="0" anchor="ctr"/>
                </a:tc>
                <a:tc>
                  <a:txBody>
                    <a:bodyPr/>
                    <a:lstStyle/>
                    <a:p>
                      <a:pPr algn="l"/>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119,9</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518326049"/>
                  </a:ext>
                </a:extLst>
              </a:tr>
              <a:tr h="220839">
                <a:tc>
                  <a:txBody>
                    <a:bodyPr/>
                    <a:lstStyle/>
                    <a:p>
                      <a:pPr algn="l" fontAlgn="b"/>
                      <a:r>
                        <a:rPr lang="sv-SE" sz="1000" b="0" i="0" u="none" strike="noStrike">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28</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227,3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122,6</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262596204"/>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31</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3,2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6,6</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178203273"/>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34</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1 503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29</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545</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503303293"/>
                  </a:ext>
                </a:extLst>
              </a:tr>
              <a:tr h="220839">
                <a:tc>
                  <a:txBody>
                    <a:bodyPr/>
                    <a:lstStyle/>
                    <a:p>
                      <a:pPr algn="l" fontAlgn="b"/>
                      <a:r>
                        <a:rPr lang="sv-SE" sz="1000" b="0" i="0" u="none" strike="noStrike">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7</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1,7</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728320444"/>
                  </a:ext>
                </a:extLst>
              </a:tr>
              <a:tr h="220839">
                <a:tc>
                  <a:txBody>
                    <a:bodyPr/>
                    <a:lstStyle/>
                    <a:p>
                      <a:pPr algn="l" fontAlgn="b"/>
                      <a:r>
                        <a:rPr lang="sv-SE" sz="1000" b="0" i="0" u="none" strike="noStrike">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5,9</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751459670"/>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238</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52 501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125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24 908</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803584836"/>
                  </a:ext>
                </a:extLst>
              </a:tr>
              <a:tr h="220839">
                <a:tc>
                  <a:txBody>
                    <a:bodyPr/>
                    <a:lstStyle/>
                    <a:p>
                      <a:pPr algn="l" fontAlgn="b"/>
                      <a:r>
                        <a:rPr lang="sv-SE" sz="1000" b="0" i="0" u="none" strike="noStrike">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12</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0,4</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89322550"/>
                  </a:ext>
                </a:extLst>
              </a:tr>
              <a:tr h="220839">
                <a:tc>
                  <a:txBody>
                    <a:bodyPr/>
                    <a:lstStyle/>
                    <a:p>
                      <a:pPr algn="l" fontAlgn="b"/>
                      <a:r>
                        <a:rPr lang="sv-SE" sz="1000" b="0" i="0" u="none" strike="noStrike" dirty="0">
                          <a:solidFill>
                            <a:srgbClr val="000000"/>
                          </a:solidFill>
                          <a:effectLst/>
                          <a:latin typeface="+mn-lt"/>
                        </a:rPr>
                        <a:t>Nikotinhaltiga produkter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0,09</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322708975"/>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86731480"/>
                  </a:ext>
                </a:extLst>
              </a:tr>
              <a:tr h="220839">
                <a:tc>
                  <a:txBody>
                    <a:bodyPr/>
                    <a:lstStyle/>
                    <a:p>
                      <a:pPr algn="l" fontAlgn="b"/>
                      <a:r>
                        <a:rPr lang="sv-SE" sz="1000" b="0" i="0" u="none" strike="noStrike" dirty="0">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0,003</a:t>
                      </a:r>
                    </a:p>
                  </a:txBody>
                  <a:tcPr marL="9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7,5</a:t>
                      </a:r>
                    </a:p>
                  </a:txBody>
                  <a:tcPr marL="90000" anchor="ctr"/>
                </a:tc>
                <a:extLst>
                  <a:ext uri="{0D108BD9-81ED-4DB2-BD59-A6C34878D82A}">
                    <a16:rowId xmlns:a16="http://schemas.microsoft.com/office/drawing/2014/main" val="4071634605"/>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127</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525,2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37</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185,9</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755483945"/>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Arial" panose="020B0604020202020204"/>
                          <a:ea typeface="+mn-ea"/>
                          <a:cs typeface="+mn-cs"/>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Arial" panose="020B0604020202020204"/>
                          <a:ea typeface="+mn-ea"/>
                          <a:cs typeface="+mn-cs"/>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Arial" panose="020B0604020202020204"/>
                          <a:ea typeface="+mn-ea"/>
                          <a:cs typeface="+mn-cs"/>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Arial" panose="020B0604020202020204"/>
                          <a:ea typeface="+mn-ea"/>
                          <a:cs typeface="+mn-cs"/>
                        </a:rPr>
                        <a:t>1</a:t>
                      </a:r>
                      <a:endParaRPr kumimoji="0" lang="en-SE" sz="1000" b="0" i="0" u="none" strike="noStrike" kern="1200" cap="none" spc="0" normalizeH="0" baseline="0" dirty="0">
                        <a:ln>
                          <a:noFill/>
                        </a:ln>
                        <a:solidFill>
                          <a:prstClr val="black"/>
                        </a:solidFill>
                        <a:effectLst/>
                        <a:uLnTx/>
                        <a:uFillTx/>
                        <a:latin typeface="Arial" panose="020B0604020202020204"/>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Arial" panose="020B0604020202020204"/>
                          <a:ea typeface="+mn-ea"/>
                          <a:cs typeface="+mn-cs"/>
                        </a:rPr>
                        <a:t>2</a:t>
                      </a:r>
                      <a:endParaRPr kumimoji="0" lang="en-SE" sz="1000" b="0" i="0" u="none" strike="noStrike" kern="1200" cap="none" spc="0" normalizeH="0" baseline="0" dirty="0">
                        <a:ln>
                          <a:noFill/>
                        </a:ln>
                        <a:solidFill>
                          <a:prstClr val="black"/>
                        </a:solidFill>
                        <a:effectLst/>
                        <a:uLnTx/>
                        <a:uFillTx/>
                        <a:latin typeface="Arial" panose="020B0604020202020204"/>
                        <a:ea typeface="+mn-ea"/>
                        <a:cs typeface="+mn-cs"/>
                      </a:endParaRPr>
                    </a:p>
                  </a:txBody>
                  <a:tcPr marL="90000" marR="9525" marT="9525" marB="0" anchor="ctr"/>
                </a:tc>
                <a:extLst>
                  <a:ext uri="{0D108BD9-81ED-4DB2-BD59-A6C34878D82A}">
                    <a16:rowId xmlns:a16="http://schemas.microsoft.com/office/drawing/2014/main" val="76459001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Arlanda</a:t>
            </a:r>
          </a:p>
        </p:txBody>
      </p:sp>
      <p:sp>
        <p:nvSpPr>
          <p:cNvPr id="16" name="Rubrik 3" descr="Text Forts. nästa sida...">
            <a:extLst>
              <a:ext uri="{FF2B5EF4-FFF2-40B4-BE49-F238E27FC236}">
                <a16:creationId xmlns:a16="http://schemas.microsoft.com/office/drawing/2014/main" id="{E8473995-98F4-D148-B7DB-9A9A9155E873}"/>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3" action="ppaction://hlinksldjump"/>
            <a:extLst>
              <a:ext uri="{FF2B5EF4-FFF2-40B4-BE49-F238E27FC236}">
                <a16:creationId xmlns:a16="http://schemas.microsoft.com/office/drawing/2014/main" id="{5DE348AF-156C-E845-A738-D17C01D5CF06}"/>
              </a:ext>
            </a:extLst>
          </p:cNvPr>
          <p:cNvSpPr/>
          <p:nvPr/>
        </p:nvSpPr>
        <p:spPr>
          <a:xfrm>
            <a:off x="9199417" y="249382"/>
            <a:ext cx="913035"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4" action="ppaction://hlinksldjump"/>
            <a:extLst>
              <a:ext uri="{FF2B5EF4-FFF2-40B4-BE49-F238E27FC236}">
                <a16:creationId xmlns:a16="http://schemas.microsoft.com/office/drawing/2014/main" id="{D5E62C31-FEC6-1E4B-A9C2-420FEF2CE019}"/>
              </a:ext>
            </a:extLst>
          </p:cNvPr>
          <p:cNvSpPr/>
          <p:nvPr/>
        </p:nvSpPr>
        <p:spPr>
          <a:xfrm>
            <a:off x="744213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Arlanda">
            <a:hlinkClick r:id="rId5" action="ppaction://hlinksldjump"/>
            <a:extLst>
              <a:ext uri="{FF2B5EF4-FFF2-40B4-BE49-F238E27FC236}">
                <a16:creationId xmlns:a16="http://schemas.microsoft.com/office/drawing/2014/main" id="{0E3830CF-3B4E-CF4A-BC07-FEAA716832E9}"/>
              </a:ext>
            </a:extLst>
          </p:cNvPr>
          <p:cNvSpPr/>
          <p:nvPr/>
        </p:nvSpPr>
        <p:spPr>
          <a:xfrm>
            <a:off x="10373332" y="252200"/>
            <a:ext cx="52324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2890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6864028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673733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24CD187A-878C-B648-99F3-E5CD9E2EA199}"/>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46963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rland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Arlanda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Arland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141110315"/>
              </p:ext>
            </p:extLst>
          </p:nvPr>
        </p:nvGraphicFramePr>
        <p:xfrm>
          <a:off x="479425" y="1891950"/>
          <a:ext cx="11233151" cy="265717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48188">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44017">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119</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464,7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303,6</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155489418"/>
                  </a:ext>
                </a:extLst>
              </a:tr>
              <a:tr h="244017">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a:t>
                      </a:r>
                    </a:p>
                  </a:txBody>
                  <a:tcPr marL="90000" marR="9525" marT="46800" marB="0"/>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10,8</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endParaRPr lang="en-SE" sz="1000" b="0" i="0" u="none" strike="noStrike" kern="1200" dirty="0">
                        <a:solidFill>
                          <a:srgbClr val="000000"/>
                        </a:solidFill>
                        <a:effectLst/>
                        <a:latin typeface="+mn-lt"/>
                        <a:ea typeface="+mn-ea"/>
                        <a:cs typeface="+mn-cs"/>
                      </a:endParaRPr>
                    </a:p>
                  </a:txBody>
                  <a:tcPr marL="90000" marR="9525" marT="46800" marB="0"/>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14,8</a:t>
                      </a:r>
                      <a:endParaRPr lang="en-SE" sz="1000" b="0" i="0" u="none" strike="noStrike" kern="1200" dirty="0">
                        <a:solidFill>
                          <a:srgbClr val="000000"/>
                        </a:solidFill>
                        <a:effectLst/>
                        <a:latin typeface="+mn-lt"/>
                        <a:ea typeface="+mn-ea"/>
                        <a:cs typeface="+mn-cs"/>
                      </a:endParaRPr>
                    </a:p>
                  </a:txBody>
                  <a:tcPr marL="90000" marR="9525" marT="46800" marB="0"/>
                </a:tc>
                <a:extLst>
                  <a:ext uri="{0D108BD9-81ED-4DB2-BD59-A6C34878D82A}">
                    <a16:rowId xmlns:a16="http://schemas.microsoft.com/office/drawing/2014/main" val="3896500786"/>
                  </a:ext>
                </a:extLst>
              </a:tr>
              <a:tr h="244017">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8 997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10 127</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056470967"/>
                  </a:ext>
                </a:extLst>
              </a:tr>
              <a:tr h="244017">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dirty="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dirty="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29,3</a:t>
                      </a:r>
                    </a:p>
                  </a:txBody>
                  <a:tcPr anchor="ctr"/>
                </a:tc>
                <a:extLst>
                  <a:ext uri="{0D108BD9-81ED-4DB2-BD59-A6C34878D82A}">
                    <a16:rowId xmlns:a16="http://schemas.microsoft.com/office/drawing/2014/main" val="3888782891"/>
                  </a:ext>
                </a:extLst>
              </a:tr>
              <a:tr h="244017">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26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1,1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40</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3,1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561067915"/>
                  </a:ext>
                </a:extLst>
              </a:tr>
              <a:tr h="244017">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157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63,04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129</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69,9</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42789407"/>
                  </a:ext>
                </a:extLst>
              </a:tr>
              <a:tr h="244017">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436</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0" i="0" u="none" strike="noStrike" kern="1200" cap="none" spc="0" normalizeH="0" baseline="0" dirty="0">
                          <a:ln>
                            <a:noFill/>
                          </a:ln>
                          <a:solidFill>
                            <a:prstClr val="black"/>
                          </a:solidFill>
                          <a:effectLst/>
                          <a:uLnTx/>
                          <a:uFillTx/>
                          <a:latin typeface="+mn-lt"/>
                          <a:ea typeface="+mn-ea"/>
                          <a:cs typeface="+mn-cs"/>
                        </a:rPr>
                        <a:t>57 302</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665</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dirty="0">
                          <a:ln>
                            <a:noFill/>
                          </a:ln>
                          <a:solidFill>
                            <a:prstClr val="black"/>
                          </a:solidFill>
                          <a:effectLst/>
                          <a:uLnTx/>
                          <a:uFillTx/>
                          <a:latin typeface="+mn-lt"/>
                          <a:ea typeface="+mn-ea"/>
                          <a:cs typeface="+mn-cs"/>
                        </a:rPr>
                        <a:t>104 931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46800" marB="0"/>
                </a:tc>
                <a:extLst>
                  <a:ext uri="{0D108BD9-81ED-4DB2-BD59-A6C34878D82A}">
                    <a16:rowId xmlns:a16="http://schemas.microsoft.com/office/drawing/2014/main" val="856476280"/>
                  </a:ext>
                </a:extLst>
              </a:tr>
              <a:tr h="244017">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1000" b="1" i="0" u="none" strike="noStrike" kern="1200" cap="none" spc="0" normalizeH="0" baseline="0">
                          <a:ln>
                            <a:noFill/>
                          </a:ln>
                          <a:solidFill>
                            <a:schemeClr val="bg1"/>
                          </a:solidFill>
                          <a:effectLst/>
                          <a:uLnTx/>
                          <a:uFillTx/>
                          <a:latin typeface="+mn-lt"/>
                          <a:ea typeface="+mn-ea"/>
                          <a:cs typeface="+mn-cs"/>
                        </a:rPr>
                        <a:t>2 656</a:t>
                      </a:r>
                      <a:endParaRPr kumimoji="0" lang="en-SE" sz="1000" b="1" i="0" u="none" strike="noStrike" kern="1200" cap="none" spc="0" normalizeH="0" baseline="0" dirty="0">
                        <a:ln>
                          <a:noFill/>
                        </a:ln>
                        <a:solidFill>
                          <a:schemeClr val="bg1"/>
                        </a:solidFill>
                        <a:effectLst/>
                        <a:uLnTx/>
                        <a:uFillTx/>
                        <a:latin typeface="+mn-lt"/>
                        <a:ea typeface="+mn-ea"/>
                        <a:cs typeface="+mn-cs"/>
                      </a:endParaRP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dirty="0">
                          <a:ln>
                            <a:noFill/>
                          </a:ln>
                          <a:solidFill>
                            <a:schemeClr val="bg1"/>
                          </a:solidFill>
                          <a:effectLst/>
                          <a:uLnTx/>
                          <a:uFillTx/>
                          <a:latin typeface="+mn-lt"/>
                          <a:ea typeface="+mn-ea"/>
                          <a:cs typeface="+mn-cs"/>
                        </a:rPr>
                        <a:t>2 547</a:t>
                      </a:r>
                      <a:endParaRPr kumimoji="0" lang="en-SE" sz="1000" b="1" i="0" u="none" strike="noStrike" kern="1200" cap="none" spc="0" normalizeH="0" baseline="0" dirty="0">
                        <a:ln>
                          <a:noFill/>
                        </a:ln>
                        <a:solidFill>
                          <a:schemeClr val="bg1"/>
                        </a:solidFill>
                        <a:effectLst/>
                        <a:uLnTx/>
                        <a:uFillTx/>
                        <a:latin typeface="+mn-lt"/>
                        <a:ea typeface="+mn-ea"/>
                        <a:cs typeface="+mn-cs"/>
                      </a:endParaRPr>
                    </a:p>
                  </a:txBody>
                  <a:tcPr marL="90000" marR="9525" marT="9525" marB="0"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dirty="0">
                        <a:ln>
                          <a:noFill/>
                        </a:ln>
                        <a:solidFill>
                          <a:prstClr val="black"/>
                        </a:solidFill>
                        <a:effectLst/>
                        <a:uLnTx/>
                        <a:uFillTx/>
                        <a:latin typeface="+mn-lt"/>
                        <a:ea typeface="+mn-ea"/>
                        <a:cs typeface="+mn-cs"/>
                      </a:endParaRPr>
                    </a:p>
                  </a:txBody>
                  <a:tcPr anchor="ct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Arlanda</a:t>
            </a:r>
          </a:p>
        </p:txBody>
      </p:sp>
      <p:sp>
        <p:nvSpPr>
          <p:cNvPr id="16" name="Rektangel 15" descr="Länk till Brottsbekämpningsområde Öst">
            <a:hlinkClick r:id="rId3" action="ppaction://hlinksldjump"/>
            <a:extLst>
              <a:ext uri="{FF2B5EF4-FFF2-40B4-BE49-F238E27FC236}">
                <a16:creationId xmlns:a16="http://schemas.microsoft.com/office/drawing/2014/main" id="{D2B4FEB9-71C6-674D-A68E-66B52C4A883B}"/>
              </a:ext>
            </a:extLst>
          </p:cNvPr>
          <p:cNvSpPr/>
          <p:nvPr/>
        </p:nvSpPr>
        <p:spPr>
          <a:xfrm>
            <a:off x="9088581" y="235527"/>
            <a:ext cx="1023871"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A218C75F-2E70-0B4E-A489-4E3BA08FA8D8}"/>
              </a:ext>
            </a:extLst>
          </p:cNvPr>
          <p:cNvSpPr/>
          <p:nvPr/>
        </p:nvSpPr>
        <p:spPr>
          <a:xfrm>
            <a:off x="749755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Arlanda">
            <a:hlinkClick r:id="rId5" action="ppaction://hlinksldjump"/>
            <a:extLst>
              <a:ext uri="{FF2B5EF4-FFF2-40B4-BE49-F238E27FC236}">
                <a16:creationId xmlns:a16="http://schemas.microsoft.com/office/drawing/2014/main" id="{C90F37B2-EB3C-2748-91D2-F7B515F63D30}"/>
              </a:ext>
            </a:extLst>
          </p:cNvPr>
          <p:cNvSpPr/>
          <p:nvPr/>
        </p:nvSpPr>
        <p:spPr>
          <a:xfrm>
            <a:off x="10373332" y="252200"/>
            <a:ext cx="52324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3185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Arlanda">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Arlanda</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625093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avst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Skavsta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kavst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115926496"/>
              </p:ext>
            </p:extLst>
          </p:nvPr>
        </p:nvGraphicFramePr>
        <p:xfrm>
          <a:off x="479425" y="1891950"/>
          <a:ext cx="11233151" cy="35661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0,006</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444166336"/>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4</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5 440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5 220</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0,03</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340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173</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219403276"/>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841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179030383"/>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23,8</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8162370"/>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779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74</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557460513"/>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0,006</a:t>
                      </a:r>
                    </a:p>
                  </a:txBody>
                  <a:tcPr/>
                </a:tc>
                <a:extLst>
                  <a:ext uri="{0D108BD9-81ED-4DB2-BD59-A6C34878D82A}">
                    <a16:rowId xmlns:a16="http://schemas.microsoft.com/office/drawing/2014/main" val="2757064404"/>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0,001</a:t>
                      </a:r>
                    </a:p>
                  </a:txBody>
                  <a:tcPr/>
                </a:tc>
                <a:extLst>
                  <a:ext uri="{0D108BD9-81ED-4DB2-BD59-A6C34878D82A}">
                    <a16:rowId xmlns:a16="http://schemas.microsoft.com/office/drawing/2014/main" val="287898169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83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1960882709"/>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24</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18</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170632726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 uri="{C183D7F6-B498-43B3-948B-1728B52AA6E4}">
                <adec:decorative xmlns:adec="http://schemas.microsoft.com/office/drawing/2017/decorative" val="1"/>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Skavsta</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217DDCF8-6C59-DA44-BF04-51D9B21BF5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37603C42-E200-8741-AA99-D98FD8A3463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3" action="ppaction://hlinksldjump"/>
            <a:extLst>
              <a:ext uri="{FF2B5EF4-FFF2-40B4-BE49-F238E27FC236}">
                <a16:creationId xmlns:a16="http://schemas.microsoft.com/office/drawing/2014/main" id="{9D121714-4EA8-F541-9302-F8451D4D5CA9}"/>
              </a:ext>
            </a:extLst>
          </p:cNvPr>
          <p:cNvSpPr/>
          <p:nvPr/>
        </p:nvSpPr>
        <p:spPr>
          <a:xfrm>
            <a:off x="9116291" y="263236"/>
            <a:ext cx="996162"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4" action="ppaction://hlinksldjump"/>
            <a:extLst>
              <a:ext uri="{FF2B5EF4-FFF2-40B4-BE49-F238E27FC236}">
                <a16:creationId xmlns:a16="http://schemas.microsoft.com/office/drawing/2014/main" id="{11ADB9EE-5A79-1845-A309-1BC98D6CAC32}"/>
              </a:ext>
            </a:extLst>
          </p:cNvPr>
          <p:cNvSpPr/>
          <p:nvPr/>
        </p:nvSpPr>
        <p:spPr>
          <a:xfrm>
            <a:off x="746985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Skavsta">
            <a:hlinkClick r:id="rId5" action="ppaction://hlinksldjump"/>
            <a:extLst>
              <a:ext uri="{FF2B5EF4-FFF2-40B4-BE49-F238E27FC236}">
                <a16:creationId xmlns:a16="http://schemas.microsoft.com/office/drawing/2014/main" id="{0E6F0E10-805B-714D-8BDD-70A7B6837DD4}"/>
              </a:ext>
            </a:extLst>
          </p:cNvPr>
          <p:cNvSpPr/>
          <p:nvPr/>
        </p:nvSpPr>
        <p:spPr>
          <a:xfrm>
            <a:off x="10330774" y="252200"/>
            <a:ext cx="5658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69815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Skavsta">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Skavsta</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82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pellskä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Kapellskär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Kapellskä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932563330"/>
              </p:ext>
            </p:extLst>
          </p:nvPr>
        </p:nvGraphicFramePr>
        <p:xfrm>
          <a:off x="479425" y="1891950"/>
          <a:ext cx="11233151" cy="29260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29,8</a:t>
                      </a:r>
                    </a:p>
                  </a:txBody>
                  <a:tcPr anchor="b"/>
                </a:tc>
                <a:extLst>
                  <a:ext uri="{0D108BD9-81ED-4DB2-BD59-A6C34878D82A}">
                    <a16:rowId xmlns:a16="http://schemas.microsoft.com/office/drawing/2014/main" val="4105913312"/>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19,4</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1 200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3 500 001</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1,7</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703928708"/>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4</a:t>
                      </a:r>
                    </a:p>
                  </a:txBody>
                  <a:tcPr anchor="ctr"/>
                </a:tc>
                <a:tc>
                  <a:txBody>
                    <a:bodyPr/>
                    <a:lstStyle/>
                    <a:p>
                      <a:pPr algn="l" fontAlgn="b"/>
                      <a:r>
                        <a:rPr lang="sv-SE" sz="1000" b="0" i="0" u="none" strike="noStrike" dirty="0">
                          <a:solidFill>
                            <a:srgbClr val="000000"/>
                          </a:solidFill>
                          <a:effectLst/>
                          <a:latin typeface="+mn-lt"/>
                        </a:rPr>
                        <a:t>149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ctr"/>
                </a:tc>
                <a:tc>
                  <a:txBody>
                    <a:bodyPr/>
                    <a:lstStyle/>
                    <a:p>
                      <a:pPr algn="l" fontAlgn="b"/>
                      <a:r>
                        <a:rPr lang="sv-SE" sz="1000" b="0" i="0" u="none" strike="noStrike" dirty="0">
                          <a:solidFill>
                            <a:srgbClr val="000000"/>
                          </a:solidFill>
                          <a:effectLst/>
                          <a:latin typeface="+mn-lt"/>
                        </a:rPr>
                        <a:t>9 442</a:t>
                      </a:r>
                    </a:p>
                  </a:txBody>
                  <a:tcPr anchor="ctr"/>
                </a:tc>
                <a:extLst>
                  <a:ext uri="{0D108BD9-81ED-4DB2-BD59-A6C34878D82A}">
                    <a16:rowId xmlns:a16="http://schemas.microsoft.com/office/drawing/2014/main" val="3305884927"/>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1550687194"/>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5</a:t>
                      </a:r>
                    </a:p>
                  </a:txBody>
                  <a:tcPr anchor="b"/>
                </a:tc>
                <a:extLst>
                  <a:ext uri="{0D108BD9-81ED-4DB2-BD59-A6C34878D82A}">
                    <a16:rowId xmlns:a16="http://schemas.microsoft.com/office/drawing/2014/main" val="3164729196"/>
                  </a:ext>
                </a:extLst>
              </a:tr>
              <a:tr h="220839">
                <a:tc>
                  <a:txBody>
                    <a:bodyPr/>
                    <a:lstStyle/>
                    <a:p>
                      <a:pPr marL="0" algn="l" defTabSz="914400" rtl="0" eaLnBrk="1" fontAlgn="b" latinLnBrk="0" hangingPunct="1"/>
                      <a:r>
                        <a:rPr lang="en-GB" sz="1000" b="0" i="0" u="none" strike="noStrike" kern="1200" dirty="0" err="1">
                          <a:solidFill>
                            <a:srgbClr val="000000"/>
                          </a:solidFill>
                          <a:effectLst/>
                          <a:latin typeface="+mn-lt"/>
                          <a:ea typeface="+mn-ea"/>
                          <a:cs typeface="+mn-cs"/>
                        </a:rPr>
                        <a:t>Läkemedel</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flytande</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liter</a:t>
                      </a:r>
                      <a:r>
                        <a:rPr lang="en-GB" sz="1000" b="0" i="0" u="none" strike="noStrike" kern="1200" dirty="0">
                          <a:solidFill>
                            <a:srgbClr val="000000"/>
                          </a:solidFill>
                          <a:effectLst/>
                          <a:latin typeface="+mn-lt"/>
                          <a:ea typeface="+mn-ea"/>
                          <a:cs typeface="+mn-cs"/>
                        </a:rPr>
                        <a:t>)</a:t>
                      </a:r>
                    </a:p>
                  </a:txBody>
                  <a:tcPr marL="90000" marR="9525" marT="9525" marB="0" anchor="ctr"/>
                </a:tc>
                <a:tc>
                  <a:txBody>
                    <a:bodyPr/>
                    <a:lstStyle/>
                    <a:p>
                      <a:pPr algn="l"/>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698872787"/>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1 000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570042947"/>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13</a:t>
                      </a:r>
                    </a:p>
                  </a:txBody>
                  <a:tcPr anchor="b"/>
                </a:tc>
                <a:extLst>
                  <a:ext uri="{0D108BD9-81ED-4DB2-BD59-A6C34878D82A}">
                    <a16:rowId xmlns:a16="http://schemas.microsoft.com/office/drawing/2014/main" val="37398041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Kapellskär</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90C3C651-3B74-8545-96C9-56E9EB3F6B5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A53F23B6-4969-A149-B479-56F8B8EFFB0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FFA0753F-22D8-5D4C-8CA5-4953F015F1DD}"/>
              </a:ext>
            </a:extLst>
          </p:cNvPr>
          <p:cNvSpPr/>
          <p:nvPr/>
        </p:nvSpPr>
        <p:spPr>
          <a:xfrm>
            <a:off x="9130145" y="260648"/>
            <a:ext cx="942110" cy="27967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F4D610B4-1F25-7248-B6D1-C582D5E88B05}"/>
              </a:ext>
            </a:extLst>
          </p:cNvPr>
          <p:cNvSpPr/>
          <p:nvPr/>
        </p:nvSpPr>
        <p:spPr>
          <a:xfrm>
            <a:off x="724497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Kapellskär">
            <a:hlinkClick r:id="rId5" action="ppaction://hlinksldjump"/>
            <a:extLst>
              <a:ext uri="{FF2B5EF4-FFF2-40B4-BE49-F238E27FC236}">
                <a16:creationId xmlns:a16="http://schemas.microsoft.com/office/drawing/2014/main" id="{6BDE8C0E-835E-354C-9ABF-3EFF62553CCC}"/>
              </a:ext>
            </a:extLst>
          </p:cNvPr>
          <p:cNvSpPr/>
          <p:nvPr/>
        </p:nvSpPr>
        <p:spPr>
          <a:xfrm>
            <a:off x="10203878" y="252200"/>
            <a:ext cx="692698"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3" descr="Text Forts. nästa sida...">
            <a:extLst>
              <a:ext uri="{FF2B5EF4-FFF2-40B4-BE49-F238E27FC236}">
                <a16:creationId xmlns:a16="http://schemas.microsoft.com/office/drawing/2014/main" id="{CF5BD2D3-B0EF-A269-0CDA-4CE1578E53BA}"/>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39027953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pellskä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Kapellskär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Kapellskä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842350172"/>
              </p:ext>
            </p:extLst>
          </p:nvPr>
        </p:nvGraphicFramePr>
        <p:xfrm>
          <a:off x="479425" y="1891950"/>
          <a:ext cx="11233151" cy="16764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1171271919"/>
                  </a:ext>
                </a:extLst>
              </a:tr>
              <a:tr h="332636">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360 573</a:t>
                      </a:r>
                    </a:p>
                  </a:txBody>
                  <a:tcPr/>
                </a:tc>
                <a:extLst>
                  <a:ext uri="{0D108BD9-81ED-4DB2-BD59-A6C34878D82A}">
                    <a16:rowId xmlns:a16="http://schemas.microsoft.com/office/drawing/2014/main" val="102714589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21</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26</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Kapellskär</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90C3C651-3B74-8545-96C9-56E9EB3F6B5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A53F23B6-4969-A149-B479-56F8B8EFFB0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FFA0753F-22D8-5D4C-8CA5-4953F015F1DD}"/>
              </a:ext>
            </a:extLst>
          </p:cNvPr>
          <p:cNvSpPr/>
          <p:nvPr/>
        </p:nvSpPr>
        <p:spPr>
          <a:xfrm>
            <a:off x="9130145" y="260648"/>
            <a:ext cx="942110" cy="27967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F4D610B4-1F25-7248-B6D1-C582D5E88B05}"/>
              </a:ext>
            </a:extLst>
          </p:cNvPr>
          <p:cNvSpPr/>
          <p:nvPr/>
        </p:nvSpPr>
        <p:spPr>
          <a:xfrm>
            <a:off x="724497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Kapellskär">
            <a:hlinkClick r:id="rId5" action="ppaction://hlinksldjump"/>
            <a:extLst>
              <a:ext uri="{FF2B5EF4-FFF2-40B4-BE49-F238E27FC236}">
                <a16:creationId xmlns:a16="http://schemas.microsoft.com/office/drawing/2014/main" id="{6BDE8C0E-835E-354C-9ABF-3EFF62553CCC}"/>
              </a:ext>
            </a:extLst>
          </p:cNvPr>
          <p:cNvSpPr/>
          <p:nvPr/>
        </p:nvSpPr>
        <p:spPr>
          <a:xfrm>
            <a:off x="10203878" y="252200"/>
            <a:ext cx="692698"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089584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Kapellskär">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Kapellskär</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555933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Nynäsham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Nynäshamn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Nynäsham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686263287"/>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6</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0,003</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069412334"/>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503401100"/>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0,007</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0,003</a:t>
                      </a:r>
                    </a:p>
                  </a:txBody>
                  <a:tcPr anchor="ctr"/>
                </a:tc>
                <a:extLst>
                  <a:ext uri="{0D108BD9-81ED-4DB2-BD59-A6C34878D82A}">
                    <a16:rowId xmlns:a16="http://schemas.microsoft.com/office/drawing/2014/main" val="1590005953"/>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201 400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9</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6</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0,5</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13</a:t>
                      </a:r>
                    </a:p>
                  </a:txBody>
                  <a:tcPr anchor="ctr"/>
                </a:tc>
                <a:tc>
                  <a:txBody>
                    <a:bodyPr/>
                    <a:lstStyle/>
                    <a:p>
                      <a:pPr algn="l" fontAlgn="b"/>
                      <a:r>
                        <a:rPr lang="sv-SE" sz="1000" b="0" i="0" u="none" strike="noStrike" dirty="0">
                          <a:solidFill>
                            <a:srgbClr val="000000"/>
                          </a:solidFill>
                          <a:effectLst/>
                          <a:latin typeface="+mn-lt"/>
                        </a:rPr>
                        <a:t>1768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ctr"/>
                </a:tc>
                <a:tc>
                  <a:txBody>
                    <a:bodyPr/>
                    <a:lstStyle/>
                    <a:p>
                      <a:pPr algn="l" fontAlgn="b"/>
                      <a:r>
                        <a:rPr lang="sv-SE" sz="1000" b="0" i="0" u="none" strike="noStrike" dirty="0">
                          <a:solidFill>
                            <a:srgbClr val="000000"/>
                          </a:solidFill>
                          <a:effectLst/>
                          <a:latin typeface="+mn-lt"/>
                        </a:rPr>
                        <a:t>646</a:t>
                      </a:r>
                    </a:p>
                  </a:txBody>
                  <a:tcPr anchor="ctr"/>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20</a:t>
                      </a:r>
                    </a:p>
                  </a:txBody>
                  <a:tcPr anchor="ctr"/>
                </a:tc>
                <a:tc>
                  <a:txBody>
                    <a:bodyPr/>
                    <a:lstStyle/>
                    <a:p>
                      <a:pPr algn="l" fontAlgn="b"/>
                      <a:r>
                        <a:rPr lang="sv-SE" sz="1000" b="0" i="0" u="none" strike="noStrike" dirty="0">
                          <a:solidFill>
                            <a:srgbClr val="000000"/>
                          </a:solidFill>
                          <a:effectLst/>
                          <a:latin typeface="+mn-lt"/>
                        </a:rPr>
                        <a:t>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ctr"/>
                </a:tc>
                <a:tc>
                  <a:txBody>
                    <a:bodyPr/>
                    <a:lstStyle/>
                    <a:p>
                      <a:pPr algn="l" fontAlgn="b"/>
                      <a:r>
                        <a:rPr lang="sv-SE" sz="1000" b="0" i="0" u="none" strike="noStrike" dirty="0">
                          <a:solidFill>
                            <a:srgbClr val="000000"/>
                          </a:solidFill>
                          <a:effectLst/>
                          <a:latin typeface="+mn-lt"/>
                        </a:rPr>
                        <a:t>15</a:t>
                      </a:r>
                    </a:p>
                  </a:txBody>
                  <a:tcPr anchor="ctr"/>
                </a:tc>
                <a:extLst>
                  <a:ext uri="{0D108BD9-81ED-4DB2-BD59-A6C34878D82A}">
                    <a16:rowId xmlns:a16="http://schemas.microsoft.com/office/drawing/2014/main" val="2552675929"/>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0,02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extLst>
                  <a:ext uri="{0D108BD9-81ED-4DB2-BD59-A6C34878D82A}">
                    <a16:rowId xmlns:a16="http://schemas.microsoft.com/office/drawing/2014/main" val="2959664600"/>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22878035"/>
                  </a:ext>
                </a:extLst>
              </a:tr>
              <a:tr h="220839">
                <a:tc>
                  <a:txBody>
                    <a:bodyPr/>
                    <a:lstStyle/>
                    <a:p>
                      <a:pPr marL="0" algn="l" defTabSz="914400" rtl="0" eaLnBrk="1" fontAlgn="b" latinLnBrk="0" hangingPunct="1"/>
                      <a:r>
                        <a:rPr lang="en-GB" sz="1000" b="0" i="0" u="none" strike="noStrike" kern="1200" dirty="0" err="1">
                          <a:solidFill>
                            <a:srgbClr val="000000"/>
                          </a:solidFill>
                          <a:effectLst/>
                          <a:latin typeface="+mn-lt"/>
                          <a:ea typeface="+mn-ea"/>
                          <a:cs typeface="+mn-cs"/>
                        </a:rPr>
                        <a:t>Läkemedel</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pulver</a:t>
                      </a:r>
                      <a:r>
                        <a:rPr lang="en-GB" sz="1000" b="0" i="0" u="none" strike="noStrike" kern="1200" dirty="0">
                          <a:solidFill>
                            <a:srgbClr val="000000"/>
                          </a:solidFill>
                          <a:effectLst/>
                          <a:latin typeface="+mn-lt"/>
                          <a:ea typeface="+mn-ea"/>
                          <a:cs typeface="+mn-cs"/>
                        </a:rPr>
                        <a:t>, kg)</a:t>
                      </a:r>
                    </a:p>
                  </a:txBody>
                  <a:tcPr marL="90000" marR="9525" marT="9525" marB="0" anchor="ctr"/>
                </a:tc>
                <a:tc>
                  <a:txBody>
                    <a:bodyPr/>
                    <a:lstStyle/>
                    <a:p>
                      <a:pPr algn="l"/>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707400694"/>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17 058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9448848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Nynäshamn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44FC0F5A-B7CE-5D4E-A3F1-E66DA5375B7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D4CE0FF4-C450-DB4D-894E-53779048C46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3" action="ppaction://hlinksldjump"/>
            <a:extLst>
              <a:ext uri="{FF2B5EF4-FFF2-40B4-BE49-F238E27FC236}">
                <a16:creationId xmlns:a16="http://schemas.microsoft.com/office/drawing/2014/main" id="{1B1E5681-3305-2040-8C12-14EB2D92B476}"/>
              </a:ext>
            </a:extLst>
          </p:cNvPr>
          <p:cNvSpPr/>
          <p:nvPr/>
        </p:nvSpPr>
        <p:spPr>
          <a:xfrm>
            <a:off x="8880763" y="318654"/>
            <a:ext cx="1062235" cy="265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4" action="ppaction://hlinksldjump"/>
            <a:extLst>
              <a:ext uri="{FF2B5EF4-FFF2-40B4-BE49-F238E27FC236}">
                <a16:creationId xmlns:a16="http://schemas.microsoft.com/office/drawing/2014/main" id="{07B090E5-FAB3-2F46-97EE-8CA38EA5F415}"/>
              </a:ext>
            </a:extLst>
          </p:cNvPr>
          <p:cNvSpPr/>
          <p:nvPr/>
        </p:nvSpPr>
        <p:spPr>
          <a:xfrm>
            <a:off x="723112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Nynäshamn">
            <a:hlinkClick r:id="rId5" action="ppaction://hlinksldjump"/>
            <a:extLst>
              <a:ext uri="{FF2B5EF4-FFF2-40B4-BE49-F238E27FC236}">
                <a16:creationId xmlns:a16="http://schemas.microsoft.com/office/drawing/2014/main" id="{09867DEC-B66C-FB4D-8CF2-26E1A83A48E0}"/>
              </a:ext>
            </a:extLst>
          </p:cNvPr>
          <p:cNvSpPr/>
          <p:nvPr/>
        </p:nvSpPr>
        <p:spPr>
          <a:xfrm>
            <a:off x="10117265" y="252200"/>
            <a:ext cx="779311"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91517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Nynäsham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Nynäshamn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Nynäsham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690858040"/>
              </p:ext>
            </p:extLst>
          </p:nvPr>
        </p:nvGraphicFramePr>
        <p:xfrm>
          <a:off x="479425" y="1891950"/>
          <a:ext cx="11233151" cy="2651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180,3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84,5</a:t>
                      </a:r>
                    </a:p>
                  </a:txBody>
                  <a:tcPr anchor="b"/>
                </a:tc>
                <a:extLst>
                  <a:ext uri="{0D108BD9-81ED-4DB2-BD59-A6C34878D82A}">
                    <a16:rowId xmlns:a16="http://schemas.microsoft.com/office/drawing/2014/main" val="557460513"/>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3,75</a:t>
                      </a:r>
                    </a:p>
                  </a:txBody>
                  <a:tcPr/>
                </a:tc>
                <a:extLst>
                  <a:ext uri="{0D108BD9-81ED-4DB2-BD59-A6C34878D82A}">
                    <a16:rowId xmlns:a16="http://schemas.microsoft.com/office/drawing/2014/main" val="2005330363"/>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507148810"/>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1 957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236,5</a:t>
                      </a:r>
                    </a:p>
                  </a:txBody>
                  <a:tcPr anchor="b"/>
                </a:tc>
                <a:extLst>
                  <a:ext uri="{0D108BD9-81ED-4DB2-BD59-A6C34878D82A}">
                    <a16:rowId xmlns:a16="http://schemas.microsoft.com/office/drawing/2014/main" val="3288346581"/>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0,0001</a:t>
                      </a:r>
                    </a:p>
                  </a:txBody>
                  <a:tcPr anchor="b"/>
                </a:tc>
                <a:extLst>
                  <a:ext uri="{0D108BD9-81ED-4DB2-BD59-A6C34878D82A}">
                    <a16:rowId xmlns:a16="http://schemas.microsoft.com/office/drawing/2014/main" val="823263923"/>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0,002</a:t>
                      </a:r>
                    </a:p>
                  </a:txBody>
                  <a:tcPr anchor="b"/>
                </a:tc>
                <a:extLst>
                  <a:ext uri="{0D108BD9-81ED-4DB2-BD59-A6C34878D82A}">
                    <a16:rowId xmlns:a16="http://schemas.microsoft.com/office/drawing/2014/main" val="1004499065"/>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5 600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929949057"/>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97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39</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Nynäshamn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44FC0F5A-B7CE-5D4E-A3F1-E66DA5375B7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D4CE0FF4-C450-DB4D-894E-53779048C46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3" action="ppaction://hlinksldjump"/>
            <a:extLst>
              <a:ext uri="{FF2B5EF4-FFF2-40B4-BE49-F238E27FC236}">
                <a16:creationId xmlns:a16="http://schemas.microsoft.com/office/drawing/2014/main" id="{B7D2D6AB-CECF-5042-9547-A06B2F24CC94}"/>
              </a:ext>
            </a:extLst>
          </p:cNvPr>
          <p:cNvSpPr/>
          <p:nvPr/>
        </p:nvSpPr>
        <p:spPr>
          <a:xfrm>
            <a:off x="8811491" y="249382"/>
            <a:ext cx="1131508"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4" action="ppaction://hlinksldjump"/>
            <a:extLst>
              <a:ext uri="{FF2B5EF4-FFF2-40B4-BE49-F238E27FC236}">
                <a16:creationId xmlns:a16="http://schemas.microsoft.com/office/drawing/2014/main" id="{0453B084-5F83-D143-9688-6BE617C793A3}"/>
              </a:ext>
            </a:extLst>
          </p:cNvPr>
          <p:cNvSpPr/>
          <p:nvPr/>
        </p:nvSpPr>
        <p:spPr>
          <a:xfrm>
            <a:off x="714799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Nynäshamn">
            <a:hlinkClick r:id="rId5" action="ppaction://hlinksldjump"/>
            <a:extLst>
              <a:ext uri="{FF2B5EF4-FFF2-40B4-BE49-F238E27FC236}">
                <a16:creationId xmlns:a16="http://schemas.microsoft.com/office/drawing/2014/main" id="{C9790B6B-5D1C-884F-B73F-32599DB4A9BC}"/>
              </a:ext>
            </a:extLst>
          </p:cNvPr>
          <p:cNvSpPr/>
          <p:nvPr/>
        </p:nvSpPr>
        <p:spPr>
          <a:xfrm>
            <a:off x="10117265" y="252200"/>
            <a:ext cx="779311"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33531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Nynäsham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Nynäshamn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16695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2032425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90382886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A0CC53B2-2E69-3D4B-A6EE-08CCA8EC57F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953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hamn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hamnar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hamna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867470873"/>
              </p:ext>
            </p:extLst>
          </p:nvPr>
        </p:nvGraphicFramePr>
        <p:xfrm>
          <a:off x="479425" y="1891950"/>
          <a:ext cx="11233151" cy="3657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28</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0,05</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608165354"/>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61</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39</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0,6</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53</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31</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0,1</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4 980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64 840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extLst>
                  <a:ext uri="{0D108BD9-81ED-4DB2-BD59-A6C34878D82A}">
                    <a16:rowId xmlns:a16="http://schemas.microsoft.com/office/drawing/2014/main" val="1694344794"/>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ctr"/>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0,003</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63952690"/>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221,5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7</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26</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11</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Kat torkad (kg)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nchor="ct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0,005</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4229057722"/>
                  </a:ext>
                </a:extLst>
              </a:tr>
              <a:tr h="220839">
                <a:tc>
                  <a:txBody>
                    <a:bodyPr/>
                    <a:lstStyle/>
                    <a:p>
                      <a:pPr algn="l" fontAlgn="b"/>
                      <a:r>
                        <a:rPr lang="sv-SE" sz="1000" b="0" i="0" u="none" strike="noStrike" dirty="0">
                          <a:solidFill>
                            <a:srgbClr val="000000"/>
                          </a:solidFill>
                          <a:effectLst/>
                          <a:latin typeface="+mn-lt"/>
                        </a:rPr>
                        <a:t>Heroin (kg)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marL="0" algn="l" defTabSz="914400" rtl="0" eaLnBrk="1" fontAlgn="b" latinLnBrk="0" hangingPunct="1"/>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215617824"/>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Kokain (kg)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28</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19</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0,6</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171271919"/>
                  </a:ext>
                </a:extLst>
              </a:tr>
              <a:tr h="220839">
                <a:tc>
                  <a:txBody>
                    <a:bodyPr/>
                    <a:lstStyle/>
                    <a:p>
                      <a:pPr marL="0" algn="l" defTabSz="914400" rtl="0" eaLnBrk="1" fontAlgn="b" latinLnBrk="0" hangingPunct="1"/>
                      <a:r>
                        <a:rPr lang="en-GB" sz="1000" b="0" i="0" u="none" strike="noStrike" kern="1200" dirty="0">
                          <a:solidFill>
                            <a:srgbClr val="000000"/>
                          </a:solidFill>
                          <a:effectLst/>
                          <a:latin typeface="+mn-lt"/>
                          <a:ea typeface="+mn-ea"/>
                          <a:cs typeface="+mn-cs"/>
                        </a:rPr>
                        <a:t>LSD (</a:t>
                      </a:r>
                      <a:r>
                        <a:rPr lang="en-GB" sz="1000" b="0" i="0" u="none" strike="noStrike" kern="1200" dirty="0" err="1">
                          <a:solidFill>
                            <a:srgbClr val="000000"/>
                          </a:solidFill>
                          <a:effectLst/>
                          <a:latin typeface="+mn-lt"/>
                          <a:ea typeface="+mn-ea"/>
                          <a:cs typeface="+mn-cs"/>
                        </a:rPr>
                        <a:t>st</a:t>
                      </a:r>
                      <a:r>
                        <a:rPr lang="en-GB" sz="1000" b="0" i="0" u="none" strike="noStrike" kern="1200" dirty="0">
                          <a:solidFill>
                            <a:srgbClr val="000000"/>
                          </a:solidFill>
                          <a:effectLst/>
                          <a:latin typeface="+mn-lt"/>
                          <a:ea typeface="+mn-ea"/>
                          <a:cs typeface="+mn-cs"/>
                        </a:rPr>
                        <a:t>)</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3,5</a:t>
                      </a:r>
                    </a:p>
                  </a:txBody>
                  <a:tcPr anchor="ctr"/>
                </a:tc>
                <a:extLst>
                  <a:ext uri="{0D108BD9-81ED-4DB2-BD59-A6C34878D82A}">
                    <a16:rowId xmlns:a16="http://schemas.microsoft.com/office/drawing/2014/main" val="419401403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hamnar</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0F0360A6-14FC-3E4D-8074-23D15A5A442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CB47E8C8-FC11-9546-9CD2-EE8C229F8DE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3" descr="Text Forts. nästa sida...">
            <a:extLst>
              <a:ext uri="{FF2B5EF4-FFF2-40B4-BE49-F238E27FC236}">
                <a16:creationId xmlns:a16="http://schemas.microsoft.com/office/drawing/2014/main" id="{E9A0FA26-3D4B-2148-B65F-8C4F11D6E1BA}"/>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2" action="ppaction://hlinksldjump"/>
            <a:extLst>
              <a:ext uri="{FF2B5EF4-FFF2-40B4-BE49-F238E27FC236}">
                <a16:creationId xmlns:a16="http://schemas.microsoft.com/office/drawing/2014/main" id="{47B19302-E4AE-E049-B167-D3855A5CEAC6}"/>
              </a:ext>
            </a:extLst>
          </p:cNvPr>
          <p:cNvSpPr/>
          <p:nvPr/>
        </p:nvSpPr>
        <p:spPr>
          <a:xfrm>
            <a:off x="8312727" y="263236"/>
            <a:ext cx="973972"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baka till Lokal beslagsstatistik">
            <a:hlinkClick r:id="rId3" action="ppaction://hlinksldjump"/>
            <a:extLst>
              <a:ext uri="{FF2B5EF4-FFF2-40B4-BE49-F238E27FC236}">
                <a16:creationId xmlns:a16="http://schemas.microsoft.com/office/drawing/2014/main" id="{28437924-D07D-B24C-8932-6438BF1E6B66}"/>
              </a:ext>
            </a:extLst>
          </p:cNvPr>
          <p:cNvSpPr/>
          <p:nvPr/>
        </p:nvSpPr>
        <p:spPr>
          <a:xfrm>
            <a:off x="6616384"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Stockholms hamnar">
            <a:hlinkClick r:id="rId4" action="ppaction://hlinksldjump"/>
            <a:extLst>
              <a:ext uri="{FF2B5EF4-FFF2-40B4-BE49-F238E27FC236}">
                <a16:creationId xmlns:a16="http://schemas.microsoft.com/office/drawing/2014/main" id="{D24CD44C-A5FD-0E43-8CD7-CBDB791D6C4F}"/>
              </a:ext>
            </a:extLst>
          </p:cNvPr>
          <p:cNvSpPr/>
          <p:nvPr/>
        </p:nvSpPr>
        <p:spPr>
          <a:xfrm>
            <a:off x="9549070" y="252200"/>
            <a:ext cx="134750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9039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hamn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hamnar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hamna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432640131"/>
              </p:ext>
            </p:extLst>
          </p:nvPr>
        </p:nvGraphicFramePr>
        <p:xfrm>
          <a:off x="479425" y="1891950"/>
          <a:ext cx="11233151" cy="3383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59</a:t>
                      </a:r>
                    </a:p>
                  </a:txBody>
                  <a:tcPr anchor="ctr"/>
                </a:tc>
                <a:extLst>
                  <a:ext uri="{0D108BD9-81ED-4DB2-BD59-A6C34878D82A}">
                    <a16:rowId xmlns:a16="http://schemas.microsoft.com/office/drawing/2014/main" val="1653222134"/>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0,005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dk1"/>
                        </a:solidFill>
                        <a:latin typeface="+mn-lt"/>
                        <a:ea typeface="+mn-ea"/>
                        <a:cs typeface="+mn-cs"/>
                      </a:endParaRPr>
                    </a:p>
                  </a:txBody>
                  <a:tcPr anchor="b"/>
                </a:tc>
                <a:extLst>
                  <a:ext uri="{0D108BD9-81ED-4DB2-BD59-A6C34878D82A}">
                    <a16:rowId xmlns:a16="http://schemas.microsoft.com/office/drawing/2014/main" val="1395682102"/>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algn="l"/>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dk1"/>
                        </a:solidFill>
                        <a:latin typeface="+mn-lt"/>
                        <a:ea typeface="+mn-ea"/>
                        <a:cs typeface="+mn-cs"/>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0,04</a:t>
                      </a:r>
                    </a:p>
                  </a:txBody>
                  <a:tcPr anchor="b"/>
                </a:tc>
                <a:extLst>
                  <a:ext uri="{0D108BD9-81ED-4DB2-BD59-A6C34878D82A}">
                    <a16:rowId xmlns:a16="http://schemas.microsoft.com/office/drawing/2014/main" val="4211111200"/>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a:solidFill>
                            <a:schemeClr val="dk1"/>
                          </a:solidFill>
                          <a:latin typeface="+mn-lt"/>
                          <a:ea typeface="+mn-ea"/>
                          <a:cs typeface="+mn-cs"/>
                        </a:rPr>
                        <a:t>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a:solidFill>
                            <a:schemeClr val="dk1"/>
                          </a:solidFill>
                          <a:latin typeface="+mn-lt"/>
                          <a:ea typeface="+mn-ea"/>
                          <a:cs typeface="+mn-cs"/>
                        </a:rPr>
                        <a:t>162,6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1</a:t>
                      </a:r>
                      <a:endParaRPr lang="en-SE" sz="1000" kern="1200">
                        <a:solidFill>
                          <a:schemeClr val="dk1"/>
                        </a:solidFill>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23</a:t>
                      </a:r>
                      <a:endParaRPr lang="en-SE" sz="1000" kern="1200">
                        <a:solidFill>
                          <a:schemeClr val="dk1"/>
                        </a:solidFill>
                        <a:latin typeface="+mn-lt"/>
                        <a:ea typeface="+mn-ea"/>
                        <a:cs typeface="+mn-cs"/>
                      </a:endParaRPr>
                    </a:p>
                  </a:txBody>
                  <a:tcPr marL="90000" marR="9525" marT="9525" marB="0" anchor="ctr"/>
                </a:tc>
                <a:extLst>
                  <a:ext uri="{0D108BD9-81ED-4DB2-BD59-A6C34878D82A}">
                    <a16:rowId xmlns:a16="http://schemas.microsoft.com/office/drawing/2014/main" val="3755408353"/>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marT="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5</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150,3</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T="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000" kern="1200" dirty="0">
                        <a:solidFill>
                          <a:schemeClr val="dk1"/>
                        </a:solidFill>
                        <a:latin typeface="+mn-lt"/>
                        <a:ea typeface="+mn-ea"/>
                        <a:cs typeface="+mn-cs"/>
                      </a:endParaRP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000" kern="1200" dirty="0">
                        <a:solidFill>
                          <a:schemeClr val="dk1"/>
                        </a:solidFill>
                        <a:latin typeface="+mn-lt"/>
                        <a:ea typeface="+mn-ea"/>
                        <a:cs typeface="+mn-cs"/>
                      </a:endParaRPr>
                    </a:p>
                  </a:txBody>
                  <a:tcPr marL="90000" marR="9525" marT="46800" marB="0"/>
                </a:tc>
                <a:extLst>
                  <a:ext uri="{0D108BD9-81ED-4DB2-BD59-A6C34878D82A}">
                    <a16:rowId xmlns:a16="http://schemas.microsoft.com/office/drawing/2014/main" val="3011002304"/>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32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1</a:t>
                      </a:r>
                      <a:endParaRPr lang="en-SE" sz="1000" kern="1200" dirty="0">
                        <a:solidFill>
                          <a:schemeClr val="dk1"/>
                        </a:solidFill>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2</a:t>
                      </a:r>
                      <a:endParaRPr lang="en-SE" sz="1000" kern="1200" dirty="0">
                        <a:solidFill>
                          <a:schemeClr val="dk1"/>
                        </a:solidFill>
                        <a:latin typeface="+mn-lt"/>
                        <a:ea typeface="+mn-ea"/>
                        <a:cs typeface="+mn-cs"/>
                      </a:endParaRPr>
                    </a:p>
                  </a:txBody>
                  <a:tcPr marL="90000" marR="9525" marT="9525" marB="0" anchor="ctr"/>
                </a:tc>
                <a:extLst>
                  <a:ext uri="{0D108BD9-81ED-4DB2-BD59-A6C34878D82A}">
                    <a16:rowId xmlns:a16="http://schemas.microsoft.com/office/drawing/2014/main" val="2931858832"/>
                  </a:ext>
                </a:extLst>
              </a:tr>
              <a:tr h="220839">
                <a:tc>
                  <a:txBody>
                    <a:bodyPr/>
                    <a:lstStyle/>
                    <a:p>
                      <a:pPr algn="l" fontAlgn="b"/>
                      <a:r>
                        <a:rPr lang="sv-SE" sz="1000" b="0" i="0" u="none" strike="noStrike">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a:solidFill>
                            <a:schemeClr val="dk1"/>
                          </a:solidFill>
                          <a:latin typeface="+mn-lt"/>
                          <a:ea typeface="+mn-ea"/>
                          <a:cs typeface="+mn-cs"/>
                        </a:rPr>
                        <a:t>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1 070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1</a:t>
                      </a:r>
                      <a:endParaRPr lang="en-SE" sz="1000" kern="1200">
                        <a:solidFill>
                          <a:schemeClr val="dk1"/>
                        </a:solidFill>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625,4</a:t>
                      </a:r>
                      <a:endParaRPr lang="en-SE" sz="1000" kern="1200" dirty="0">
                        <a:solidFill>
                          <a:schemeClr val="dk1"/>
                        </a:solidFill>
                        <a:latin typeface="+mn-lt"/>
                        <a:ea typeface="+mn-ea"/>
                        <a:cs typeface="+mn-cs"/>
                      </a:endParaRPr>
                    </a:p>
                  </a:txBody>
                  <a:tcPr marL="90000" marR="9525" marT="9525" marB="0" anchor="ctr"/>
                </a:tc>
                <a:extLst>
                  <a:ext uri="{0D108BD9-81ED-4DB2-BD59-A6C34878D82A}">
                    <a16:rowId xmlns:a16="http://schemas.microsoft.com/office/drawing/2014/main" val="3443657298"/>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a:solidFill>
                            <a:schemeClr val="dk1"/>
                          </a:solidFill>
                          <a:latin typeface="+mn-lt"/>
                          <a:ea typeface="+mn-ea"/>
                          <a:cs typeface="+mn-cs"/>
                        </a:rPr>
                        <a:t>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2</a:t>
                      </a:r>
                      <a:endParaRPr lang="en-SE" sz="1000" kern="1200">
                        <a:solidFill>
                          <a:schemeClr val="dk1"/>
                        </a:solidFill>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0,08</a:t>
                      </a:r>
                      <a:endParaRPr lang="en-SE" sz="1000" kern="1200" dirty="0">
                        <a:solidFill>
                          <a:schemeClr val="dk1"/>
                        </a:solidFill>
                        <a:latin typeface="+mn-lt"/>
                        <a:ea typeface="+mn-ea"/>
                        <a:cs typeface="+mn-cs"/>
                      </a:endParaRPr>
                    </a:p>
                  </a:txBody>
                  <a:tcPr marL="90000" marR="9525" marT="9525" marB="0" anchor="ctr"/>
                </a:tc>
                <a:extLst>
                  <a:ext uri="{0D108BD9-81ED-4DB2-BD59-A6C34878D82A}">
                    <a16:rowId xmlns:a16="http://schemas.microsoft.com/office/drawing/2014/main" val="2956470202"/>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a:solidFill>
                            <a:schemeClr val="dk1"/>
                          </a:solidFill>
                          <a:latin typeface="+mn-lt"/>
                          <a:ea typeface="+mn-ea"/>
                          <a:cs typeface="+mn-cs"/>
                        </a:rPr>
                        <a:t>17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7</a:t>
                      </a:r>
                      <a:endParaRPr lang="en-SE" sz="1000" kern="1200">
                        <a:solidFill>
                          <a:schemeClr val="dk1"/>
                        </a:solidFill>
                        <a:latin typeface="+mn-lt"/>
                        <a:ea typeface="+mn-ea"/>
                        <a:cs typeface="+mn-cs"/>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0,005</a:t>
                      </a:r>
                      <a:endParaRPr lang="en-SE" sz="1000" kern="1200" dirty="0">
                        <a:solidFill>
                          <a:schemeClr val="dk1"/>
                        </a:solidFill>
                        <a:latin typeface="+mn-lt"/>
                        <a:ea typeface="+mn-ea"/>
                        <a:cs typeface="+mn-cs"/>
                      </a:endParaRPr>
                    </a:p>
                  </a:txBody>
                  <a:tcPr marL="90000" marR="9525" marT="9525" marB="0" anchor="ctr"/>
                </a:tc>
                <a:extLst>
                  <a:ext uri="{0D108BD9-81ED-4DB2-BD59-A6C34878D82A}">
                    <a16:rowId xmlns:a16="http://schemas.microsoft.com/office/drawing/2014/main" val="2496285501"/>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a:solidFill>
                            <a:schemeClr val="dk1"/>
                          </a:solidFill>
                          <a:latin typeface="+mn-lt"/>
                          <a:ea typeface="+mn-ea"/>
                          <a:cs typeface="+mn-cs"/>
                        </a:rPr>
                        <a:t>20</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000" kern="1200" dirty="0">
                          <a:solidFill>
                            <a:schemeClr val="dk1"/>
                          </a:solidFill>
                          <a:latin typeface="+mn-lt"/>
                          <a:ea typeface="+mn-ea"/>
                          <a:cs typeface="+mn-cs"/>
                        </a:rPr>
                        <a:t>22 193</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13</a:t>
                      </a:r>
                      <a:endParaRPr lang="en-SE" sz="1000" kern="1200">
                        <a:solidFill>
                          <a:schemeClr val="dk1"/>
                        </a:solidFill>
                        <a:latin typeface="+mn-lt"/>
                        <a:ea typeface="+mn-ea"/>
                        <a:cs typeface="+mn-cs"/>
                      </a:endParaRP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979,5</a:t>
                      </a:r>
                      <a:endParaRPr lang="en-SE" sz="1000" kern="1200" dirty="0">
                        <a:solidFill>
                          <a:schemeClr val="dk1"/>
                        </a:solidFill>
                        <a:latin typeface="+mn-lt"/>
                        <a:ea typeface="+mn-ea"/>
                        <a:cs typeface="+mn-cs"/>
                      </a:endParaRPr>
                    </a:p>
                  </a:txBody>
                  <a:tcPr marL="90000" marR="9525" marT="46800" marB="0"/>
                </a:tc>
                <a:extLst>
                  <a:ext uri="{0D108BD9-81ED-4DB2-BD59-A6C34878D82A}">
                    <a16:rowId xmlns:a16="http://schemas.microsoft.com/office/drawing/2014/main" val="315463489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en-SE" sz="1000" b="1" i="0" u="none" strike="noStrike">
                          <a:solidFill>
                            <a:schemeClr val="bg1"/>
                          </a:solidFill>
                          <a:effectLst/>
                          <a:latin typeface="Calibri" panose="020F0502020204030204" pitchFamily="34" charset="0"/>
                        </a:rPr>
                        <a:t>270</a:t>
                      </a:r>
                      <a:endParaRPr lang="en-SE" sz="1000" b="1" i="0" u="none" strike="noStrike" dirty="0">
                        <a:solidFill>
                          <a:schemeClr val="bg1"/>
                        </a:solidFill>
                        <a:effectLst/>
                        <a:latin typeface="Calibri" panose="020F0502020204030204" pitchFamily="34" charset="0"/>
                      </a:endParaRP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nchor="ctr">
                    <a:solidFill>
                      <a:schemeClr val="tx2"/>
                    </a:solidFill>
                  </a:tcPr>
                </a:tc>
                <a:tc>
                  <a:txBody>
                    <a:bodyPr/>
                    <a:lstStyle/>
                    <a:p>
                      <a:pPr algn="l" fontAlgn="b"/>
                      <a:r>
                        <a:rPr lang="sv-SE" sz="1100" b="1" i="0" u="none" strike="noStrike" dirty="0">
                          <a:solidFill>
                            <a:schemeClr val="bg1"/>
                          </a:solidFill>
                          <a:effectLst/>
                          <a:latin typeface="Calibri" panose="020F0502020204030204" pitchFamily="34" charset="0"/>
                        </a:rPr>
                        <a:t>151</a:t>
                      </a:r>
                      <a:endParaRPr lang="en-SE" sz="1100" b="1" i="0" u="none" strike="noStrike" dirty="0">
                        <a:solidFill>
                          <a:schemeClr val="bg1"/>
                        </a:solidFill>
                        <a:effectLst/>
                        <a:latin typeface="Calibri" panose="020F0502020204030204" pitchFamily="34" charset="0"/>
                      </a:endParaRPr>
                    </a:p>
                  </a:txBody>
                  <a:tcPr marL="90000" marR="9525" marT="0"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hamnar</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0F0360A6-14FC-3E4D-8074-23D15A5A442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CB47E8C8-FC11-9546-9CD2-EE8C229F8DE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0F207744-ADA6-5C48-9CFD-65CAA760DA43}"/>
              </a:ext>
            </a:extLst>
          </p:cNvPr>
          <p:cNvSpPr/>
          <p:nvPr/>
        </p:nvSpPr>
        <p:spPr>
          <a:xfrm>
            <a:off x="8285017" y="346364"/>
            <a:ext cx="1001681" cy="23783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EBC10A2B-FC36-6649-B4CA-4C5F9E241A9D}"/>
              </a:ext>
            </a:extLst>
          </p:cNvPr>
          <p:cNvSpPr/>
          <p:nvPr/>
        </p:nvSpPr>
        <p:spPr>
          <a:xfrm>
            <a:off x="6671802"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Stockholms hamnar">
            <a:hlinkClick r:id="rId5" action="ppaction://hlinksldjump"/>
            <a:extLst>
              <a:ext uri="{FF2B5EF4-FFF2-40B4-BE49-F238E27FC236}">
                <a16:creationId xmlns:a16="http://schemas.microsoft.com/office/drawing/2014/main" id="{53D45736-9403-A743-9F01-69AAFA07DBFF}"/>
              </a:ext>
            </a:extLst>
          </p:cNvPr>
          <p:cNvSpPr/>
          <p:nvPr/>
        </p:nvSpPr>
        <p:spPr>
          <a:xfrm>
            <a:off x="9549070" y="252200"/>
            <a:ext cx="134750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98926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Stockholms hamnar">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Stockholms hamnar</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400946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Norvik</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571088502"/>
              </p:ext>
            </p:extLst>
          </p:nvPr>
        </p:nvGraphicFramePr>
        <p:xfrm>
          <a:off x="479425" y="1891950"/>
          <a:ext cx="11233151" cy="30260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 </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marL="90000" marR="90000" marT="46800" marB="46800" anchor="b"/>
                </a:tc>
                <a:tc>
                  <a:txBody>
                    <a:bodyPr/>
                    <a:lstStyle/>
                    <a:p>
                      <a:pPr algn="l" fontAlgn="b"/>
                      <a:r>
                        <a:rPr lang="sv-SE" sz="1000" b="0" i="0" u="none" strike="noStrike" dirty="0">
                          <a:solidFill>
                            <a:srgbClr val="000000"/>
                          </a:solidFill>
                          <a:effectLst/>
                          <a:latin typeface="+mn-lt"/>
                        </a:rPr>
                        <a:t>0,0005</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marL="90000" marR="90000" marT="46800" marB="46800" anchor="b"/>
                </a:tc>
                <a:tc>
                  <a:txBody>
                    <a:bodyPr/>
                    <a:lstStyle/>
                    <a:p>
                      <a:pPr algn="l" fontAlgn="b"/>
                      <a:r>
                        <a:rPr lang="sv-SE" sz="1000" b="0" i="0" u="none" strike="noStrike" dirty="0">
                          <a:solidFill>
                            <a:srgbClr val="000000"/>
                          </a:solidFill>
                          <a:effectLst/>
                          <a:latin typeface="+mn-lt"/>
                        </a:rPr>
                        <a:t>0,004</a:t>
                      </a:r>
                    </a:p>
                  </a:txBody>
                  <a:tcPr marL="90000" marR="90000" marT="46800" marB="46800" anchor="b"/>
                </a:tc>
                <a:extLst>
                  <a:ext uri="{0D108BD9-81ED-4DB2-BD59-A6C34878D82A}">
                    <a16:rowId xmlns:a16="http://schemas.microsoft.com/office/drawing/2014/main" val="7341066"/>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000" b="0" i="0" u="none" strike="noStrike" dirty="0">
                          <a:solidFill>
                            <a:srgbClr val="000000"/>
                          </a:solidFill>
                          <a:effectLst/>
                          <a:latin typeface="+mn-lt"/>
                        </a:rPr>
                        <a:t>0,0004</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marL="90000" marR="90000" marT="46800" marB="46800" anchor="b"/>
                </a:tc>
                <a:tc>
                  <a:txBody>
                    <a:bodyPr/>
                    <a:lstStyle/>
                    <a:p>
                      <a:pPr algn="l" fontAlgn="b"/>
                      <a:r>
                        <a:rPr lang="sv-SE" sz="1000" b="0" i="0" u="none" strike="noStrike" dirty="0">
                          <a:solidFill>
                            <a:srgbClr val="000000"/>
                          </a:solidFill>
                          <a:effectLst/>
                          <a:latin typeface="+mn-lt"/>
                        </a:rPr>
                        <a:t>0,005</a:t>
                      </a:r>
                    </a:p>
                  </a:txBody>
                  <a:tcPr marL="90000" marR="90000" marT="46800" marB="46800" anchor="b"/>
                </a:tc>
                <a:extLst>
                  <a:ext uri="{0D108BD9-81ED-4DB2-BD59-A6C34878D82A}">
                    <a16:rowId xmlns:a16="http://schemas.microsoft.com/office/drawing/2014/main" val="728582804"/>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marL="90000" marR="90000" marT="46800" marB="46800" anchor="b"/>
                </a:tc>
                <a:tc>
                  <a:txBody>
                    <a:bodyPr/>
                    <a:lstStyle/>
                    <a:p>
                      <a:pPr algn="l" fontAlgn="b"/>
                      <a:r>
                        <a:rPr lang="en-SE" sz="1100" b="0" i="0" u="none" strike="noStrike">
                          <a:solidFill>
                            <a:srgbClr val="000000"/>
                          </a:solidFill>
                          <a:effectLst/>
                          <a:latin typeface="Calibri" panose="020F0502020204030204" pitchFamily="34" charset="0"/>
                        </a:rPr>
                        <a:t>14 000</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100" b="0" i="0" u="none" strike="noStrike" dirty="0">
                          <a:solidFill>
                            <a:srgbClr val="000000"/>
                          </a:solidFill>
                          <a:effectLst/>
                          <a:latin typeface="Calibri" panose="020F0502020204030204" pitchFamily="34" charset="0"/>
                        </a:rPr>
                        <a:t>19 800</a:t>
                      </a:r>
                      <a:endParaRPr lang="en-SE" sz="1100" b="0" i="0" u="none" strike="noStrike">
                        <a:solidFill>
                          <a:srgbClr val="000000"/>
                        </a:solidFill>
                        <a:effectLst/>
                        <a:latin typeface="Calibri" panose="020F0502020204030204" pitchFamily="34" charset="0"/>
                      </a:endParaRPr>
                    </a:p>
                  </a:txBody>
                  <a:tcPr marL="90000" marR="90000" marT="46800" marB="46800" anchor="b"/>
                </a:tc>
                <a:extLst>
                  <a:ext uri="{0D108BD9-81ED-4DB2-BD59-A6C34878D82A}">
                    <a16:rowId xmlns:a16="http://schemas.microsoft.com/office/drawing/2014/main" val="1416522275"/>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en-SE" sz="1100" b="0" i="0" u="none" strike="noStrike">
                          <a:solidFill>
                            <a:srgbClr val="000000"/>
                          </a:solidFill>
                          <a:effectLst/>
                          <a:latin typeface="Calibri" panose="020F0502020204030204" pitchFamily="34" charset="0"/>
                        </a:rPr>
                        <a:t>0,03</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marL="90000" marR="90000" marT="46800" marB="46800" anchor="b"/>
                </a:tc>
                <a:tc>
                  <a:txBody>
                    <a:bodyPr/>
                    <a:lstStyle/>
                    <a:p>
                      <a:pPr algn="l" fontAlgn="b"/>
                      <a:r>
                        <a:rPr lang="sv-SE" sz="1100" b="0" i="0" u="none" strike="noStrike" dirty="0">
                          <a:solidFill>
                            <a:srgbClr val="000000"/>
                          </a:solidFill>
                          <a:effectLst/>
                          <a:latin typeface="Calibri" panose="020F0502020204030204" pitchFamily="34" charset="0"/>
                        </a:rPr>
                        <a:t>0,05</a:t>
                      </a:r>
                      <a:endParaRPr lang="en-SE" sz="1100" b="0" i="0" u="none" strike="noStrike">
                        <a:solidFill>
                          <a:srgbClr val="000000"/>
                        </a:solidFill>
                        <a:effectLst/>
                        <a:latin typeface="Calibri" panose="020F0502020204030204" pitchFamily="34" charset="0"/>
                      </a:endParaRPr>
                    </a:p>
                  </a:txBody>
                  <a:tcPr marL="90000" marR="90000" marT="46800" marB="46800" anchor="b"/>
                </a:tc>
                <a:extLst>
                  <a:ext uri="{0D108BD9-81ED-4DB2-BD59-A6C34878D82A}">
                    <a16:rowId xmlns:a16="http://schemas.microsoft.com/office/drawing/2014/main" val="2644676311"/>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marL="90000" marR="90000" marT="46800" marB="46800" anchor="b"/>
                </a:tc>
                <a:tc>
                  <a:txBody>
                    <a:bodyPr/>
                    <a:lstStyle/>
                    <a:p>
                      <a:pPr algn="l" fontAlgn="b"/>
                      <a:r>
                        <a:rPr lang="en-SE" sz="1100" b="0" i="0" u="none" strike="noStrike">
                          <a:solidFill>
                            <a:srgbClr val="000000"/>
                          </a:solidFill>
                          <a:effectLst/>
                          <a:latin typeface="Calibri" panose="020F0502020204030204" pitchFamily="34" charset="0"/>
                        </a:rPr>
                        <a:t>13 504</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marL="90000" marR="90000" marT="46800" marB="46800" anchor="b"/>
                </a:tc>
                <a:tc>
                  <a:txBody>
                    <a:bodyPr/>
                    <a:lstStyle/>
                    <a:p>
                      <a:pPr algn="l" fontAlgn="b"/>
                      <a:r>
                        <a:rPr lang="sv-SE" sz="1100" b="0" i="0" u="none" strike="noStrike" dirty="0">
                          <a:solidFill>
                            <a:srgbClr val="000000"/>
                          </a:solidFill>
                          <a:effectLst/>
                          <a:latin typeface="Calibri" panose="020F0502020204030204" pitchFamily="34" charset="0"/>
                        </a:rPr>
                        <a:t>601</a:t>
                      </a:r>
                      <a:endParaRPr lang="en-SE" sz="1100" b="0" i="0" u="none" strike="noStrike">
                        <a:solidFill>
                          <a:srgbClr val="000000"/>
                        </a:solidFill>
                        <a:effectLst/>
                        <a:latin typeface="Calibri" panose="020F0502020204030204" pitchFamily="34" charset="0"/>
                      </a:endParaRPr>
                    </a:p>
                  </a:txBody>
                  <a:tcPr marL="90000" marR="90000" marT="46800" marB="46800" anchor="b"/>
                </a:tc>
                <a:extLst>
                  <a:ext uri="{0D108BD9-81ED-4DB2-BD59-A6C34878D82A}">
                    <a16:rowId xmlns:a16="http://schemas.microsoft.com/office/drawing/2014/main" val="95510044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marL="90000" marR="90000" marT="46800" marB="46800" anchor="b"/>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0000" marT="46800" marB="46800" anchor="b"/>
                </a:tc>
                <a:extLst>
                  <a:ext uri="{0D108BD9-81ED-4DB2-BD59-A6C34878D82A}">
                    <a16:rowId xmlns:a16="http://schemas.microsoft.com/office/drawing/2014/main" val="3242044126"/>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15</a:t>
                      </a:r>
                    </a:p>
                  </a:txBody>
                  <a:tcPr marL="90000" marR="90000" marT="46800" marB="46800" anchor="b"/>
                </a:tc>
                <a:tc>
                  <a:txBody>
                    <a:bodyPr/>
                    <a:lstStyle/>
                    <a:p>
                      <a:pPr algn="l" fontAlgn="b"/>
                      <a:r>
                        <a:rPr lang="en-SE" sz="1100" b="0" i="0" u="none" strike="noStrike" dirty="0">
                          <a:solidFill>
                            <a:srgbClr val="000000"/>
                          </a:solidFill>
                          <a:effectLst/>
                          <a:latin typeface="Calibri" panose="020F0502020204030204" pitchFamily="34" charset="0"/>
                        </a:rPr>
                        <a:t>15</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marL="90000" marR="90000" marT="46800" marB="46800" anchor="b"/>
                </a:tc>
                <a:tc>
                  <a:txBody>
                    <a:bodyPr/>
                    <a:lstStyle/>
                    <a:p>
                      <a:pPr algn="l" fontAlgn="b"/>
                      <a:r>
                        <a:rPr lang="sv-SE" sz="1100" b="0" i="0" u="none" strike="noStrike" dirty="0">
                          <a:solidFill>
                            <a:srgbClr val="000000"/>
                          </a:solidFill>
                          <a:effectLst/>
                          <a:latin typeface="Calibri" panose="020F0502020204030204" pitchFamily="34" charset="0"/>
                        </a:rPr>
                        <a:t>7</a:t>
                      </a:r>
                      <a:endParaRPr lang="en-SE" sz="1100" b="0" i="0" u="none" strike="noStrike" dirty="0">
                        <a:solidFill>
                          <a:srgbClr val="000000"/>
                        </a:solidFill>
                        <a:effectLst/>
                        <a:latin typeface="Calibri" panose="020F0502020204030204" pitchFamily="34" charset="0"/>
                      </a:endParaRPr>
                    </a:p>
                  </a:txBody>
                  <a:tcPr marL="90000" marR="90000" marT="46800" marB="46800" anchor="b"/>
                </a:tc>
                <a:extLst>
                  <a:ext uri="{0D108BD9-81ED-4DB2-BD59-A6C34878D82A}">
                    <a16:rowId xmlns:a16="http://schemas.microsoft.com/office/drawing/2014/main" val="1649210073"/>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000" b="0" i="0" u="none" strike="noStrike" dirty="0">
                          <a:solidFill>
                            <a:srgbClr val="000000"/>
                          </a:solidFill>
                          <a:effectLst/>
                          <a:latin typeface="+mn-lt"/>
                        </a:rPr>
                        <a:t>0,001</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000" b="0" i="0" u="none" strike="noStrike" dirty="0">
                          <a:solidFill>
                            <a:srgbClr val="000000"/>
                          </a:solidFill>
                          <a:effectLst/>
                          <a:latin typeface="+mn-lt"/>
                        </a:rPr>
                        <a:t>0,0005</a:t>
                      </a:r>
                    </a:p>
                  </a:txBody>
                  <a:tcPr marL="90000" marR="90000" marT="46800" marB="46800" anchor="b"/>
                </a:tc>
                <a:extLst>
                  <a:ext uri="{0D108BD9-81ED-4DB2-BD59-A6C34878D82A}">
                    <a16:rowId xmlns:a16="http://schemas.microsoft.com/office/drawing/2014/main" val="1416362113"/>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marL="90000" marR="90000" marT="46800" marB="46800" anchor="b"/>
                </a:tc>
                <a:tc>
                  <a:txBody>
                    <a:bodyPr/>
                    <a:lstStyle/>
                    <a:p>
                      <a:pPr algn="l" fontAlgn="b"/>
                      <a:endParaRPr lang="sv-SE" sz="1000" b="0" i="0" u="none" strike="noStrike" dirty="0">
                        <a:solidFill>
                          <a:srgbClr val="000000"/>
                        </a:solidFill>
                        <a:effectLst/>
                        <a:latin typeface="+mn-lt"/>
                      </a:endParaRP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000" b="0" i="0" u="none" strike="noStrike" dirty="0">
                          <a:solidFill>
                            <a:srgbClr val="000000"/>
                          </a:solidFill>
                          <a:effectLst/>
                          <a:latin typeface="+mn-lt"/>
                        </a:rPr>
                        <a:t>145</a:t>
                      </a:r>
                    </a:p>
                  </a:txBody>
                  <a:tcPr marL="90000" marR="90000" marT="46800" marB="46800" anchor="b"/>
                </a:tc>
                <a:extLst>
                  <a:ext uri="{0D108BD9-81ED-4DB2-BD59-A6C34878D82A}">
                    <a16:rowId xmlns:a16="http://schemas.microsoft.com/office/drawing/2014/main" val="2576153340"/>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marL="90000" marR="90000" marT="46800" marB="46800" anchor="b"/>
                </a:tc>
                <a:tc>
                  <a:txBody>
                    <a:bodyPr/>
                    <a:lstStyle/>
                    <a:p>
                      <a:pPr algn="l" fontAlgn="b"/>
                      <a:endParaRPr lang="sv-SE" sz="1000" b="0" i="0" u="none" strike="noStrike" dirty="0">
                        <a:solidFill>
                          <a:srgbClr val="000000"/>
                        </a:solidFill>
                        <a:effectLst/>
                        <a:latin typeface="+mn-lt"/>
                      </a:endParaRP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000" b="0" i="0" u="none" strike="noStrike" dirty="0">
                          <a:solidFill>
                            <a:srgbClr val="000000"/>
                          </a:solidFill>
                          <a:effectLst/>
                          <a:latin typeface="+mn-lt"/>
                        </a:rPr>
                        <a:t>0,001</a:t>
                      </a:r>
                    </a:p>
                  </a:txBody>
                  <a:tcPr marL="90000" marR="90000" marT="46800" marB="46800" anchor="b"/>
                </a:tc>
                <a:extLst>
                  <a:ext uri="{0D108BD9-81ED-4DB2-BD59-A6C34878D82A}">
                    <a16:rowId xmlns:a16="http://schemas.microsoft.com/office/drawing/2014/main" val="2148416597"/>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marL="90000" marR="90000" marT="46800" marB="46800" anchor="b"/>
                </a:tc>
                <a:tc>
                  <a:txBody>
                    <a:bodyPr/>
                    <a:lstStyle/>
                    <a:p>
                      <a:pPr algn="l" fontAlgn="b"/>
                      <a:r>
                        <a:rPr lang="sv-SE" sz="1000" b="0" i="0" u="none" strike="noStrike" dirty="0">
                          <a:solidFill>
                            <a:srgbClr val="000000"/>
                          </a:solidFill>
                          <a:effectLst/>
                          <a:latin typeface="+mn-lt"/>
                        </a:rPr>
                        <a:t>24,9</a:t>
                      </a:r>
                    </a:p>
                  </a:txBody>
                  <a:tcPr marL="90000" marR="90000" marT="46800" marB="4680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marL="90000" marR="90000" marT="46800" marB="46800" anchor="b"/>
                </a:tc>
                <a:tc>
                  <a:txBody>
                    <a:bodyPr/>
                    <a:lstStyle/>
                    <a:p>
                      <a:pPr algn="l" fontAlgn="b"/>
                      <a:r>
                        <a:rPr lang="sv-SE" sz="1000" b="0" i="0" u="none" strike="noStrike" dirty="0">
                          <a:solidFill>
                            <a:srgbClr val="000000"/>
                          </a:solidFill>
                          <a:effectLst/>
                          <a:latin typeface="+mn-lt"/>
                        </a:rPr>
                        <a:t>36</a:t>
                      </a:r>
                    </a:p>
                  </a:txBody>
                  <a:tcPr marL="90000" marR="90000" marT="46800" marB="46800" anchor="b"/>
                </a:tc>
                <a:extLst>
                  <a:ext uri="{0D108BD9-81ED-4DB2-BD59-A6C34878D82A}">
                    <a16:rowId xmlns:a16="http://schemas.microsoft.com/office/drawing/2014/main" val="292650138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Norvik</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BA3E9C90-1FF1-5144-A370-B3C8B3452DB1}"/>
              </a:ext>
            </a:extLst>
          </p:cNvPr>
          <p:cNvSpPr/>
          <p:nvPr/>
        </p:nvSpPr>
        <p:spPr>
          <a:xfrm>
            <a:off x="9185563" y="263236"/>
            <a:ext cx="1152643" cy="33481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7704617-A163-084D-AD7E-2E9CD01BB555}"/>
              </a:ext>
            </a:extLst>
          </p:cNvPr>
          <p:cNvSpPr/>
          <p:nvPr/>
        </p:nvSpPr>
        <p:spPr>
          <a:xfrm>
            <a:off x="7626329"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4" action="ppaction://hlinksldjump"/>
            <a:extLst>
              <a:ext uri="{FF2B5EF4-FFF2-40B4-BE49-F238E27FC236}">
                <a16:creationId xmlns:a16="http://schemas.microsoft.com/office/drawing/2014/main" id="{EBB0EF24-7F18-4A40-86CC-08E512748F5A}"/>
              </a:ext>
            </a:extLst>
          </p:cNvPr>
          <p:cNvSpPr/>
          <p:nvPr/>
        </p:nvSpPr>
        <p:spPr>
          <a:xfrm>
            <a:off x="10335799" y="267066"/>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3" descr="Text Forts. nästa sida...">
            <a:extLst>
              <a:ext uri="{FF2B5EF4-FFF2-40B4-BE49-F238E27FC236}">
                <a16:creationId xmlns:a16="http://schemas.microsoft.com/office/drawing/2014/main" id="{803DA995-3946-9A25-DB44-6EB6F0B756AE}"/>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22404223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Norvik</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278209743"/>
              </p:ext>
            </p:extLst>
          </p:nvPr>
        </p:nvGraphicFramePr>
        <p:xfrm>
          <a:off x="479425" y="1891950"/>
          <a:ext cx="11233151" cy="21640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216</a:t>
                      </a:r>
                    </a:p>
                  </a:txBody>
                  <a:tcPr/>
                </a:tc>
                <a:tc>
                  <a:txBody>
                    <a:bodyPr/>
                    <a:lstStyle/>
                    <a:p>
                      <a:pPr algn="l"/>
                      <a:r>
                        <a:rPr lang="sv-SE" sz="1000" dirty="0">
                          <a:latin typeface="+mn-lt"/>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2225553731"/>
                  </a:ext>
                </a:extLst>
              </a:tr>
              <a:tr h="220839">
                <a:tc>
                  <a:txBody>
                    <a:bodyPr/>
                    <a:lstStyle/>
                    <a:p>
                      <a:pPr algn="l" fontAlgn="b"/>
                      <a:r>
                        <a:rPr lang="sv-SE" sz="1000" b="0" i="0" u="none" strike="noStrike">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66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79</a:t>
                      </a:r>
                    </a:p>
                  </a:txBody>
                  <a:tcPr anchor="b"/>
                </a:tc>
                <a:extLst>
                  <a:ext uri="{0D108BD9-81ED-4DB2-BD59-A6C34878D82A}">
                    <a16:rowId xmlns:a16="http://schemas.microsoft.com/office/drawing/2014/main" val="1768865115"/>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3997114434"/>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367463768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172,5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428722169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38</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26</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Norvik</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BA3E9C90-1FF1-5144-A370-B3C8B3452DB1}"/>
              </a:ext>
            </a:extLst>
          </p:cNvPr>
          <p:cNvSpPr/>
          <p:nvPr/>
        </p:nvSpPr>
        <p:spPr>
          <a:xfrm>
            <a:off x="9227127" y="263236"/>
            <a:ext cx="1066799"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7704617-A163-084D-AD7E-2E9CD01BB555}"/>
              </a:ext>
            </a:extLst>
          </p:cNvPr>
          <p:cNvSpPr/>
          <p:nvPr/>
        </p:nvSpPr>
        <p:spPr>
          <a:xfrm>
            <a:off x="75709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4" action="ppaction://hlinksldjump"/>
            <a:extLst>
              <a:ext uri="{FF2B5EF4-FFF2-40B4-BE49-F238E27FC236}">
                <a16:creationId xmlns:a16="http://schemas.microsoft.com/office/drawing/2014/main" id="{EBB0EF24-7F18-4A40-86CC-08E512748F5A}"/>
              </a:ext>
            </a:extLst>
          </p:cNvPr>
          <p:cNvSpPr/>
          <p:nvPr/>
        </p:nvSpPr>
        <p:spPr>
          <a:xfrm>
            <a:off x="10335799" y="267066"/>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0988526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Örebro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Norvik</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250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374401680"/>
              </p:ext>
            </p:extLst>
          </p:nvPr>
        </p:nvGraphicFramePr>
        <p:xfrm>
          <a:off x="479425" y="1891950"/>
          <a:ext cx="11233151" cy="4145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24</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263,03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13</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71,3</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9</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9 548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38</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939807503"/>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38</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49,3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49</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229,4</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36</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387,3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44</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123,7</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2</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1 275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5</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84 300</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156202098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10</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0,6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7</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1,04</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680631176"/>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2</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0,000006</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834841513"/>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48</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15 903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57</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18</a:t>
                      </a:r>
                      <a:r>
                        <a:rPr kumimoji="0" lang="sv-SE" sz="1000" b="0" i="0" u="none" strike="noStrike" kern="1200" cap="none" spc="0" normalizeH="0" baseline="0" dirty="0">
                          <a:ln>
                            <a:noFill/>
                          </a:ln>
                          <a:solidFill>
                            <a:prstClr val="black"/>
                          </a:solidFill>
                          <a:effectLst/>
                          <a:uLnTx/>
                          <a:uFillTx/>
                          <a:latin typeface="+mn-lt"/>
                          <a:ea typeface="+mn-ea"/>
                          <a:cs typeface="+mn-cs"/>
                        </a:rPr>
                        <a:t> </a:t>
                      </a:r>
                      <a:r>
                        <a:rPr kumimoji="0" lang="en-SE" sz="1000" b="0" i="0" u="none" strike="noStrike" kern="1200" cap="none" spc="0" normalizeH="0" baseline="0">
                          <a:ln>
                            <a:noFill/>
                          </a:ln>
                          <a:solidFill>
                            <a:prstClr val="black"/>
                          </a:solidFill>
                          <a:effectLst/>
                          <a:uLnTx/>
                          <a:uFillTx/>
                          <a:latin typeface="+mn-lt"/>
                          <a:ea typeface="+mn-ea"/>
                          <a:cs typeface="+mn-cs"/>
                        </a:rPr>
                        <a:t>763</a:t>
                      </a:r>
                    </a:p>
                  </a:txBody>
                  <a:tcPr marL="90000" marR="9525" marT="9525" marB="0" anchor="ctr"/>
                </a:tc>
                <a:extLst>
                  <a:ext uri="{0D108BD9-81ED-4DB2-BD59-A6C34878D82A}">
                    <a16:rowId xmlns:a16="http://schemas.microsoft.com/office/drawing/2014/main" val="2768700742"/>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4</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8,95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6</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18,8</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297742404"/>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7</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321,5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4</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40 975</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815820264"/>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31</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13 821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71</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SE" sz="1000" b="0" i="0" u="none" strike="noStrike" kern="1200" cap="none" spc="0" normalizeH="0" baseline="0">
                          <a:ln>
                            <a:noFill/>
                          </a:ln>
                          <a:solidFill>
                            <a:prstClr val="black"/>
                          </a:solidFill>
                          <a:effectLst/>
                          <a:uLnTx/>
                          <a:uFillTx/>
                          <a:latin typeface="+mn-lt"/>
                          <a:ea typeface="+mn-ea"/>
                          <a:cs typeface="+mn-cs"/>
                        </a:rPr>
                        <a:t>12</a:t>
                      </a:r>
                      <a:r>
                        <a:rPr kumimoji="0" lang="sv-SE" sz="1000" b="0" i="0" u="none" strike="noStrike" kern="1200" cap="none" spc="0" normalizeH="0" baseline="0" dirty="0">
                          <a:ln>
                            <a:noFill/>
                          </a:ln>
                          <a:solidFill>
                            <a:prstClr val="black"/>
                          </a:solidFill>
                          <a:effectLst/>
                          <a:uLnTx/>
                          <a:uFillTx/>
                          <a:latin typeface="+mn-lt"/>
                          <a:ea typeface="+mn-ea"/>
                          <a:cs typeface="+mn-cs"/>
                        </a:rPr>
                        <a:t> </a:t>
                      </a:r>
                      <a:r>
                        <a:rPr kumimoji="0" lang="en-SE" sz="1000" b="0" i="0" u="none" strike="noStrike" kern="1200" cap="none" spc="0" normalizeH="0" baseline="0">
                          <a:ln>
                            <a:noFill/>
                          </a:ln>
                          <a:solidFill>
                            <a:prstClr val="black"/>
                          </a:solidFill>
                          <a:effectLst/>
                          <a:uLnTx/>
                          <a:uFillTx/>
                          <a:latin typeface="+mn-lt"/>
                          <a:ea typeface="+mn-ea"/>
                          <a:cs typeface="+mn-cs"/>
                        </a:rPr>
                        <a:t>994</a:t>
                      </a:r>
                    </a:p>
                  </a:txBody>
                  <a:tcPr marL="90000" marR="9525" marT="9525" marB="0" anchor="ctr"/>
                </a:tc>
                <a:extLst>
                  <a:ext uri="{0D108BD9-81ED-4DB2-BD59-A6C34878D82A}">
                    <a16:rowId xmlns:a16="http://schemas.microsoft.com/office/drawing/2014/main" val="4079000151"/>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37</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126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3</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3</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3462322611"/>
                  </a:ext>
                </a:extLst>
              </a:tr>
              <a:tr h="220839">
                <a:tc>
                  <a:txBody>
                    <a:bodyPr/>
                    <a:lstStyle/>
                    <a:p>
                      <a:pPr algn="l" fontAlgn="b"/>
                      <a:r>
                        <a:rPr lang="sv-SE" sz="1000" b="0" i="0" u="none" strike="noStrike">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2</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0,00001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505368895"/>
                  </a:ext>
                </a:extLst>
              </a:tr>
              <a:tr h="220839">
                <a:tc>
                  <a:txBody>
                    <a:bodyPr/>
                    <a:lstStyle/>
                    <a:p>
                      <a:pPr algn="l" fontAlgn="b"/>
                      <a:r>
                        <a:rPr lang="sv-SE" sz="1000" b="0" i="0" u="none" strike="noStrike">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5</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22,1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7</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26,5</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4039071531"/>
                  </a:ext>
                </a:extLst>
              </a:tr>
              <a:tr h="220839">
                <a:tc>
                  <a:txBody>
                    <a:bodyPr/>
                    <a:lstStyle/>
                    <a:p>
                      <a:pPr algn="l" fontAlgn="b"/>
                      <a:r>
                        <a:rPr lang="sv-SE" sz="1000" b="0" i="0" u="none" strike="noStrike">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kumimoji="0" lang="en-SE" sz="1000" b="0" i="0" u="none" strike="noStrike" kern="1200" cap="none" spc="0" normalizeH="0" baseline="0">
                          <a:ln>
                            <a:noFill/>
                          </a:ln>
                          <a:solidFill>
                            <a:prstClr val="black"/>
                          </a:solidFill>
                          <a:effectLst/>
                          <a:uLnTx/>
                          <a:uFillTx/>
                          <a:latin typeface="+mn-lt"/>
                          <a:ea typeface="+mn-ea"/>
                          <a:cs typeface="+mn-cs"/>
                        </a:rPr>
                        <a:t>26</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216,4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11</a:t>
                      </a:r>
                      <a:endParaRPr kumimoji="0" lang="en-SE" sz="1000" b="0" i="0" u="none" strike="noStrike" kern="1200" cap="none" spc="0" normalizeH="0" baseline="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99,6</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874268445"/>
                  </a:ext>
                </a:extLst>
              </a:tr>
              <a:tr h="0">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13</a:t>
                      </a:r>
                    </a:p>
                  </a:txBody>
                  <a:tcPr marL="90000" marR="9525" marT="9525" marB="0" anchor="ctr"/>
                </a:tc>
                <a:tc>
                  <a:txBody>
                    <a:bodyPr/>
                    <a:lstStyle/>
                    <a:p>
                      <a:pPr marL="0" algn="l" defTabSz="914400" rtl="0" eaLnBrk="1" fontAlgn="b" latinLnBrk="0" hangingPunct="1"/>
                      <a:r>
                        <a:rPr kumimoji="0" lang="en-SE" sz="1000" b="0" i="0" u="none" strike="noStrike" kern="1200" cap="none" spc="0" normalizeH="0" baseline="0" dirty="0">
                          <a:ln>
                            <a:noFill/>
                          </a:ln>
                          <a:solidFill>
                            <a:prstClr val="black"/>
                          </a:solidFill>
                          <a:effectLst/>
                          <a:uLnTx/>
                          <a:uFillTx/>
                          <a:latin typeface="+mn-lt"/>
                          <a:ea typeface="+mn-ea"/>
                          <a:cs typeface="+mn-cs"/>
                        </a:rPr>
                        <a:t>525,9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9</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tc>
                  <a:txBody>
                    <a:bodyPr/>
                    <a:lstStyle/>
                    <a:p>
                      <a:pPr marL="0" algn="l" defTabSz="914400" rtl="0" eaLnBrk="1" fontAlgn="b" latinLnBrk="0" hangingPunct="1"/>
                      <a:r>
                        <a:rPr kumimoji="0" lang="sv-SE" sz="1000" b="0" i="0" u="none" strike="noStrike" kern="1200" cap="none" spc="0" normalizeH="0" baseline="0" dirty="0">
                          <a:ln>
                            <a:noFill/>
                          </a:ln>
                          <a:solidFill>
                            <a:prstClr val="black"/>
                          </a:solidFill>
                          <a:effectLst/>
                          <a:uLnTx/>
                          <a:uFillTx/>
                          <a:latin typeface="+mn-lt"/>
                          <a:ea typeface="+mn-ea"/>
                          <a:cs typeface="+mn-cs"/>
                        </a:rPr>
                        <a:t>8,1</a:t>
                      </a:r>
                      <a:endParaRPr kumimoji="0" lang="en-SE" sz="1000" b="0" i="0" u="none" strike="noStrike" kern="1200" cap="none" spc="0" normalizeH="0" baseline="0" dirty="0">
                        <a:ln>
                          <a:noFill/>
                        </a:ln>
                        <a:solidFill>
                          <a:prstClr val="black"/>
                        </a:solidFill>
                        <a:effectLst/>
                        <a:uLnTx/>
                        <a:uFillTx/>
                        <a:latin typeface="+mn-lt"/>
                        <a:ea typeface="+mn-ea"/>
                        <a:cs typeface="+mn-cs"/>
                      </a:endParaRPr>
                    </a:p>
                  </a:txBody>
                  <a:tcPr marL="90000" marR="9525" marT="9525" marB="0" anchor="ctr"/>
                </a:tc>
                <a:extLst>
                  <a:ext uri="{0D108BD9-81ED-4DB2-BD59-A6C34878D82A}">
                    <a16:rowId xmlns:a16="http://schemas.microsoft.com/office/drawing/2014/main" val="219574992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län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EABDE713-B0B6-1540-9602-7AB3563A7E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54149CD4-EA25-C24E-A1DB-80DEAF3070D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3" descr="Text Forts. nästa sida...">
            <a:extLst>
              <a:ext uri="{FF2B5EF4-FFF2-40B4-BE49-F238E27FC236}">
                <a16:creationId xmlns:a16="http://schemas.microsoft.com/office/drawing/2014/main" id="{6A6366A9-7C33-734B-BD7B-C4EDE8FAE408}"/>
              </a:ext>
            </a:extLst>
          </p:cNvPr>
          <p:cNvSpPr txBox="1">
            <a:spLocks/>
          </p:cNvSpPr>
          <p:nvPr/>
        </p:nvSpPr>
        <p:spPr>
          <a:xfrm>
            <a:off x="5850060" y="6325235"/>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3" action="ppaction://hlinksldjump"/>
            <a:extLst>
              <a:ext uri="{FF2B5EF4-FFF2-40B4-BE49-F238E27FC236}">
                <a16:creationId xmlns:a16="http://schemas.microsoft.com/office/drawing/2014/main" id="{EBBF831F-EFB1-6441-8175-7C74234C13BE}"/>
              </a:ext>
            </a:extLst>
          </p:cNvPr>
          <p:cNvSpPr/>
          <p:nvPr/>
        </p:nvSpPr>
        <p:spPr>
          <a:xfrm>
            <a:off x="8659090" y="263236"/>
            <a:ext cx="930661"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baka till Lokal beslagsstatistik">
            <a:hlinkClick r:id="rId4" action="ppaction://hlinksldjump"/>
            <a:extLst>
              <a:ext uri="{FF2B5EF4-FFF2-40B4-BE49-F238E27FC236}">
                <a16:creationId xmlns:a16="http://schemas.microsoft.com/office/drawing/2014/main" id="{62A5E29C-1842-F24B-B0C6-56E637EFE1AA}"/>
              </a:ext>
            </a:extLst>
          </p:cNvPr>
          <p:cNvSpPr/>
          <p:nvPr/>
        </p:nvSpPr>
        <p:spPr>
          <a:xfrm>
            <a:off x="703027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Stockholms län">
            <a:hlinkClick r:id="rId5" action="ppaction://hlinksldjump"/>
            <a:extLst>
              <a:ext uri="{FF2B5EF4-FFF2-40B4-BE49-F238E27FC236}">
                <a16:creationId xmlns:a16="http://schemas.microsoft.com/office/drawing/2014/main" id="{AB66AB0C-A06D-3B46-A9B4-6B192B1C2CC8}"/>
              </a:ext>
            </a:extLst>
          </p:cNvPr>
          <p:cNvSpPr/>
          <p:nvPr/>
        </p:nvSpPr>
        <p:spPr>
          <a:xfrm>
            <a:off x="9852123" y="252200"/>
            <a:ext cx="104445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23975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803286759"/>
              </p:ext>
            </p:extLst>
          </p:nvPr>
        </p:nvGraphicFramePr>
        <p:xfrm>
          <a:off x="479425" y="1891950"/>
          <a:ext cx="11233151" cy="34758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110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11</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016782735"/>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761805637"/>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0,00001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0,00006</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172683578"/>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21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11 635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6</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1 750</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957700914"/>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dirty="0">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1,4</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950155166"/>
                  </a:ext>
                </a:extLst>
              </a:tr>
              <a:tr h="220839">
                <a:tc>
                  <a:txBody>
                    <a:bodyPr/>
                    <a:lstStyle/>
                    <a:p>
                      <a:pPr algn="l" fontAlgn="b"/>
                      <a:r>
                        <a:rPr lang="sv-SE" sz="1000" b="0" i="0" u="none" strike="noStrike" dirty="0">
                          <a:solidFill>
                            <a:srgbClr val="000000"/>
                          </a:solidFill>
                          <a:effectLst/>
                          <a:latin typeface="+mn-lt"/>
                        </a:rPr>
                        <a:t>Nikotinhaltiga produkter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20505325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21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22,2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6,8</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610882866"/>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2,9</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530656157"/>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dirty="0">
                          <a:solidFill>
                            <a:srgbClr val="000000"/>
                          </a:solidFill>
                          <a:effectLst/>
                          <a:latin typeface="Calibri" panose="020F0502020204030204" pitchFamily="34" charset="0"/>
                        </a:rPr>
                        <a:t>9</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707966503"/>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dirty="0">
                          <a:solidFill>
                            <a:srgbClr val="000000"/>
                          </a:solidFill>
                          <a:effectLst/>
                          <a:latin typeface="Calibri" panose="020F0502020204030204" pitchFamily="34" charset="0"/>
                        </a:rPr>
                        <a:t>5</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4 356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l" fontAlgn="b"/>
                      <a:r>
                        <a:rPr lang="sv-SE" sz="1100" b="0" i="0" u="none" strike="noStrike" dirty="0">
                          <a:solidFill>
                            <a:srgbClr val="000000"/>
                          </a:solidFill>
                          <a:effectLst/>
                          <a:latin typeface="Calibri" panose="020F0502020204030204" pitchFamily="34" charset="0"/>
                        </a:rPr>
                        <a:t>18</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10 038</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584802910"/>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marT="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marT="46800"/>
                </a:tc>
                <a:tc>
                  <a:txBody>
                    <a:bodyPr/>
                    <a:lstStyle/>
                    <a:p>
                      <a:pPr algn="l" fontAlgn="b"/>
                      <a:r>
                        <a:rPr lang="en-SE" sz="1100" b="0" i="0" u="none" strike="noStrike">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46800" marB="0"/>
                </a:tc>
                <a:tc>
                  <a:txBody>
                    <a:bodyPr/>
                    <a:lstStyle/>
                    <a:p>
                      <a:pPr algn="l" fontAlgn="b"/>
                      <a:r>
                        <a:rPr lang="en-SE" sz="1100" b="0" i="0" u="none" strike="noStrike" dirty="0">
                          <a:solidFill>
                            <a:srgbClr val="000000"/>
                          </a:solidFill>
                          <a:effectLst/>
                          <a:latin typeface="Calibri" panose="020F0502020204030204" pitchFamily="34" charset="0"/>
                        </a:rPr>
                        <a:t>0,5</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T="46800"/>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46800" marB="0"/>
                </a:tc>
                <a:tc>
                  <a:txBody>
                    <a:bodyPr/>
                    <a:lstStyle/>
                    <a:p>
                      <a:pPr algn="l" fontAlgn="b"/>
                      <a:r>
                        <a:rPr lang="sv-SE" sz="1100" b="0" i="0" u="none" strike="noStrike" dirty="0">
                          <a:solidFill>
                            <a:srgbClr val="000000"/>
                          </a:solidFill>
                          <a:effectLst/>
                          <a:latin typeface="Calibri" panose="020F0502020204030204" pitchFamily="34" charset="0"/>
                        </a:rPr>
                        <a:t>113</a:t>
                      </a:r>
                      <a:endParaRPr lang="en-SE" sz="1100" b="0" i="0" u="none" strike="noStrike" dirty="0">
                        <a:solidFill>
                          <a:srgbClr val="000000"/>
                        </a:solidFill>
                        <a:effectLst/>
                        <a:latin typeface="Calibri" panose="020F0502020204030204" pitchFamily="34" charset="0"/>
                      </a:endParaRPr>
                    </a:p>
                  </a:txBody>
                  <a:tcPr marL="90000" marR="9525" marT="46800" marB="0"/>
                </a:tc>
                <a:extLst>
                  <a:ext uri="{0D108BD9-81ED-4DB2-BD59-A6C34878D82A}">
                    <a16:rowId xmlns:a16="http://schemas.microsoft.com/office/drawing/2014/main" val="2480338647"/>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nchor="ctr"/>
                </a:tc>
                <a:tc>
                  <a:txBody>
                    <a:bodyPr/>
                    <a:lstStyle/>
                    <a:p>
                      <a:pPr algn="l" fontAlgn="b"/>
                      <a:r>
                        <a:rPr lang="en-SE" sz="1100" b="0" i="0" u="none" strike="noStrike">
                          <a:solidFill>
                            <a:srgbClr val="000000"/>
                          </a:solidFill>
                          <a:effectLst/>
                          <a:latin typeface="Calibri" panose="020F0502020204030204" pitchFamily="34" charset="0"/>
                        </a:rPr>
                        <a:t>24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133 769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nchor="ctr"/>
                </a:tc>
                <a:tc>
                  <a:txBody>
                    <a:bodyPr/>
                    <a:lstStyle/>
                    <a:p>
                      <a:pPr algn="l" fontAlgn="b"/>
                      <a:r>
                        <a:rPr lang="sv-SE" sz="1100" b="0" i="0" u="none" strike="noStrike" dirty="0">
                          <a:solidFill>
                            <a:srgbClr val="000000"/>
                          </a:solidFill>
                          <a:effectLst/>
                          <a:latin typeface="Calibri" panose="020F0502020204030204" pitchFamily="34" charset="0"/>
                        </a:rPr>
                        <a:t>32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51 947</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46691233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län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EABDE713-B0B6-1540-9602-7AB3563A7E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54149CD4-EA25-C24E-A1DB-80DEAF3070D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3" action="ppaction://hlinksldjump"/>
            <a:extLst>
              <a:ext uri="{FF2B5EF4-FFF2-40B4-BE49-F238E27FC236}">
                <a16:creationId xmlns:a16="http://schemas.microsoft.com/office/drawing/2014/main" id="{2C89B410-BFA5-E341-A8E1-2D5AED17093E}"/>
              </a:ext>
            </a:extLst>
          </p:cNvPr>
          <p:cNvSpPr/>
          <p:nvPr/>
        </p:nvSpPr>
        <p:spPr>
          <a:xfrm>
            <a:off x="8575964" y="193964"/>
            <a:ext cx="1013788" cy="39023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4" action="ppaction://hlinksldjump"/>
            <a:extLst>
              <a:ext uri="{FF2B5EF4-FFF2-40B4-BE49-F238E27FC236}">
                <a16:creationId xmlns:a16="http://schemas.microsoft.com/office/drawing/2014/main" id="{5E6A5016-DE1F-5940-8763-C07479E0D5BA}"/>
              </a:ext>
            </a:extLst>
          </p:cNvPr>
          <p:cNvSpPr/>
          <p:nvPr/>
        </p:nvSpPr>
        <p:spPr>
          <a:xfrm>
            <a:off x="7071837" y="22449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Stockholms län">
            <a:hlinkClick r:id="rId5" action="ppaction://hlinksldjump"/>
            <a:extLst>
              <a:ext uri="{FF2B5EF4-FFF2-40B4-BE49-F238E27FC236}">
                <a16:creationId xmlns:a16="http://schemas.microsoft.com/office/drawing/2014/main" id="{78FCBDC1-0ECC-C04B-964C-FB57CB38098C}"/>
              </a:ext>
            </a:extLst>
          </p:cNvPr>
          <p:cNvSpPr/>
          <p:nvPr/>
        </p:nvSpPr>
        <p:spPr>
          <a:xfrm>
            <a:off x="9852123" y="252200"/>
            <a:ext cx="104445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3" descr="Text Forts. nästa sida...">
            <a:extLst>
              <a:ext uri="{FF2B5EF4-FFF2-40B4-BE49-F238E27FC236}">
                <a16:creationId xmlns:a16="http://schemas.microsoft.com/office/drawing/2014/main" id="{70BF4FF9-50F4-ADC8-1DF5-7F37591D09F1}"/>
              </a:ext>
            </a:extLst>
          </p:cNvPr>
          <p:cNvSpPr txBox="1">
            <a:spLocks/>
          </p:cNvSpPr>
          <p:nvPr/>
        </p:nvSpPr>
        <p:spPr>
          <a:xfrm>
            <a:off x="5850060" y="6325235"/>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13002860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84723134"/>
              </p:ext>
            </p:extLst>
          </p:nvPr>
        </p:nvGraphicFramePr>
        <p:xfrm>
          <a:off x="479425" y="1891950"/>
          <a:ext cx="11233151" cy="1615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Öl, över 3,5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238,1</a:t>
                      </a:r>
                    </a:p>
                  </a:txBody>
                  <a:tcPr marL="90000" marR="9525" marT="9525" marB="0" anchor="ctr"/>
                </a:tc>
                <a:tc>
                  <a:txBody>
                    <a:bodyPr/>
                    <a:lstStyle/>
                    <a:p>
                      <a:pPr algn="l"/>
                      <a:r>
                        <a:rPr lang="sv-SE" sz="1000" dirty="0">
                          <a:latin typeface="+mn-lt"/>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1 087</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101241906"/>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7</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11,7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25</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10,1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21642735"/>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43</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32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59</a:t>
                      </a:r>
                      <a:endParaRPr lang="en-SE" sz="1000" b="0" i="0" u="none" strike="noStrike" kern="120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82,0</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2540692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85</a:t>
                      </a:r>
                    </a:p>
                  </a:txBody>
                  <a:tcPr marL="90000" marR="9525" marT="46800" marB="0"/>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21 967</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61</a:t>
                      </a:r>
                      <a:endParaRPr lang="en-SE" sz="1000" b="0" i="0" u="none" strike="noStrike" kern="1200">
                        <a:solidFill>
                          <a:srgbClr val="000000"/>
                        </a:solidFill>
                        <a:effectLst/>
                        <a:latin typeface="+mn-lt"/>
                        <a:ea typeface="+mn-ea"/>
                        <a:cs typeface="+mn-cs"/>
                      </a:endParaRPr>
                    </a:p>
                  </a:txBody>
                  <a:tcPr marL="90000" marR="9525" marT="46800" marB="0"/>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256 548</a:t>
                      </a:r>
                      <a:endParaRPr lang="en-SE" sz="1000" b="0" i="0" u="none" strike="noStrike" kern="1200" dirty="0">
                        <a:solidFill>
                          <a:srgbClr val="000000"/>
                        </a:solidFill>
                        <a:effectLst/>
                        <a:latin typeface="+mn-lt"/>
                        <a:ea typeface="+mn-ea"/>
                        <a:cs typeface="+mn-cs"/>
                      </a:endParaRPr>
                    </a:p>
                  </a:txBody>
                  <a:tcPr marL="90000" marR="9525" marT="46800" marB="0"/>
                </a:tc>
                <a:extLst>
                  <a:ext uri="{0D108BD9-81ED-4DB2-BD59-A6C34878D82A}">
                    <a16:rowId xmlns:a16="http://schemas.microsoft.com/office/drawing/2014/main" val="3039615768"/>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algn="l" defTabSz="914400" rtl="0" eaLnBrk="1" fontAlgn="b" latinLnBrk="0" hangingPunct="1"/>
                      <a:r>
                        <a:rPr lang="en-SE" sz="1000" b="1" i="0" u="none" strike="noStrike" kern="1200" dirty="0">
                          <a:solidFill>
                            <a:schemeClr val="bg1"/>
                          </a:solidFill>
                          <a:effectLst/>
                          <a:latin typeface="+mn-lt"/>
                          <a:ea typeface="+mn-ea"/>
                          <a:cs typeface="+mn-cs"/>
                        </a:rPr>
                        <a:t>523</a:t>
                      </a:r>
                    </a:p>
                  </a:txBody>
                  <a:tcPr marL="90000" marR="9525" marT="9525" marB="0" anchor="ctr">
                    <a:solidFill>
                      <a:schemeClr val="tx2"/>
                    </a:solidFill>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marL="90000"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algn="l" defTabSz="914400" rtl="0" eaLnBrk="1" fontAlgn="b" latinLnBrk="0" hangingPunct="1"/>
                      <a:r>
                        <a:rPr lang="sv-SE" sz="1000" b="1" i="0" u="none" strike="noStrike" kern="1200" dirty="0">
                          <a:solidFill>
                            <a:schemeClr val="bg1"/>
                          </a:solidFill>
                          <a:effectLst/>
                          <a:latin typeface="+mn-lt"/>
                          <a:ea typeface="+mn-ea"/>
                          <a:cs typeface="+mn-cs"/>
                        </a:rPr>
                        <a:t>511</a:t>
                      </a:r>
                      <a:endParaRPr lang="en-SE" sz="1000" b="1" i="0" u="none" strike="noStrike" kern="1200" dirty="0">
                        <a:solidFill>
                          <a:schemeClr val="bg1"/>
                        </a:solidFill>
                        <a:effectLst/>
                        <a:latin typeface="+mn-lt"/>
                        <a:ea typeface="+mn-ea"/>
                        <a:cs typeface="+mn-cs"/>
                      </a:endParaRPr>
                    </a:p>
                  </a:txBody>
                  <a:tcPr marL="90000" marR="9525" marT="9525" marB="0" anchor="ctr">
                    <a:solidFill>
                      <a:schemeClr val="tx2"/>
                    </a:solidFill>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marL="90000" anchor="ctr">
                    <a:solidFill>
                      <a:schemeClr val="tx2"/>
                    </a:solidFill>
                  </a:tcPr>
                </a:tc>
                <a:extLst>
                  <a:ext uri="{0D108BD9-81ED-4DB2-BD59-A6C34878D82A}">
                    <a16:rowId xmlns:a16="http://schemas.microsoft.com/office/drawing/2014/main" val="245722195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EABDE713-B0B6-1540-9602-7AB3563A7E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54149CD4-EA25-C24E-A1DB-80DEAF3070D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2" action="ppaction://hlinksldjump"/>
            <a:extLst>
              <a:ext uri="{FF2B5EF4-FFF2-40B4-BE49-F238E27FC236}">
                <a16:creationId xmlns:a16="http://schemas.microsoft.com/office/drawing/2014/main" id="{2C89B410-BFA5-E341-A8E1-2D5AED17093E}"/>
              </a:ext>
            </a:extLst>
          </p:cNvPr>
          <p:cNvSpPr/>
          <p:nvPr/>
        </p:nvSpPr>
        <p:spPr>
          <a:xfrm>
            <a:off x="8562108" y="249382"/>
            <a:ext cx="1027643"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3" action="ppaction://hlinksldjump"/>
            <a:extLst>
              <a:ext uri="{FF2B5EF4-FFF2-40B4-BE49-F238E27FC236}">
                <a16:creationId xmlns:a16="http://schemas.microsoft.com/office/drawing/2014/main" id="{5E6A5016-DE1F-5940-8763-C07479E0D5BA}"/>
              </a:ext>
            </a:extLst>
          </p:cNvPr>
          <p:cNvSpPr/>
          <p:nvPr/>
        </p:nvSpPr>
        <p:spPr>
          <a:xfrm>
            <a:off x="6974855" y="266055"/>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Stockholms län">
            <a:hlinkClick r:id="rId4" action="ppaction://hlinksldjump"/>
            <a:extLst>
              <a:ext uri="{FF2B5EF4-FFF2-40B4-BE49-F238E27FC236}">
                <a16:creationId xmlns:a16="http://schemas.microsoft.com/office/drawing/2014/main" id="{78FCBDC1-0ECC-C04B-964C-FB57CB38098C}"/>
              </a:ext>
            </a:extLst>
          </p:cNvPr>
          <p:cNvSpPr/>
          <p:nvPr/>
        </p:nvSpPr>
        <p:spPr>
          <a:xfrm>
            <a:off x="9852123" y="252200"/>
            <a:ext cx="104445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45222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Stockholm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Stockholms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59002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narkotika</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1229912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4" action="ppaction://hlinksldjump"/>
            <a:extLst>
              <a:ext uri="{FF2B5EF4-FFF2-40B4-BE49-F238E27FC236}">
                <a16:creationId xmlns:a16="http://schemas.microsoft.com/office/drawing/2014/main" id="{5D685F8F-41FC-5C46-BA1C-17FCDFE799C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03045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man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Västmanlands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Västman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198141148"/>
              </p:ext>
            </p:extLst>
          </p:nvPr>
        </p:nvGraphicFramePr>
        <p:xfrm>
          <a:off x="479425" y="1891950"/>
          <a:ext cx="11233151" cy="2262789"/>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53587">
                <a:tc>
                  <a:txBody>
                    <a:bodyPr/>
                    <a:lstStyle/>
                    <a:p>
                      <a:pPr algn="l" fontAlgn="b"/>
                      <a:r>
                        <a:rPr lang="sv-SE" sz="1000" b="0" i="0" u="none" strike="noStrike" dirty="0">
                          <a:solidFill>
                            <a:srgbClr val="000000"/>
                          </a:solidFill>
                          <a:effectLst/>
                          <a:latin typeface="+mn-lt"/>
                        </a:rPr>
                        <a:t>Cannabis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2</a:t>
                      </a:r>
                    </a:p>
                  </a:txBody>
                  <a:tcPr anchor="ctr"/>
                </a:tc>
                <a:tc>
                  <a:txBody>
                    <a:bodyPr/>
                    <a:lstStyle/>
                    <a:p>
                      <a:pPr algn="l" fontAlgn="b"/>
                      <a:r>
                        <a:rPr lang="sv-SE" sz="1100" b="0" i="0" u="none" strike="noStrike" dirty="0">
                          <a:solidFill>
                            <a:srgbClr val="000000"/>
                          </a:solidFill>
                          <a:effectLst/>
                          <a:latin typeface="Calibri" panose="020F0502020204030204" pitchFamily="34" charset="0"/>
                        </a:rPr>
                        <a:t>0,5</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865872892"/>
                  </a:ext>
                </a:extLst>
              </a:tr>
              <a:tr h="253587">
                <a:tc>
                  <a:txBody>
                    <a:bodyPr/>
                    <a:lstStyle/>
                    <a:p>
                      <a:pPr algn="l" fontAlgn="b"/>
                      <a:r>
                        <a:rPr lang="sv-SE" sz="1000" b="0" i="0" u="none" strike="noStrike" dirty="0">
                          <a:solidFill>
                            <a:srgbClr val="000000"/>
                          </a:solidFill>
                          <a:effectLst/>
                          <a:latin typeface="+mn-lt"/>
                        </a:rPr>
                        <a:t>Cannabisharts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3</a:t>
                      </a:r>
                    </a:p>
                  </a:txBody>
                  <a:tcPr anchor="ctr"/>
                </a:tc>
                <a:tc>
                  <a:txBody>
                    <a:bodyPr/>
                    <a:lstStyle/>
                    <a:p>
                      <a:pPr algn="l" fontAlgn="b"/>
                      <a:r>
                        <a:rPr lang="en-SE" sz="1100" b="0" i="0" u="none" strike="noStrike" dirty="0">
                          <a:solidFill>
                            <a:srgbClr val="000000"/>
                          </a:solidFill>
                          <a:effectLst/>
                          <a:latin typeface="Calibri" panose="020F0502020204030204" pitchFamily="34" charset="0"/>
                        </a:rPr>
                        <a:t>1,1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ctr"/>
                </a:tc>
                <a:tc>
                  <a:txBody>
                    <a:bodyPr/>
                    <a:lstStyle/>
                    <a:p>
                      <a:pPr algn="l" fontAlgn="b"/>
                      <a:r>
                        <a:rPr lang="sv-SE" sz="1100" b="0" i="0" u="none" strike="noStrike" dirty="0">
                          <a:solidFill>
                            <a:srgbClr val="000000"/>
                          </a:solidFill>
                          <a:effectLst/>
                          <a:latin typeface="Calibri" panose="020F0502020204030204" pitchFamily="34" charset="0"/>
                        </a:rPr>
                        <a:t>0,9</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425332552"/>
                  </a:ext>
                </a:extLst>
              </a:tr>
              <a:tr h="253587">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37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970943810"/>
                  </a:ext>
                </a:extLst>
              </a:tr>
              <a:tr h="253587">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9</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1427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9</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475</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872334658"/>
                  </a:ext>
                </a:extLst>
              </a:tr>
              <a:tr h="253587">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22020205"/>
                  </a:ext>
                </a:extLst>
              </a:tr>
              <a:tr h="253587">
                <a:tc>
                  <a:txBody>
                    <a:bodyPr/>
                    <a:lstStyle/>
                    <a:p>
                      <a:pPr algn="l" fontAlgn="b"/>
                      <a:r>
                        <a:rPr lang="sv-SE" sz="1000" b="0" i="0" u="none" strike="noStrike" dirty="0">
                          <a:solidFill>
                            <a:srgbClr val="000000"/>
                          </a:solidFill>
                          <a:effectLst/>
                          <a:latin typeface="+mn-lt"/>
                        </a:rPr>
                        <a:t>Kat färsk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8,6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7,6</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12894469"/>
                  </a:ext>
                </a:extLst>
              </a:tr>
              <a:tr h="253587">
                <a:tc>
                  <a:txBody>
                    <a:bodyPr/>
                    <a:lstStyle/>
                    <a:p>
                      <a:pPr algn="l" fontAlgn="b"/>
                      <a:r>
                        <a:rPr lang="sv-SE" sz="1000" b="0" i="0" u="none" strike="noStrike" dirty="0">
                          <a:solidFill>
                            <a:srgbClr val="000000"/>
                          </a:solidFill>
                          <a:effectLst/>
                          <a:latin typeface="+mn-lt"/>
                        </a:rPr>
                        <a:t>Kat torkad (kg)</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4</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22,7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32,3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677442733"/>
                  </a:ext>
                </a:extLst>
              </a:tr>
              <a:tr h="0">
                <a:tc>
                  <a:txBody>
                    <a:bodyPr/>
                    <a:lstStyle/>
                    <a:p>
                      <a:pPr marL="0" algn="l" defTabSz="914400" rtl="0" eaLnBrk="1" fontAlgn="b" latinLnBrk="0" hangingPunct="1"/>
                      <a:r>
                        <a:rPr lang="en-GB" sz="1000" b="0" i="0" u="none" strike="noStrike" kern="1200" dirty="0" err="1">
                          <a:solidFill>
                            <a:srgbClr val="000000"/>
                          </a:solidFill>
                          <a:effectLst/>
                          <a:latin typeface="+mn-lt"/>
                          <a:ea typeface="+mn-ea"/>
                          <a:cs typeface="+mn-cs"/>
                        </a:rPr>
                        <a:t>Kokain</a:t>
                      </a:r>
                      <a:r>
                        <a:rPr lang="en-GB" sz="1000" b="0" i="0" u="none" strike="noStrike" kern="1200" dirty="0">
                          <a:solidFill>
                            <a:srgbClr val="000000"/>
                          </a:solidFill>
                          <a:effectLst/>
                          <a:latin typeface="+mn-lt"/>
                          <a:ea typeface="+mn-ea"/>
                          <a:cs typeface="+mn-cs"/>
                        </a:rPr>
                        <a:t> (kg)</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0,00003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extLst>
                  <a:ext uri="{0D108BD9-81ED-4DB2-BD59-A6C34878D82A}">
                    <a16:rowId xmlns:a16="http://schemas.microsoft.com/office/drawing/2014/main" val="416074895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Västmanlands län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53AD9779-89EF-8543-99AC-D6969EA08CE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B8BF4F0C-D4FB-A341-B2D1-33D84E105D0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D2A84364-1664-AB43-96BE-4D29B0EF8D95}"/>
              </a:ext>
            </a:extLst>
          </p:cNvPr>
          <p:cNvSpPr/>
          <p:nvPr/>
        </p:nvSpPr>
        <p:spPr>
          <a:xfrm>
            <a:off x="8465126" y="290944"/>
            <a:ext cx="967463"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54B631B9-F16A-984C-985B-A8778B159763}"/>
              </a:ext>
            </a:extLst>
          </p:cNvPr>
          <p:cNvSpPr/>
          <p:nvPr/>
        </p:nvSpPr>
        <p:spPr>
          <a:xfrm>
            <a:off x="6776130"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Västmanlands län">
            <a:hlinkClick r:id="rId5" action="ppaction://hlinksldjump"/>
            <a:extLst>
              <a:ext uri="{FF2B5EF4-FFF2-40B4-BE49-F238E27FC236}">
                <a16:creationId xmlns:a16="http://schemas.microsoft.com/office/drawing/2014/main" id="{9505EE95-F935-E249-94A0-52AE38753755}"/>
              </a:ext>
            </a:extLst>
          </p:cNvPr>
          <p:cNvSpPr/>
          <p:nvPr/>
        </p:nvSpPr>
        <p:spPr>
          <a:xfrm>
            <a:off x="9694961" y="252200"/>
            <a:ext cx="118056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ubrik 3" descr="Text Forts. nästa sida...">
            <a:extLst>
              <a:ext uri="{FF2B5EF4-FFF2-40B4-BE49-F238E27FC236}">
                <a16:creationId xmlns:a16="http://schemas.microsoft.com/office/drawing/2014/main" id="{18890088-D7A7-D147-804A-E87124264C19}"/>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16571090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man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Västmanlands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Västman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703115033"/>
              </p:ext>
            </p:extLst>
          </p:nvPr>
        </p:nvGraphicFramePr>
        <p:xfrm>
          <a:off x="479425" y="1891950"/>
          <a:ext cx="11233151" cy="21031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50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525576552"/>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6,1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265570913"/>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30 506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13 680</a:t>
                      </a: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0,009</a:t>
                      </a:r>
                    </a:p>
                  </a:txBody>
                  <a:tcPr anchor="b"/>
                </a:tc>
                <a:extLst>
                  <a:ext uri="{0D108BD9-81ED-4DB2-BD59-A6C34878D82A}">
                    <a16:rowId xmlns:a16="http://schemas.microsoft.com/office/drawing/2014/main" val="2256917578"/>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5,1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0,5</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17</a:t>
                      </a:r>
                    </a:p>
                  </a:txBody>
                  <a:tcPr/>
                </a:tc>
                <a:tc>
                  <a:txBody>
                    <a:bodyPr/>
                    <a:lstStyle/>
                    <a:p>
                      <a:pPr algn="l" fontAlgn="b"/>
                      <a:r>
                        <a:rPr lang="sv-SE" sz="1000" b="0" i="0" u="none" strike="noStrike" dirty="0">
                          <a:solidFill>
                            <a:srgbClr val="000000"/>
                          </a:solidFill>
                          <a:effectLst/>
                          <a:latin typeface="+mn-lt"/>
                        </a:rPr>
                        <a:t>2 350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404</a:t>
                      </a:r>
                    </a:p>
                  </a:txBody>
                  <a:tcPr/>
                </a:tc>
                <a:extLst>
                  <a:ext uri="{0D108BD9-81ED-4DB2-BD59-A6C34878D82A}">
                    <a16:rowId xmlns:a16="http://schemas.microsoft.com/office/drawing/2014/main" val="763952690"/>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65</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40</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Västmanlands län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53AD9779-89EF-8543-99AC-D6969EA08CE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B8BF4F0C-D4FB-A341-B2D1-33D84E105D0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D2A84364-1664-AB43-96BE-4D29B0EF8D95}"/>
              </a:ext>
            </a:extLst>
          </p:cNvPr>
          <p:cNvSpPr/>
          <p:nvPr/>
        </p:nvSpPr>
        <p:spPr>
          <a:xfrm>
            <a:off x="8409708" y="304800"/>
            <a:ext cx="1022881"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54B631B9-F16A-984C-985B-A8778B159763}"/>
              </a:ext>
            </a:extLst>
          </p:cNvPr>
          <p:cNvSpPr/>
          <p:nvPr/>
        </p:nvSpPr>
        <p:spPr>
          <a:xfrm>
            <a:off x="6762275" y="29376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Västmanlands län">
            <a:hlinkClick r:id="rId5" action="ppaction://hlinksldjump"/>
            <a:extLst>
              <a:ext uri="{FF2B5EF4-FFF2-40B4-BE49-F238E27FC236}">
                <a16:creationId xmlns:a16="http://schemas.microsoft.com/office/drawing/2014/main" id="{9505EE95-F935-E249-94A0-52AE38753755}"/>
              </a:ext>
            </a:extLst>
          </p:cNvPr>
          <p:cNvSpPr/>
          <p:nvPr/>
        </p:nvSpPr>
        <p:spPr>
          <a:xfrm>
            <a:off x="9694961" y="252200"/>
            <a:ext cx="118056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826552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stman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Västmanlands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47810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Örebro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69230080"/>
              </p:ext>
            </p:extLst>
          </p:nvPr>
        </p:nvGraphicFramePr>
        <p:xfrm>
          <a:off x="479425" y="1891950"/>
          <a:ext cx="11233151" cy="29260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5</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17,3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728582804"/>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9,5</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950524821"/>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0,2</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416522275"/>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100" b="0" i="0" u="none" strike="noStrike" dirty="0">
                          <a:solidFill>
                            <a:srgbClr val="000000"/>
                          </a:solidFill>
                          <a:effectLst/>
                          <a:latin typeface="Calibri" panose="020F0502020204030204" pitchFamily="34" charset="0"/>
                        </a:rPr>
                        <a:t>1 261 380</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144261115"/>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649210073"/>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2 327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210</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926501386"/>
                  </a:ext>
                </a:extLst>
              </a:tr>
              <a:tr h="220839">
                <a:tc>
                  <a:txBody>
                    <a:bodyPr/>
                    <a:lstStyle/>
                    <a:p>
                      <a:pPr marL="0" algn="l" defTabSz="914400" rtl="0" eaLnBrk="1" fontAlgn="b" latinLnBrk="0" hangingPunct="1"/>
                      <a:r>
                        <a:rPr lang="en-GB" sz="1000" b="0" i="0" u="none" strike="noStrike" kern="1200" dirty="0" err="1">
                          <a:solidFill>
                            <a:srgbClr val="000000"/>
                          </a:solidFill>
                          <a:effectLst/>
                          <a:latin typeface="+mn-lt"/>
                          <a:ea typeface="+mn-ea"/>
                          <a:cs typeface="+mn-cs"/>
                        </a:rPr>
                        <a:t>Ecstacy</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pulver</a:t>
                      </a:r>
                      <a:r>
                        <a:rPr lang="en-GB" sz="1000" b="0" i="0" u="none" strike="noStrike" kern="1200" dirty="0">
                          <a:solidFill>
                            <a:srgbClr val="000000"/>
                          </a:solidFill>
                          <a:effectLst/>
                          <a:latin typeface="+mn-lt"/>
                          <a:ea typeface="+mn-ea"/>
                          <a:cs typeface="+mn-cs"/>
                        </a:rPr>
                        <a:t>, kg)</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0,0008</a:t>
                      </a:r>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90464410"/>
                  </a:ext>
                </a:extLst>
              </a:tr>
              <a:tr h="220839">
                <a:tc>
                  <a:txBody>
                    <a:bodyPr/>
                    <a:lstStyle/>
                    <a:p>
                      <a:pPr marL="0" algn="l" defTabSz="914400" rtl="0" eaLnBrk="1" fontAlgn="b" latinLnBrk="0" hangingPunct="1"/>
                      <a:r>
                        <a:rPr lang="en-GB" sz="1000" b="0" i="0" u="none" strike="noStrike" kern="1200" dirty="0">
                          <a:solidFill>
                            <a:srgbClr val="000000"/>
                          </a:solidFill>
                          <a:effectLst/>
                          <a:latin typeface="+mn-lt"/>
                          <a:ea typeface="+mn-ea"/>
                          <a:cs typeface="+mn-cs"/>
                        </a:rPr>
                        <a:t>Ecstasy (</a:t>
                      </a:r>
                      <a:r>
                        <a:rPr lang="en-GB" sz="1000" b="0" i="0" u="none" strike="noStrike" kern="1200" dirty="0" err="1">
                          <a:solidFill>
                            <a:srgbClr val="000000"/>
                          </a:solidFill>
                          <a:effectLst/>
                          <a:latin typeface="+mn-lt"/>
                          <a:ea typeface="+mn-ea"/>
                          <a:cs typeface="+mn-cs"/>
                        </a:rPr>
                        <a:t>tabletter</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st</a:t>
                      </a:r>
                      <a:r>
                        <a:rPr lang="en-GB" sz="1000" b="0" i="0" u="none" strike="noStrike" kern="1200" dirty="0">
                          <a:solidFill>
                            <a:srgbClr val="000000"/>
                          </a:solidFill>
                          <a:effectLst/>
                          <a:latin typeface="+mn-lt"/>
                          <a:ea typeface="+mn-ea"/>
                          <a:cs typeface="+mn-cs"/>
                        </a:rPr>
                        <a:t>)</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100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094093999"/>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696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6</a:t>
                      </a:r>
                      <a:endParaRPr lang="en-SE" sz="1100" b="0" i="0" u="none" strike="noStrike">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1 598</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768865115"/>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4</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30,4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24,4</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0,001</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796000724"/>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Örebro län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BA3E9C90-1FF1-5144-A370-B3C8B3452DB1}"/>
              </a:ext>
            </a:extLst>
          </p:cNvPr>
          <p:cNvSpPr/>
          <p:nvPr/>
        </p:nvSpPr>
        <p:spPr>
          <a:xfrm>
            <a:off x="8894618" y="263236"/>
            <a:ext cx="1000244"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57704617-A163-084D-AD7E-2E9CD01BB555}"/>
              </a:ext>
            </a:extLst>
          </p:cNvPr>
          <p:cNvSpPr/>
          <p:nvPr/>
        </p:nvSpPr>
        <p:spPr>
          <a:xfrm>
            <a:off x="7293820"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5" action="ppaction://hlinksldjump"/>
            <a:extLst>
              <a:ext uri="{FF2B5EF4-FFF2-40B4-BE49-F238E27FC236}">
                <a16:creationId xmlns:a16="http://schemas.microsoft.com/office/drawing/2014/main" id="{EBB0EF24-7F18-4A40-86CC-08E512748F5A}"/>
              </a:ext>
            </a:extLst>
          </p:cNvPr>
          <p:cNvSpPr/>
          <p:nvPr/>
        </p:nvSpPr>
        <p:spPr>
          <a:xfrm>
            <a:off x="10157233" y="252200"/>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3" descr="Text Forts. nästa sida...">
            <a:extLst>
              <a:ext uri="{FF2B5EF4-FFF2-40B4-BE49-F238E27FC236}">
                <a16:creationId xmlns:a16="http://schemas.microsoft.com/office/drawing/2014/main" id="{A2C1393E-2187-50F4-0064-06FA3A98CE63}"/>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924220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Örebro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835984908"/>
              </p:ext>
            </p:extLst>
          </p:nvPr>
        </p:nvGraphicFramePr>
        <p:xfrm>
          <a:off x="479425" y="1891950"/>
          <a:ext cx="11233151" cy="3383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Läkemedel (flytande,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a:solidFill>
                            <a:srgbClr val="000000"/>
                          </a:solidFill>
                          <a:effectLst/>
                          <a:latin typeface="Calibri" panose="020F0502020204030204" pitchFamily="34" charset="0"/>
                        </a:rPr>
                        <a:t>0,02</a:t>
                      </a:r>
                    </a:p>
                  </a:txBody>
                  <a:tcPr marL="90000" marR="9525" marT="9525" marB="0" anchor="ctr"/>
                </a:tc>
                <a:tc>
                  <a:txBody>
                    <a:bodyPr/>
                    <a:lstStyle/>
                    <a:p>
                      <a:pPr algn="l"/>
                      <a:r>
                        <a:rPr lang="sv-SE" sz="1000" dirty="0">
                          <a:latin typeface="+mn-lt"/>
                        </a:rPr>
                        <a:t>2023</a:t>
                      </a: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452375784"/>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634036795"/>
                  </a:ext>
                </a:extLst>
              </a:tr>
              <a:tr h="220839">
                <a:tc>
                  <a:txBody>
                    <a:bodyPr/>
                    <a:lstStyle/>
                    <a:p>
                      <a:pPr marL="0" algn="l" defTabSz="914400" rtl="0" eaLnBrk="1" fontAlgn="b" latinLnBrk="0" hangingPunct="1"/>
                      <a:r>
                        <a:rPr lang="en-GB" sz="1000" b="0" i="0" u="none" strike="noStrike" kern="1200" dirty="0" err="1">
                          <a:solidFill>
                            <a:srgbClr val="000000"/>
                          </a:solidFill>
                          <a:effectLst/>
                          <a:latin typeface="+mn-lt"/>
                          <a:ea typeface="+mn-ea"/>
                          <a:cs typeface="+mn-cs"/>
                        </a:rPr>
                        <a:t>Nikotinhaltiga</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produkter</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liter</a:t>
                      </a:r>
                      <a:r>
                        <a:rPr lang="en-GB" sz="1000" b="0" i="0" u="none" strike="noStrike" kern="1200" dirty="0">
                          <a:solidFill>
                            <a:srgbClr val="000000"/>
                          </a:solidFill>
                          <a:effectLst/>
                          <a:latin typeface="+mn-lt"/>
                          <a:ea typeface="+mn-ea"/>
                          <a:cs typeface="+mn-cs"/>
                        </a:rPr>
                        <a:t>)</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603217059"/>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55,6</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47640138"/>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7</a:t>
                      </a:r>
                      <a:endParaRPr lang="en-SE" sz="1100" b="0" i="0" u="none" strike="noStrike" dirty="0">
                        <a:solidFill>
                          <a:srgbClr val="000000"/>
                        </a:solidFill>
                        <a:effectLst/>
                        <a:latin typeface="Calibri" panose="020F0502020204030204" pitchFamily="34" charset="0"/>
                      </a:endParaRPr>
                    </a:p>
                  </a:txBody>
                  <a:tcPr marL="90000" marR="9525" marT="46800" marB="0"/>
                </a:tc>
                <a:tc>
                  <a:txBody>
                    <a:bodyPr/>
                    <a:lstStyle/>
                    <a:p>
                      <a:pPr algn="l" fontAlgn="b"/>
                      <a:r>
                        <a:rPr lang="sv-SE" sz="1100" b="0" i="0" u="none" strike="noStrike" dirty="0">
                          <a:solidFill>
                            <a:srgbClr val="000000"/>
                          </a:solidFill>
                          <a:effectLst/>
                          <a:latin typeface="Calibri" panose="020F0502020204030204" pitchFamily="34" charset="0"/>
                        </a:rPr>
                        <a:t>325,8</a:t>
                      </a:r>
                      <a:endParaRPr lang="en-SE" sz="1100" b="0" i="0" u="none" strike="noStrike" dirty="0">
                        <a:solidFill>
                          <a:srgbClr val="000000"/>
                        </a:solidFill>
                        <a:effectLst/>
                        <a:latin typeface="Calibri" panose="020F0502020204030204" pitchFamily="34" charset="0"/>
                      </a:endParaRPr>
                    </a:p>
                  </a:txBody>
                  <a:tcPr marL="90000" marR="9525" marT="46800" marB="0"/>
                </a:tc>
                <a:extLst>
                  <a:ext uri="{0D108BD9-81ED-4DB2-BD59-A6C34878D82A}">
                    <a16:rowId xmlns:a16="http://schemas.microsoft.com/office/drawing/2014/main" val="2644387976"/>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4</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1 123,5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745803196"/>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9</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5 090</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16269913"/>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501686890"/>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856047223"/>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6</a:t>
                      </a:r>
                    </a:p>
                  </a:txBody>
                  <a:tcPr marL="90000" marR="9525" marT="46800" marB="0"/>
                </a:tc>
                <a:tc>
                  <a:txBody>
                    <a:bodyPr/>
                    <a:lstStyle/>
                    <a:p>
                      <a:pPr algn="l" fontAlgn="b"/>
                      <a:r>
                        <a:rPr lang="en-SE" sz="1100" b="0" i="0" u="none" strike="noStrike" dirty="0">
                          <a:solidFill>
                            <a:srgbClr val="000000"/>
                          </a:solidFill>
                          <a:effectLst/>
                          <a:latin typeface="Calibri" panose="020F0502020204030204" pitchFamily="34" charset="0"/>
                        </a:rPr>
                        <a:t>3 262</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100" b="0" i="0" u="none" strike="noStrike" dirty="0">
                          <a:solidFill>
                            <a:srgbClr val="000000"/>
                          </a:solidFill>
                          <a:effectLst/>
                          <a:latin typeface="Calibri" panose="020F0502020204030204" pitchFamily="34" charset="0"/>
                        </a:rPr>
                        <a:t>1</a:t>
                      </a:r>
                      <a:endParaRPr lang="en-SE" sz="1100" b="0" i="0" u="none" strike="noStrike" dirty="0">
                        <a:solidFill>
                          <a:srgbClr val="000000"/>
                        </a:solidFill>
                        <a:effectLst/>
                        <a:latin typeface="Calibri" panose="020F0502020204030204" pitchFamily="34" charset="0"/>
                      </a:endParaRPr>
                    </a:p>
                  </a:txBody>
                  <a:tcPr marL="90000" marR="9525" marT="46800" marB="0"/>
                </a:tc>
                <a:tc>
                  <a:txBody>
                    <a:bodyPr/>
                    <a:lstStyle/>
                    <a:p>
                      <a:pPr algn="l" fontAlgn="b"/>
                      <a:r>
                        <a:rPr lang="sv-SE" sz="1100" b="0" i="0" u="none" strike="noStrike" dirty="0">
                          <a:solidFill>
                            <a:srgbClr val="000000"/>
                          </a:solidFill>
                          <a:effectLst/>
                          <a:latin typeface="Calibri" panose="020F0502020204030204" pitchFamily="34" charset="0"/>
                        </a:rPr>
                        <a:t>6</a:t>
                      </a:r>
                      <a:endParaRPr lang="en-SE" sz="1100" b="0" i="0" u="none" strike="noStrike" dirty="0">
                        <a:solidFill>
                          <a:srgbClr val="000000"/>
                        </a:solidFill>
                        <a:effectLst/>
                        <a:latin typeface="Calibri" panose="020F0502020204030204" pitchFamily="34" charset="0"/>
                      </a:endParaRPr>
                    </a:p>
                  </a:txBody>
                  <a:tcPr marL="90000" marR="9525" marT="46800" marB="0"/>
                </a:tc>
                <a:extLst>
                  <a:ext uri="{0D108BD9-81ED-4DB2-BD59-A6C34878D82A}">
                    <a16:rowId xmlns:a16="http://schemas.microsoft.com/office/drawing/2014/main" val="322020205"/>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36</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54</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Örebro län</a:t>
            </a:r>
          </a:p>
        </p:txBody>
      </p:sp>
      <p:sp>
        <p:nvSpPr>
          <p:cNvPr id="26" name="Rektangel 25" descr="Länk tillbaka till Brottsbekämpningsområde Öst">
            <a:hlinkClick r:id="rId3"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3"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BA3E9C90-1FF1-5144-A370-B3C8B3452DB1}"/>
              </a:ext>
            </a:extLst>
          </p:cNvPr>
          <p:cNvSpPr/>
          <p:nvPr/>
        </p:nvSpPr>
        <p:spPr>
          <a:xfrm>
            <a:off x="8950036" y="249382"/>
            <a:ext cx="944826"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4" action="ppaction://hlinksldjump"/>
            <a:extLst>
              <a:ext uri="{FF2B5EF4-FFF2-40B4-BE49-F238E27FC236}">
                <a16:creationId xmlns:a16="http://schemas.microsoft.com/office/drawing/2014/main" id="{57704617-A163-084D-AD7E-2E9CD01BB555}"/>
              </a:ext>
            </a:extLst>
          </p:cNvPr>
          <p:cNvSpPr/>
          <p:nvPr/>
        </p:nvSpPr>
        <p:spPr>
          <a:xfrm>
            <a:off x="732152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5" action="ppaction://hlinksldjump"/>
            <a:extLst>
              <a:ext uri="{FF2B5EF4-FFF2-40B4-BE49-F238E27FC236}">
                <a16:creationId xmlns:a16="http://schemas.microsoft.com/office/drawing/2014/main" id="{EBB0EF24-7F18-4A40-86CC-08E512748F5A}"/>
              </a:ext>
            </a:extLst>
          </p:cNvPr>
          <p:cNvSpPr/>
          <p:nvPr/>
        </p:nvSpPr>
        <p:spPr>
          <a:xfrm>
            <a:off x="10157233" y="252200"/>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29007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Örebro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Örebro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071487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Syd">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Område Syd</a:t>
            </a:r>
          </a:p>
        </p:txBody>
      </p:sp>
      <p:grpSp>
        <p:nvGrpSpPr>
          <p:cNvPr id="29" name="Grupp 28">
            <a:extLst>
              <a:ext uri="{FF2B5EF4-FFF2-40B4-BE49-F238E27FC236}">
                <a16:creationId xmlns:a16="http://schemas.microsoft.com/office/drawing/2014/main" id="{9AAB89C6-0332-C848-891B-81E986B2810F}"/>
              </a:ext>
            </a:extLst>
          </p:cNvPr>
          <p:cNvGrpSpPr/>
          <p:nvPr/>
        </p:nvGrpSpPr>
        <p:grpSpPr>
          <a:xfrm>
            <a:off x="7266216" y="260648"/>
            <a:ext cx="5220771" cy="250742"/>
            <a:chOff x="6972985" y="177007"/>
            <a:chExt cx="5220771"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6972985" y="220291"/>
              <a:ext cx="3612030" cy="19138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Syd</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996952"/>
            <a:ext cx="6792879" cy="356496"/>
            <a:chOff x="750921" y="3068960"/>
            <a:chExt cx="6792879"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3" y="3133056"/>
              <a:ext cx="6256007"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Syd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8" name="Grupp 7">
            <a:extLst>
              <a:ext uri="{FF2B5EF4-FFF2-40B4-BE49-F238E27FC236}">
                <a16:creationId xmlns:a16="http://schemas.microsoft.com/office/drawing/2014/main" id="{506DC5DD-B40E-C24C-8C37-1B25C769B8AE}"/>
              </a:ext>
            </a:extLst>
          </p:cNvPr>
          <p:cNvGrpSpPr/>
          <p:nvPr/>
        </p:nvGrpSpPr>
        <p:grpSpPr>
          <a:xfrm>
            <a:off x="750921" y="3559988"/>
            <a:ext cx="4576693" cy="356496"/>
            <a:chOff x="750921" y="3642699"/>
            <a:chExt cx="4576693" cy="356496"/>
          </a:xfrm>
        </p:grpSpPr>
        <p:sp>
          <p:nvSpPr>
            <p:cNvPr id="47" name="Rubrik 1">
              <a:extLst>
                <a:ext uri="{FF2B5EF4-FFF2-40B4-BE49-F238E27FC236}">
                  <a16:creationId xmlns:a16="http://schemas.microsoft.com/office/drawing/2014/main" id="{E0241581-3917-5945-8F53-F0F4ACF88CB8}"/>
                </a:ext>
              </a:extLst>
            </p:cNvPr>
            <p:cNvSpPr txBox="1">
              <a:spLocks/>
            </p:cNvSpPr>
            <p:nvPr/>
          </p:nvSpPr>
          <p:spPr>
            <a:xfrm>
              <a:off x="1287793" y="370679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Blekinge län</a:t>
              </a:r>
            </a:p>
          </p:txBody>
        </p:sp>
        <p:grpSp>
          <p:nvGrpSpPr>
            <p:cNvPr id="48" name="Grupp 47">
              <a:extLst>
                <a:ext uri="{FF2B5EF4-FFF2-40B4-BE49-F238E27FC236}">
                  <a16:creationId xmlns:a16="http://schemas.microsoft.com/office/drawing/2014/main" id="{27735768-91C1-8347-8F19-491F4D2AAF37}"/>
                </a:ext>
              </a:extLst>
            </p:cNvPr>
            <p:cNvGrpSpPr/>
            <p:nvPr/>
          </p:nvGrpSpPr>
          <p:grpSpPr>
            <a:xfrm>
              <a:off x="750921" y="3642699"/>
              <a:ext cx="356496" cy="356496"/>
              <a:chOff x="487676" y="5291665"/>
              <a:chExt cx="356496" cy="356496"/>
            </a:xfrm>
          </p:grpSpPr>
          <p:cxnSp>
            <p:nvCxnSpPr>
              <p:cNvPr id="49" name="Rak pil 48">
                <a:extLst>
                  <a:ext uri="{FF2B5EF4-FFF2-40B4-BE49-F238E27FC236}">
                    <a16:creationId xmlns:a16="http://schemas.microsoft.com/office/drawing/2014/main" id="{5FD7519D-9762-214C-BFA0-DC710F3F028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Ellips 49">
                <a:extLst>
                  <a:ext uri="{FF2B5EF4-FFF2-40B4-BE49-F238E27FC236}">
                    <a16:creationId xmlns:a16="http://schemas.microsoft.com/office/drawing/2014/main" id="{37806B73-E7A8-E744-83C4-37AD7F73B9E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4123024"/>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Helsingborg</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686060"/>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Malmö</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1" name="Grupp 10">
            <a:extLst>
              <a:ext uri="{FF2B5EF4-FFF2-40B4-BE49-F238E27FC236}">
                <a16:creationId xmlns:a16="http://schemas.microsoft.com/office/drawing/2014/main" id="{94892234-56B3-1D46-AFA8-611A7F82A958}"/>
              </a:ext>
            </a:extLst>
          </p:cNvPr>
          <p:cNvGrpSpPr/>
          <p:nvPr/>
        </p:nvGrpSpPr>
        <p:grpSpPr>
          <a:xfrm>
            <a:off x="750921" y="5249096"/>
            <a:ext cx="4576693" cy="356496"/>
            <a:chOff x="750921" y="5327348"/>
            <a:chExt cx="4576693" cy="356496"/>
          </a:xfrm>
        </p:grpSpPr>
        <p:sp>
          <p:nvSpPr>
            <p:cNvPr id="60" name="Rubrik 1">
              <a:extLst>
                <a:ext uri="{FF2B5EF4-FFF2-40B4-BE49-F238E27FC236}">
                  <a16:creationId xmlns:a16="http://schemas.microsoft.com/office/drawing/2014/main" id="{D0C5DF62-8C3E-F74A-B5D2-79E7AB29359C}"/>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Trelleborg</a:t>
              </a:r>
            </a:p>
          </p:txBody>
        </p:sp>
        <p:grpSp>
          <p:nvGrpSpPr>
            <p:cNvPr id="61" name="Grupp 60">
              <a:extLst>
                <a:ext uri="{FF2B5EF4-FFF2-40B4-BE49-F238E27FC236}">
                  <a16:creationId xmlns:a16="http://schemas.microsoft.com/office/drawing/2014/main" id="{12CD0E8E-DEC6-2A42-A9A5-C536AD8AA0ED}"/>
                </a:ext>
              </a:extLst>
            </p:cNvPr>
            <p:cNvGrpSpPr/>
            <p:nvPr/>
          </p:nvGrpSpPr>
          <p:grpSpPr>
            <a:xfrm>
              <a:off x="750921" y="5327348"/>
              <a:ext cx="356496" cy="356496"/>
              <a:chOff x="487676" y="5291665"/>
              <a:chExt cx="356496" cy="356496"/>
            </a:xfrm>
          </p:grpSpPr>
          <p:cxnSp>
            <p:nvCxnSpPr>
              <p:cNvPr id="62" name="Rak pil 61">
                <a:extLst>
                  <a:ext uri="{FF2B5EF4-FFF2-40B4-BE49-F238E27FC236}">
                    <a16:creationId xmlns:a16="http://schemas.microsoft.com/office/drawing/2014/main" id="{EC8C8AB9-8F89-8248-B354-31EE1846431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Ellips 80">
                <a:extLst>
                  <a:ext uri="{FF2B5EF4-FFF2-40B4-BE49-F238E27FC236}">
                    <a16:creationId xmlns:a16="http://schemas.microsoft.com/office/drawing/2014/main" id="{3EA5EBBE-9EF0-6142-857B-3AA61BE35EE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5812130"/>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Ystad</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86" name="Rektangel 85" descr="Gul platta">
            <a:extLst>
              <a:ext uri="{FF2B5EF4-FFF2-40B4-BE49-F238E27FC236}">
                <a16:creationId xmlns:a16="http://schemas.microsoft.com/office/drawing/2014/main" id="{D90F1A9B-97F1-6C4F-8442-6EBB1994072B}"/>
              </a:ext>
              <a:ext uri="{C183D7F6-B498-43B3-948B-1728B52AA6E4}">
                <adec:decorative xmlns:adec="http://schemas.microsoft.com/office/drawing/2017/decorative" val="0"/>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descr="Länk för att fortsätta till Beslagsstatistik Brottsbekämpningsområde Syd total">
            <a:hlinkClick r:id="rId4" action="ppaction://hlinksldjump"/>
            <a:extLst>
              <a:ext uri="{FF2B5EF4-FFF2-40B4-BE49-F238E27FC236}">
                <a16:creationId xmlns:a16="http://schemas.microsoft.com/office/drawing/2014/main" id="{C3340C71-352C-E64D-B408-DA0DD5463A62}"/>
              </a:ext>
            </a:extLst>
          </p:cNvPr>
          <p:cNvSpPr/>
          <p:nvPr/>
        </p:nvSpPr>
        <p:spPr>
          <a:xfrm>
            <a:off x="656491" y="2893772"/>
            <a:ext cx="5703487"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descr="Länk för att fortsätta till Beslagsstatistik Blekinge län">
            <a:hlinkClick r:id="rId5" action="ppaction://hlinksldjump"/>
            <a:extLst>
              <a:ext uri="{FF2B5EF4-FFF2-40B4-BE49-F238E27FC236}">
                <a16:creationId xmlns:a16="http://schemas.microsoft.com/office/drawing/2014/main" id="{4CB9B1D2-8776-E444-A544-8EBAB48DA568}"/>
              </a:ext>
            </a:extLst>
          </p:cNvPr>
          <p:cNvSpPr/>
          <p:nvPr/>
        </p:nvSpPr>
        <p:spPr>
          <a:xfrm>
            <a:off x="656491" y="3531696"/>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descr="Länk för att fortsätta till Beslagsstatistik Helsingborg">
            <a:hlinkClick r:id="rId6" action="ppaction://hlinksldjump"/>
            <a:extLst>
              <a:ext uri="{FF2B5EF4-FFF2-40B4-BE49-F238E27FC236}">
                <a16:creationId xmlns:a16="http://schemas.microsoft.com/office/drawing/2014/main" id="{2DD03051-290B-4A4D-AC9D-6DE0492BE73A}"/>
              </a:ext>
            </a:extLst>
          </p:cNvPr>
          <p:cNvSpPr/>
          <p:nvPr/>
        </p:nvSpPr>
        <p:spPr>
          <a:xfrm>
            <a:off x="656491" y="4122262"/>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descr="Länk för att fortsätta till Beslagsstatistik Malmö">
            <a:hlinkClick r:id="rId7" action="ppaction://hlinksldjump"/>
            <a:extLst>
              <a:ext uri="{FF2B5EF4-FFF2-40B4-BE49-F238E27FC236}">
                <a16:creationId xmlns:a16="http://schemas.microsoft.com/office/drawing/2014/main" id="{ED07B712-0AD9-9E48-BF52-AA544AC91158}"/>
              </a:ext>
            </a:extLst>
          </p:cNvPr>
          <p:cNvSpPr/>
          <p:nvPr/>
        </p:nvSpPr>
        <p:spPr>
          <a:xfrm>
            <a:off x="656491" y="4656408"/>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descr="Länk för att fortsätta till Beslagsstatistik Trelleborg">
            <a:hlinkClick r:id="rId8" action="ppaction://hlinksldjump"/>
            <a:extLst>
              <a:ext uri="{FF2B5EF4-FFF2-40B4-BE49-F238E27FC236}">
                <a16:creationId xmlns:a16="http://schemas.microsoft.com/office/drawing/2014/main" id="{6ECE2CC1-C27C-6B4C-B4FA-285886E2C5DA}"/>
              </a:ext>
            </a:extLst>
          </p:cNvPr>
          <p:cNvSpPr/>
          <p:nvPr/>
        </p:nvSpPr>
        <p:spPr>
          <a:xfrm>
            <a:off x="656491" y="5214192"/>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descr="Länk för att fortsätta till Beslagsstatistik Ystad">
            <a:hlinkClick r:id="rId9" action="ppaction://hlinksldjump"/>
            <a:extLst>
              <a:ext uri="{FF2B5EF4-FFF2-40B4-BE49-F238E27FC236}">
                <a16:creationId xmlns:a16="http://schemas.microsoft.com/office/drawing/2014/main" id="{DE364FA7-C152-E341-8089-88E537347615}"/>
              </a:ext>
            </a:extLst>
          </p:cNvPr>
          <p:cNvSpPr/>
          <p:nvPr/>
        </p:nvSpPr>
        <p:spPr>
          <a:xfrm>
            <a:off x="656491" y="5799408"/>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ubrik 1" descr="Text med Kom ihåg information">
            <a:extLst>
              <a:ext uri="{FF2B5EF4-FFF2-40B4-BE49-F238E27FC236}">
                <a16:creationId xmlns:a16="http://schemas.microsoft.com/office/drawing/2014/main" id="{7B94E5E6-A2B3-3B49-9B5A-EF69911AD5C8}"/>
              </a:ext>
            </a:extLst>
          </p:cNvPr>
          <p:cNvSpPr txBox="1">
            <a:spLocks/>
          </p:cNvSpPr>
          <p:nvPr/>
        </p:nvSpPr>
        <p:spPr>
          <a:xfrm>
            <a:off x="8427672" y="1836795"/>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4" name="Rektangel 3">
            <a:hlinkClick r:id="rId10" action="ppaction://hlinksldjump"/>
            <a:extLst>
              <a:ext uri="{FF2B5EF4-FFF2-40B4-BE49-F238E27FC236}">
                <a16:creationId xmlns:a16="http://schemas.microsoft.com/office/drawing/2014/main" id="{B1E5251E-7A04-284D-A67D-98E1546D8DF0}"/>
              </a:ext>
            </a:extLst>
          </p:cNvPr>
          <p:cNvSpPr/>
          <p:nvPr/>
        </p:nvSpPr>
        <p:spPr>
          <a:xfrm>
            <a:off x="8686800" y="260648"/>
            <a:ext cx="2231076" cy="2507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6647686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86C02D42-76C8-8A44-9FA0-AD49CABEAC94}"/>
              </a:ext>
            </a:extLst>
          </p:cNvPr>
          <p:cNvSpPr/>
          <p:nvPr/>
        </p:nvSpPr>
        <p:spPr>
          <a:xfrm>
            <a:off x="9343696" y="260648"/>
            <a:ext cx="1048797" cy="2753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3" action="ppaction://hlinksldjump"/>
            <a:extLst>
              <a:ext uri="{FF2B5EF4-FFF2-40B4-BE49-F238E27FC236}">
                <a16:creationId xmlns:a16="http://schemas.microsoft.com/office/drawing/2014/main" id="{C2DBDF7A-E2B8-DB4E-B3DD-659DBA127C7D}"/>
              </a:ext>
            </a:extLst>
          </p:cNvPr>
          <p:cNvSpPr/>
          <p:nvPr/>
        </p:nvSpPr>
        <p:spPr>
          <a:xfrm>
            <a:off x="7656283"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A6BFE988-754D-D84D-AF44-57417B1B844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88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6312531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055625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5"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 Brottsbekämpningsområde Syd ">
            <a:hlinkClick r:id="rId5" action="ppaction://hlinksldjump"/>
            <a:extLst>
              <a:ext uri="{FF2B5EF4-FFF2-40B4-BE49-F238E27FC236}">
                <a16:creationId xmlns:a16="http://schemas.microsoft.com/office/drawing/2014/main" id="{0273D311-6CEF-7C48-A536-50F24AD9D641}"/>
              </a:ext>
            </a:extLst>
          </p:cNvPr>
          <p:cNvSpPr/>
          <p:nvPr/>
        </p:nvSpPr>
        <p:spPr>
          <a:xfrm>
            <a:off x="9291144" y="273268"/>
            <a:ext cx="1101349"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6" action="ppaction://hlinksldjump"/>
            <a:extLst>
              <a:ext uri="{FF2B5EF4-FFF2-40B4-BE49-F238E27FC236}">
                <a16:creationId xmlns:a16="http://schemas.microsoft.com/office/drawing/2014/main" id="{D4449AC9-9E34-7B4F-827A-5ED1659B1228}"/>
              </a:ext>
            </a:extLst>
          </p:cNvPr>
          <p:cNvSpPr/>
          <p:nvPr/>
        </p:nvSpPr>
        <p:spPr>
          <a:xfrm>
            <a:off x="7719344" y="25220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Total">
            <a:hlinkClick r:id="rId7" action="ppaction://hlinksldjump"/>
            <a:extLst>
              <a:ext uri="{FF2B5EF4-FFF2-40B4-BE49-F238E27FC236}">
                <a16:creationId xmlns:a16="http://schemas.microsoft.com/office/drawing/2014/main" id="{9832B1F3-CB86-3D4C-A0D3-0AF742BA5B20}"/>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55044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6532074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0380592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20C348B5-72EC-B946-94B6-4DCE78A70EE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B0B51B7D-11C0-1A41-AC44-45931444590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D36433CD-0C67-F04F-BAB4-B36632208B64}"/>
              </a:ext>
            </a:extLst>
          </p:cNvPr>
          <p:cNvSpPr/>
          <p:nvPr/>
        </p:nvSpPr>
        <p:spPr>
          <a:xfrm>
            <a:off x="9322676" y="262758"/>
            <a:ext cx="1069818"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88AE1448-4B4B-0744-A47D-E80EDE0BE9C4}"/>
              </a:ext>
            </a:extLst>
          </p:cNvPr>
          <p:cNvSpPr/>
          <p:nvPr/>
        </p:nvSpPr>
        <p:spPr>
          <a:xfrm>
            <a:off x="7656281" y="29424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8D0315BF-1EC1-9547-91CF-C8CD1F3E986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08907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Totalt antal beslag av narkotika i post- och kurirflödet">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narkotika i post- och kurirflödet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661035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F180D3A8-592B-C34C-8CF0-FE06AC94BCC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024077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9334415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1628602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5" action="ppaction://hlinksldjump"/>
            <a:extLst>
              <a:ext uri="{FF2B5EF4-FFF2-40B4-BE49-F238E27FC236}">
                <a16:creationId xmlns:a16="http://schemas.microsoft.com/office/drawing/2014/main" id="{AF513C87-9EEE-314D-9EDD-A633C47780C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FFFC32A3-4E84-1144-8352-C7C8915BA88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5" action="ppaction://hlinksldjump"/>
            <a:extLst>
              <a:ext uri="{FF2B5EF4-FFF2-40B4-BE49-F238E27FC236}">
                <a16:creationId xmlns:a16="http://schemas.microsoft.com/office/drawing/2014/main" id="{75F05D28-A7A6-CA47-811D-E04CC2C2255B}"/>
              </a:ext>
            </a:extLst>
          </p:cNvPr>
          <p:cNvSpPr/>
          <p:nvPr/>
        </p:nvSpPr>
        <p:spPr>
          <a:xfrm>
            <a:off x="9364716" y="273268"/>
            <a:ext cx="1027777"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6" action="ppaction://hlinksldjump"/>
            <a:extLst>
              <a:ext uri="{FF2B5EF4-FFF2-40B4-BE49-F238E27FC236}">
                <a16:creationId xmlns:a16="http://schemas.microsoft.com/office/drawing/2014/main" id="{21425EF0-CCB4-344D-BDE3-70759B9A0F2B}"/>
              </a:ext>
            </a:extLst>
          </p:cNvPr>
          <p:cNvSpPr/>
          <p:nvPr/>
        </p:nvSpPr>
        <p:spPr>
          <a:xfrm>
            <a:off x="7603730" y="24168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7" action="ppaction://hlinksldjump"/>
            <a:extLst>
              <a:ext uri="{FF2B5EF4-FFF2-40B4-BE49-F238E27FC236}">
                <a16:creationId xmlns:a16="http://schemas.microsoft.com/office/drawing/2014/main" id="{D426EF3A-BEA0-3A4E-976B-AE7EEF828326}"/>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21235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096202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2756420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662E1A6-B0FA-8141-AF68-29D6E06CA28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E4178F2-66EB-F242-B04B-D3B89B3A5CF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06149416-F00D-9540-810D-6E02CFFAFC30}"/>
              </a:ext>
            </a:extLst>
          </p:cNvPr>
          <p:cNvSpPr/>
          <p:nvPr/>
        </p:nvSpPr>
        <p:spPr>
          <a:xfrm>
            <a:off x="9354206" y="273268"/>
            <a:ext cx="1038287"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BA40DDA2-4AF7-4C4F-A29B-AA6AF7C212E0}"/>
              </a:ext>
            </a:extLst>
          </p:cNvPr>
          <p:cNvSpPr/>
          <p:nvPr/>
        </p:nvSpPr>
        <p:spPr>
          <a:xfrm>
            <a:off x="7614241" y="2627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2BD46CB-F043-824A-BD9C-556258EBFFB7}"/>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15285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115357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8621266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6F8E9EA-C087-9042-A3C6-C2CACB7FACE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EBA3B25-805D-EE46-AE13-1FD5C2E6D1D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26967177-590A-CE44-BB61-9AA3E3E1D984}"/>
              </a:ext>
            </a:extLst>
          </p:cNvPr>
          <p:cNvSpPr/>
          <p:nvPr/>
        </p:nvSpPr>
        <p:spPr>
          <a:xfrm>
            <a:off x="9301654" y="262758"/>
            <a:ext cx="1090839"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F3F1AFDB-4CA8-B44C-9FC0-26DA0139CB59}"/>
              </a:ext>
            </a:extLst>
          </p:cNvPr>
          <p:cNvSpPr/>
          <p:nvPr/>
        </p:nvSpPr>
        <p:spPr>
          <a:xfrm>
            <a:off x="7698324" y="25220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AA4EBF54-E659-134A-88E6-F6FCA0790909}"/>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48558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959278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71098094"/>
              </p:ext>
            </p:extLst>
          </p:nvPr>
        </p:nvGraphicFramePr>
        <p:xfrm>
          <a:off x="6840629"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5" action="ppaction://hlinksldjump"/>
            <a:extLst>
              <a:ext uri="{FF2B5EF4-FFF2-40B4-BE49-F238E27FC236}">
                <a16:creationId xmlns:a16="http://schemas.microsoft.com/office/drawing/2014/main" id="{D02732FD-2048-394D-AEE0-8CAE0D7549B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4572A61-77C7-7C45-B484-16A19663BB8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5" action="ppaction://hlinksldjump"/>
            <a:extLst>
              <a:ext uri="{FF2B5EF4-FFF2-40B4-BE49-F238E27FC236}">
                <a16:creationId xmlns:a16="http://schemas.microsoft.com/office/drawing/2014/main" id="{69B09CFE-4201-344A-AF3D-5DDEF54CFFD4}"/>
              </a:ext>
            </a:extLst>
          </p:cNvPr>
          <p:cNvSpPr/>
          <p:nvPr/>
        </p:nvSpPr>
        <p:spPr>
          <a:xfrm>
            <a:off x="9333186" y="252248"/>
            <a:ext cx="1059308" cy="2591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6" action="ppaction://hlinksldjump"/>
            <a:extLst>
              <a:ext uri="{FF2B5EF4-FFF2-40B4-BE49-F238E27FC236}">
                <a16:creationId xmlns:a16="http://schemas.microsoft.com/office/drawing/2014/main" id="{4CA5CF37-BF17-504B-8482-71FC486A902C}"/>
              </a:ext>
            </a:extLst>
          </p:cNvPr>
          <p:cNvSpPr/>
          <p:nvPr/>
        </p:nvSpPr>
        <p:spPr>
          <a:xfrm>
            <a:off x="7687812"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7" action="ppaction://hlinksldjump"/>
            <a:extLst>
              <a:ext uri="{FF2B5EF4-FFF2-40B4-BE49-F238E27FC236}">
                <a16:creationId xmlns:a16="http://schemas.microsoft.com/office/drawing/2014/main" id="{9FA3830F-3445-BA44-8B7B-FDEBFF01B38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081017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9488-944A-BA78-7DF8-3C2A93F7A31A}"/>
            </a:ext>
          </a:extLst>
        </p:cNvPr>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AFE3A687-F565-90A6-0179-403415BD413C}"/>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D5A86A63-9B70-C063-4DC0-7B7673F41877}"/>
              </a:ext>
            </a:extLst>
          </p:cNvPr>
          <p:cNvGraphicFramePr/>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6AB08E96-6392-C428-4FAE-35EE5B930495}"/>
              </a:ext>
            </a:extLst>
          </p:cNvPr>
          <p:cNvGraphicFramePr/>
          <p:nvPr/>
        </p:nvGraphicFramePr>
        <p:xfrm>
          <a:off x="6840629"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E5E9D157-FF3E-63C6-0FBC-918419944C73}"/>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8B394223-D5D7-6131-DDBE-49337E0796BF}"/>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6E88AE5A-41B0-D432-A397-6FB53A076D57}"/>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BBD43688-7106-4364-3379-067E2E49182A}"/>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B05B487D-258E-F98D-B393-6881C8C2853A}"/>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24286FC3-5237-00D7-F0F4-A25DFE630DE5}"/>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C399969-9717-E929-F964-54FB8CE78821}"/>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78BAC1B4-60EE-97F7-64D7-ACE4292E3DF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A98DA9E-7ED4-3DB6-0AB7-6DE2AD69A383}"/>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67577F6-3FCA-01CD-7DA4-01EDA063F39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0BB6C11E-017E-B2D9-8AD0-B53B82D4B4B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8D9CA96-933D-B189-6140-427EAE1666C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0B69F25-41E8-2931-E933-2680EBBBB991}"/>
              </a:ext>
            </a:extLst>
          </p:cNvPr>
          <p:cNvSpPr/>
          <p:nvPr/>
        </p:nvSpPr>
        <p:spPr>
          <a:xfrm>
            <a:off x="9333186" y="252248"/>
            <a:ext cx="1059308" cy="2591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CE1D2A98-D61B-02B7-B59D-9E70104FEF9A}"/>
              </a:ext>
            </a:extLst>
          </p:cNvPr>
          <p:cNvSpPr/>
          <p:nvPr/>
        </p:nvSpPr>
        <p:spPr>
          <a:xfrm>
            <a:off x="7687812"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A8694B2A-13E6-E242-F479-59EF04DC0A1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433249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5946601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5767375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6C12150-7125-EA49-91A6-50AA4010D60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DB654993-3580-584A-B1E9-EABE3E5E850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A9191D7C-2BA0-8045-BBD0-989BB493D7BC}"/>
              </a:ext>
            </a:extLst>
          </p:cNvPr>
          <p:cNvSpPr/>
          <p:nvPr/>
        </p:nvSpPr>
        <p:spPr>
          <a:xfrm>
            <a:off x="9333186" y="262758"/>
            <a:ext cx="1059308"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E54CF065-F653-FA48-9849-862136475AA9}"/>
              </a:ext>
            </a:extLst>
          </p:cNvPr>
          <p:cNvSpPr/>
          <p:nvPr/>
        </p:nvSpPr>
        <p:spPr>
          <a:xfrm>
            <a:off x="76667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B242365B-049F-D646-B081-7902E08FFC34}"/>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70486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2673754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57861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B81ED00-268D-564F-82B6-0B37854575A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B1D5BBA3-2720-8F46-8568-5A2466B6277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A84DAE1-1116-5B4E-9F6C-E9904ADC75FB}"/>
              </a:ext>
            </a:extLst>
          </p:cNvPr>
          <p:cNvSpPr/>
          <p:nvPr/>
        </p:nvSpPr>
        <p:spPr>
          <a:xfrm>
            <a:off x="9291144" y="262758"/>
            <a:ext cx="1101349"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6999A198-2066-A54C-A398-995799156B45}"/>
              </a:ext>
            </a:extLst>
          </p:cNvPr>
          <p:cNvSpPr/>
          <p:nvPr/>
        </p:nvSpPr>
        <p:spPr>
          <a:xfrm>
            <a:off x="7708834"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1FEE435A-66F8-6F43-9A1D-2F1B36AC755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007823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5068073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2233408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7DF78E62-8900-8F40-9479-29CF554770E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C7323887-6107-5C4A-9409-72944F2AAA5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6AF939A8-8082-F44D-A83A-92FB314ED1BA}"/>
              </a:ext>
            </a:extLst>
          </p:cNvPr>
          <p:cNvSpPr/>
          <p:nvPr/>
        </p:nvSpPr>
        <p:spPr>
          <a:xfrm>
            <a:off x="9207062" y="241738"/>
            <a:ext cx="1185432" cy="2696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DE87FB03-7D12-D047-B234-18B680CA4647}"/>
              </a:ext>
            </a:extLst>
          </p:cNvPr>
          <p:cNvSpPr/>
          <p:nvPr/>
        </p:nvSpPr>
        <p:spPr>
          <a:xfrm>
            <a:off x="7635261"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252488C4-4F18-3149-95EE-BBD60600A79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8329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6972559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6185090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32773A04-F2B7-CD47-92A7-333B12C856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09EB445-EFEE-2F46-B526-F37D4325F5C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E0813F81-F762-F449-81C8-B549605EA68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01AC5AD3-6323-CD46-BE9E-19EA829003F8}"/>
              </a:ext>
            </a:extLst>
          </p:cNvPr>
          <p:cNvSpPr/>
          <p:nvPr/>
        </p:nvSpPr>
        <p:spPr>
          <a:xfrm>
            <a:off x="9333186" y="315310"/>
            <a:ext cx="1059308"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32E45CC6-D325-D244-8676-263ADB54B479}"/>
              </a:ext>
            </a:extLst>
          </p:cNvPr>
          <p:cNvSpPr/>
          <p:nvPr/>
        </p:nvSpPr>
        <p:spPr>
          <a:xfrm>
            <a:off x="768781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53CBDDF1-7B49-D14E-9274-8CC4D608C554}"/>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44007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81903353"/>
              </p:ext>
            </p:extLst>
          </p:nvPr>
        </p:nvGraphicFramePr>
        <p:xfrm>
          <a:off x="479425" y="2082278"/>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5595391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662E1A6-B0FA-8141-AF68-29D6E06CA28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E4178F2-66EB-F242-B04B-D3B89B3A5CF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398D5581-7FC9-1348-9768-7DA98F7706D0}"/>
              </a:ext>
            </a:extLst>
          </p:cNvPr>
          <p:cNvSpPr/>
          <p:nvPr/>
        </p:nvSpPr>
        <p:spPr>
          <a:xfrm>
            <a:off x="9196552" y="220717"/>
            <a:ext cx="1195942" cy="290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1AB04FC5-EB04-5E43-AFE1-16BD8EA2B8C8}"/>
              </a:ext>
            </a:extLst>
          </p:cNvPr>
          <p:cNvSpPr/>
          <p:nvPr/>
        </p:nvSpPr>
        <p:spPr>
          <a:xfrm>
            <a:off x="7729854" y="25219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389C375C-29AC-EA42-9013-4AB666B6D576}"/>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7795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7551D20D-3985-F44A-A537-5271E34348AE}"/>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D92C4EA9-07B2-024A-B53B-9CDB7936F197}"/>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hlinkClick r:id="" action="ppaction://hlinkshowjump?jump=nextslide"/>
            <a:extLst>
              <a:ext uri="{FF2B5EF4-FFF2-40B4-BE49-F238E27FC236}">
                <a16:creationId xmlns:a16="http://schemas.microsoft.com/office/drawing/2014/main" id="{84397DB8-0CC3-1D4D-B14F-7D96FD63F58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D46025E4-6DB5-394A-BB74-6F87C9189AE3}"/>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5182610-32D0-2542-8549-D364D6E75DBB}"/>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hlinkClick r:id="" action="ppaction://hlinkshowjump?jump=previousslide"/>
            <a:extLst>
              <a:ext uri="{FF2B5EF4-FFF2-40B4-BE49-F238E27FC236}">
                <a16:creationId xmlns:a16="http://schemas.microsoft.com/office/drawing/2014/main" id="{8763C8C1-7147-D441-AB51-0AB881B6CAE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2" action="ppaction://hlinksldjump"/>
            <a:extLst>
              <a:ext uri="{FF2B5EF4-FFF2-40B4-BE49-F238E27FC236}">
                <a16:creationId xmlns:a16="http://schemas.microsoft.com/office/drawing/2014/main" id="{0FAC7F81-1FDB-A849-9EA8-A10342FF99D7}"/>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72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r>
              <a:rPr lang="sv-SE" dirty="0"/>
              <a:t> </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0186131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0697064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16390CEF-955A-814E-B02A-9D8C995D110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6BD5E4F-131A-5F43-93F4-848C4F2E477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EBB8895-92AF-6D48-B159-4A9D3FF730F5}"/>
              </a:ext>
            </a:extLst>
          </p:cNvPr>
          <p:cNvSpPr/>
          <p:nvPr/>
        </p:nvSpPr>
        <p:spPr>
          <a:xfrm>
            <a:off x="9333186" y="231228"/>
            <a:ext cx="1059308" cy="2801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208CE13E-01D0-314F-BB9F-F3DD523E79A7}"/>
              </a:ext>
            </a:extLst>
          </p:cNvPr>
          <p:cNvSpPr/>
          <p:nvPr/>
        </p:nvSpPr>
        <p:spPr>
          <a:xfrm>
            <a:off x="7645771" y="22066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C1FBFDDB-A06F-9643-AC6F-71D4BD12A5CD}"/>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69233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4901261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590662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73063741-42CB-104D-8015-932CAA985EB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87A1D5B5-EC05-9141-942F-D6B7BBDACB2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4A9CAB18-6B3E-D949-9F4C-98B05A2CD594}"/>
              </a:ext>
            </a:extLst>
          </p:cNvPr>
          <p:cNvSpPr/>
          <p:nvPr/>
        </p:nvSpPr>
        <p:spPr>
          <a:xfrm>
            <a:off x="9301654" y="262758"/>
            <a:ext cx="1090839"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D64F418A-CD76-6043-8BCA-83FDE568222A}"/>
              </a:ext>
            </a:extLst>
          </p:cNvPr>
          <p:cNvSpPr/>
          <p:nvPr/>
        </p:nvSpPr>
        <p:spPr>
          <a:xfrm>
            <a:off x="7645772"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D16775E6-B9C3-4249-8002-92B596B7F28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22785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6348299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9045736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922B0BD-C852-7C44-9830-A0A02124AB7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8205C2EE-5750-5549-85EA-C3392A2CFC2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793B7AC7-743D-F446-A123-3C5B0CBC19F0}"/>
              </a:ext>
            </a:extLst>
          </p:cNvPr>
          <p:cNvSpPr/>
          <p:nvPr/>
        </p:nvSpPr>
        <p:spPr>
          <a:xfrm>
            <a:off x="9228082" y="273268"/>
            <a:ext cx="1164411"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968A63C6-74D8-D742-9B68-3C1B3FF05FAD}"/>
              </a:ext>
            </a:extLst>
          </p:cNvPr>
          <p:cNvSpPr/>
          <p:nvPr/>
        </p:nvSpPr>
        <p:spPr>
          <a:xfrm>
            <a:off x="7656282"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70565437-930C-8E47-AEAC-45549885309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6900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7366662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6229759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84D7A408-B10F-FE4B-97A2-1E37BF3EFC9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F04028F5-ADC2-5B48-A301-19B457621FE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A718AB78-8882-AD4C-A584-532434DEF343}"/>
              </a:ext>
            </a:extLst>
          </p:cNvPr>
          <p:cNvSpPr/>
          <p:nvPr/>
        </p:nvSpPr>
        <p:spPr>
          <a:xfrm>
            <a:off x="9364716" y="252248"/>
            <a:ext cx="1027777" cy="2591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3E770DEB-F142-DB44-A51B-43B4E39051E3}"/>
              </a:ext>
            </a:extLst>
          </p:cNvPr>
          <p:cNvSpPr/>
          <p:nvPr/>
        </p:nvSpPr>
        <p:spPr>
          <a:xfrm>
            <a:off x="7677303"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8427BB2-A240-B24A-96E8-2BE2CD01938A}"/>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12098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6828458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580415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F7D4358-406B-864B-BDAC-9254A0775DB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8592BAB-5320-F142-A4EC-DF91409518F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60CE0FDE-1BBA-2941-865F-304EDF4EBF45}"/>
              </a:ext>
            </a:extLst>
          </p:cNvPr>
          <p:cNvSpPr/>
          <p:nvPr/>
        </p:nvSpPr>
        <p:spPr>
          <a:xfrm>
            <a:off x="9354206" y="283778"/>
            <a:ext cx="1038287"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B97FDF69-2634-0E46-BB37-18E588E956A6}"/>
              </a:ext>
            </a:extLst>
          </p:cNvPr>
          <p:cNvSpPr/>
          <p:nvPr/>
        </p:nvSpPr>
        <p:spPr>
          <a:xfrm>
            <a:off x="7729855"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58ECD0D9-E1DC-E843-B137-277906EC0A0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26104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5015124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6" name="Rektangel 15" descr="Länk tillbaka till Brottsbekämpningsområde Syd">
            <a:hlinkClick r:id="rId3" action="ppaction://hlinksldjump"/>
            <a:extLst>
              <a:ext uri="{FF2B5EF4-FFF2-40B4-BE49-F238E27FC236}">
                <a16:creationId xmlns:a16="http://schemas.microsoft.com/office/drawing/2014/main" id="{E5F96FC2-B989-1645-AB47-D31F04D3CDB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Piltecken till föregående sida">
            <a:hlinkClick r:id="" action="ppaction://hlinkshowjump?jump=previousslide"/>
            <a:extLst>
              <a:ext uri="{FF2B5EF4-FFF2-40B4-BE49-F238E27FC236}">
                <a16:creationId xmlns:a16="http://schemas.microsoft.com/office/drawing/2014/main" id="{6690F32C-B51D-9246-A4F2-EFC4E87856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Syd ">
            <a:hlinkClick r:id="rId3" action="ppaction://hlinksldjump"/>
            <a:extLst>
              <a:ext uri="{FF2B5EF4-FFF2-40B4-BE49-F238E27FC236}">
                <a16:creationId xmlns:a16="http://schemas.microsoft.com/office/drawing/2014/main" id="{CCB12752-F8EB-1247-A165-0A87D310F129}"/>
              </a:ext>
            </a:extLst>
          </p:cNvPr>
          <p:cNvSpPr/>
          <p:nvPr/>
        </p:nvSpPr>
        <p:spPr>
          <a:xfrm>
            <a:off x="9312166" y="283778"/>
            <a:ext cx="1080328"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lokal beslagstatistik">
            <a:hlinkClick r:id="rId4" action="ppaction://hlinksldjump"/>
            <a:extLst>
              <a:ext uri="{FF2B5EF4-FFF2-40B4-BE49-F238E27FC236}">
                <a16:creationId xmlns:a16="http://schemas.microsoft.com/office/drawing/2014/main" id="{68027468-2886-1648-8C78-E56BC582FA44}"/>
              </a:ext>
            </a:extLst>
          </p:cNvPr>
          <p:cNvSpPr/>
          <p:nvPr/>
        </p:nvSpPr>
        <p:spPr>
          <a:xfrm>
            <a:off x="7603730"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Syd Total">
            <a:hlinkClick r:id="rId5" action="ppaction://hlinksldjump"/>
            <a:extLst>
              <a:ext uri="{FF2B5EF4-FFF2-40B4-BE49-F238E27FC236}">
                <a16:creationId xmlns:a16="http://schemas.microsoft.com/office/drawing/2014/main" id="{5C2E5B2C-DA26-CA4B-8E7E-CF33A5B4BC1D}"/>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13972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39A69B57-2F5E-604F-B8CB-61D99D492BAC}"/>
              </a:ext>
            </a:extLst>
          </p:cNvPr>
          <p:cNvSpPr/>
          <p:nvPr/>
        </p:nvSpPr>
        <p:spPr>
          <a:xfrm>
            <a:off x="9259614" y="315310"/>
            <a:ext cx="1132880"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3" action="ppaction://hlinksldjump"/>
            <a:extLst>
              <a:ext uri="{FF2B5EF4-FFF2-40B4-BE49-F238E27FC236}">
                <a16:creationId xmlns:a16="http://schemas.microsoft.com/office/drawing/2014/main" id="{DC130252-80F9-D34D-B929-8F7372F214B8}"/>
              </a:ext>
            </a:extLst>
          </p:cNvPr>
          <p:cNvSpPr/>
          <p:nvPr/>
        </p:nvSpPr>
        <p:spPr>
          <a:xfrm>
            <a:off x="7719344" y="26271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D68315AF-4BD8-FF4F-98C0-F74DD6EB1508}"/>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4830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70953470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0569459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5E4201E-7840-0C42-BE79-30F71ECC6C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C09BE94-85E0-5A43-9FBC-AAE83062F50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42E28750-0AF1-D94D-B9EA-D7AD40999658}"/>
              </a:ext>
            </a:extLst>
          </p:cNvPr>
          <p:cNvSpPr/>
          <p:nvPr/>
        </p:nvSpPr>
        <p:spPr>
          <a:xfrm>
            <a:off x="9364716" y="294290"/>
            <a:ext cx="1027777"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0CDD3A9A-6374-784F-82A5-D083E3F82730}"/>
              </a:ext>
            </a:extLst>
          </p:cNvPr>
          <p:cNvSpPr/>
          <p:nvPr/>
        </p:nvSpPr>
        <p:spPr>
          <a:xfrm>
            <a:off x="7656282" y="28373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1894F111-47EA-3E4D-90DF-F05E1F79E95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66319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334788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5415801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5E4201E-7840-0C42-BE79-30F71ECC6C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C09BE94-85E0-5A43-9FBC-AAE83062F50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0AF34B3-D91D-A246-B2C3-650FC743A363}"/>
              </a:ext>
            </a:extLst>
          </p:cNvPr>
          <p:cNvSpPr/>
          <p:nvPr/>
        </p:nvSpPr>
        <p:spPr>
          <a:xfrm>
            <a:off x="9301654" y="315310"/>
            <a:ext cx="1090839"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EAB3ADF2-2059-BD45-8CBC-7B46F23B99CE}"/>
              </a:ext>
            </a:extLst>
          </p:cNvPr>
          <p:cNvSpPr/>
          <p:nvPr/>
        </p:nvSpPr>
        <p:spPr>
          <a:xfrm>
            <a:off x="7729855"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9E3AFF37-DA77-554B-B488-6CCA99507C0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159801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4767855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8169469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D9219FD3-FC0F-124C-B9D5-B4C76C0F29A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1290DBC-95B7-BB4B-9767-79C9DEDFA90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804EA88D-8EF9-5546-8470-FB7D6BCAF1E4}"/>
              </a:ext>
            </a:extLst>
          </p:cNvPr>
          <p:cNvSpPr/>
          <p:nvPr/>
        </p:nvSpPr>
        <p:spPr>
          <a:xfrm>
            <a:off x="9364716" y="273268"/>
            <a:ext cx="1027777"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B39E71DB-FF82-7941-962D-C2AADF5CC8BB}"/>
              </a:ext>
            </a:extLst>
          </p:cNvPr>
          <p:cNvSpPr/>
          <p:nvPr/>
        </p:nvSpPr>
        <p:spPr>
          <a:xfrm>
            <a:off x="775087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1B2DB68-9CCA-A04B-A85E-F6FD4F91490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86506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7589888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5956688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6BE586E1-0848-1641-B474-0839B5873FD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97138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123771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6" name="Rektangel 15" descr="Länk tillbaka till Brottsbekämpningsområde Syd">
            <a:hlinkClick r:id="rId3" action="ppaction://hlinksldjump"/>
            <a:extLst>
              <a:ext uri="{FF2B5EF4-FFF2-40B4-BE49-F238E27FC236}">
                <a16:creationId xmlns:a16="http://schemas.microsoft.com/office/drawing/2014/main" id="{F0C7A2A0-04DB-F144-A8C4-85FC1D4F89B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Piltecken till föregående sida">
            <a:hlinkClick r:id="" action="ppaction://hlinkshowjump?jump=previousslide"/>
            <a:extLst>
              <a:ext uri="{FF2B5EF4-FFF2-40B4-BE49-F238E27FC236}">
                <a16:creationId xmlns:a16="http://schemas.microsoft.com/office/drawing/2014/main" id="{D15C37B2-44AD-B849-9A0D-30A99A1EDA4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Syd ">
            <a:hlinkClick r:id="rId3" action="ppaction://hlinksldjump"/>
            <a:extLst>
              <a:ext uri="{FF2B5EF4-FFF2-40B4-BE49-F238E27FC236}">
                <a16:creationId xmlns:a16="http://schemas.microsoft.com/office/drawing/2014/main" id="{88AAA353-25D5-984E-81F2-3D52F5612274}"/>
              </a:ext>
            </a:extLst>
          </p:cNvPr>
          <p:cNvSpPr/>
          <p:nvPr/>
        </p:nvSpPr>
        <p:spPr>
          <a:xfrm>
            <a:off x="9270124" y="283778"/>
            <a:ext cx="1122370"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lokal beslagstatistik">
            <a:hlinkClick r:id="rId4" action="ppaction://hlinksldjump"/>
            <a:extLst>
              <a:ext uri="{FF2B5EF4-FFF2-40B4-BE49-F238E27FC236}">
                <a16:creationId xmlns:a16="http://schemas.microsoft.com/office/drawing/2014/main" id="{29E22BFF-2F36-A443-A011-4FC484A4B986}"/>
              </a:ext>
            </a:extLst>
          </p:cNvPr>
          <p:cNvSpPr/>
          <p:nvPr/>
        </p:nvSpPr>
        <p:spPr>
          <a:xfrm>
            <a:off x="7687813"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Syd Total">
            <a:hlinkClick r:id="rId5" action="ppaction://hlinksldjump"/>
            <a:extLst>
              <a:ext uri="{FF2B5EF4-FFF2-40B4-BE49-F238E27FC236}">
                <a16:creationId xmlns:a16="http://schemas.microsoft.com/office/drawing/2014/main" id="{33577274-6595-0E4F-AEFB-09E3AEEF3124}"/>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27456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AF890-4952-4184-280C-E2FB51483AA1}"/>
            </a:ext>
          </a:extLst>
        </p:cNvPr>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27837B42-9528-2F08-26FE-ED57F13D3A0E}"/>
              </a:ext>
            </a:extLst>
          </p:cNvPr>
          <p:cNvSpPr>
            <a:spLocks noGrp="1"/>
          </p:cNvSpPr>
          <p:nvPr>
            <p:ph type="title"/>
          </p:nvPr>
        </p:nvSpPr>
        <p:spPr/>
        <p:txBody>
          <a:bodyPr/>
          <a:lstStyle/>
          <a:p>
            <a:r>
              <a:rPr lang="sv-SE" dirty="0"/>
              <a:t>Samhällsnytta vid narkotika- och dopningspreparat</a:t>
            </a:r>
          </a:p>
        </p:txBody>
      </p:sp>
      <p:cxnSp>
        <p:nvCxnSpPr>
          <p:cNvPr id="7" name="Rak pil 6">
            <a:extLst>
              <a:ext uri="{FF2B5EF4-FFF2-40B4-BE49-F238E27FC236}">
                <a16:creationId xmlns:a16="http://schemas.microsoft.com/office/drawing/2014/main" id="{DC5A9DC4-5CC0-E93B-0D38-1A58E9C4B5DF}"/>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295F0AE9-A5E8-6798-61A9-466EA2534987}"/>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972CF20A-E025-AA7D-44F7-0F43B53DAB33}"/>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859528F7-FC0B-AD6B-FB67-67A16B9C03CE}"/>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0DE36753-4377-03BA-D13F-BA4D5BB5E80A}"/>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F80AD686-3EFD-E0EE-DE68-B762C5203C60}"/>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97308A8-2C37-B9ED-5604-1BBF5F6B1535}"/>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3E8C3F41-97F4-2D50-8F95-30DA17F2529B}"/>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5E2D359-32DB-6F74-330F-3776BE180904}"/>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DF637DB-F0F5-111C-DA6C-52408E67467E}"/>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6" name="Rektangel 15" descr="Länk tillbaka till Brottsbekämpningsområde Syd">
            <a:hlinkClick r:id="rId2" action="ppaction://hlinksldjump"/>
            <a:extLst>
              <a:ext uri="{FF2B5EF4-FFF2-40B4-BE49-F238E27FC236}">
                <a16:creationId xmlns:a16="http://schemas.microsoft.com/office/drawing/2014/main" id="{BCA2F054-2814-A76E-F9CD-C18EF5687B1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Piltecken till föregående sida">
            <a:hlinkClick r:id="" action="ppaction://hlinkshowjump?jump=previousslide"/>
            <a:extLst>
              <a:ext uri="{FF2B5EF4-FFF2-40B4-BE49-F238E27FC236}">
                <a16:creationId xmlns:a16="http://schemas.microsoft.com/office/drawing/2014/main" id="{58508565-0FB0-3B1A-2E18-60687D8FA97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Syd ">
            <a:hlinkClick r:id="rId2" action="ppaction://hlinksldjump"/>
            <a:extLst>
              <a:ext uri="{FF2B5EF4-FFF2-40B4-BE49-F238E27FC236}">
                <a16:creationId xmlns:a16="http://schemas.microsoft.com/office/drawing/2014/main" id="{5DC030B1-F9A5-1A64-5C34-0A22123BFB9C}"/>
              </a:ext>
            </a:extLst>
          </p:cNvPr>
          <p:cNvSpPr/>
          <p:nvPr/>
        </p:nvSpPr>
        <p:spPr>
          <a:xfrm>
            <a:off x="9270124" y="294290"/>
            <a:ext cx="1122370"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lokal beslagstatistik">
            <a:hlinkClick r:id="rId3" action="ppaction://hlinksldjump"/>
            <a:extLst>
              <a:ext uri="{FF2B5EF4-FFF2-40B4-BE49-F238E27FC236}">
                <a16:creationId xmlns:a16="http://schemas.microsoft.com/office/drawing/2014/main" id="{F9AF69FF-8563-182C-2435-8EC37C69F96B}"/>
              </a:ext>
            </a:extLst>
          </p:cNvPr>
          <p:cNvSpPr/>
          <p:nvPr/>
        </p:nvSpPr>
        <p:spPr>
          <a:xfrm>
            <a:off x="7729854" y="28373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Syd Total">
            <a:hlinkClick r:id="rId4" action="ppaction://hlinksldjump"/>
            <a:extLst>
              <a:ext uri="{FF2B5EF4-FFF2-40B4-BE49-F238E27FC236}">
                <a16:creationId xmlns:a16="http://schemas.microsoft.com/office/drawing/2014/main" id="{29051418-62CD-B11A-9015-E711490EC16E}"/>
              </a:ext>
            </a:extLst>
          </p:cNvPr>
          <p:cNvSpPr/>
          <p:nvPr/>
        </p:nvSpPr>
        <p:spPr>
          <a:xfrm>
            <a:off x="10591465" y="260648"/>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Diagram 13" descr="Diagram antal beslag">
            <a:extLst>
              <a:ext uri="{FF2B5EF4-FFF2-40B4-BE49-F238E27FC236}">
                <a16:creationId xmlns:a16="http://schemas.microsoft.com/office/drawing/2014/main" id="{58C1CEA0-255D-93F2-DC01-98EDC5041925}"/>
              </a:ext>
            </a:extLst>
          </p:cNvPr>
          <p:cNvGraphicFramePr/>
          <p:nvPr>
            <p:extLst>
              <p:ext uri="{D42A27DB-BD31-4B8C-83A1-F6EECF244321}">
                <p14:modId xmlns:p14="http://schemas.microsoft.com/office/powerpoint/2010/main" val="363011351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21913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561F4C42-3B80-234F-B1EA-C5B324E66C6E}"/>
              </a:ext>
            </a:extLst>
          </p:cNvPr>
          <p:cNvSpPr/>
          <p:nvPr/>
        </p:nvSpPr>
        <p:spPr>
          <a:xfrm>
            <a:off x="9249102" y="294290"/>
            <a:ext cx="1143391"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3" action="ppaction://hlinksldjump"/>
            <a:extLst>
              <a:ext uri="{FF2B5EF4-FFF2-40B4-BE49-F238E27FC236}">
                <a16:creationId xmlns:a16="http://schemas.microsoft.com/office/drawing/2014/main" id="{D859C1AF-1042-414D-9894-E20F7DCD109D}"/>
              </a:ext>
            </a:extLst>
          </p:cNvPr>
          <p:cNvSpPr/>
          <p:nvPr/>
        </p:nvSpPr>
        <p:spPr>
          <a:xfrm>
            <a:off x="7698323" y="252202"/>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1612EF57-2D05-D342-A08E-B6F46667295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63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68029582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91102822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63BF560-7061-E44F-AC81-1C1128EE3F8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6D8F936A-F480-6E40-B0BE-6E3AB5D0E68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C477225-D673-C744-9029-9F86AF4827EC}"/>
              </a:ext>
            </a:extLst>
          </p:cNvPr>
          <p:cNvSpPr/>
          <p:nvPr/>
        </p:nvSpPr>
        <p:spPr>
          <a:xfrm>
            <a:off x="9312166" y="315310"/>
            <a:ext cx="1080328"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597F04DE-9D39-5940-AA14-53653C8F09BA}"/>
              </a:ext>
            </a:extLst>
          </p:cNvPr>
          <p:cNvSpPr/>
          <p:nvPr/>
        </p:nvSpPr>
        <p:spPr>
          <a:xfrm>
            <a:off x="7645773" y="28373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EE9AB97B-C89F-A144-AC3D-F1424BE98CA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7036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2222490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5431985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AAB9092-449D-0A45-A668-EF281C3DB34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6A53438-31B6-9546-ADA7-33B46AEE7E3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E95D69B-9578-614D-A307-55DEF5D89C16}"/>
              </a:ext>
            </a:extLst>
          </p:cNvPr>
          <p:cNvSpPr/>
          <p:nvPr/>
        </p:nvSpPr>
        <p:spPr>
          <a:xfrm>
            <a:off x="9322676" y="283778"/>
            <a:ext cx="1069818"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9182EF06-233B-134A-82AA-493A9ADFAA72}"/>
              </a:ext>
            </a:extLst>
          </p:cNvPr>
          <p:cNvSpPr/>
          <p:nvPr/>
        </p:nvSpPr>
        <p:spPr>
          <a:xfrm>
            <a:off x="7708833"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1F674044-6D9D-914A-ADA4-4602838FD7A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2428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2613799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7491107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D51161C4-1EFE-204C-8AFE-5AB32B47E3A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C70B61E7-ECCF-4245-936D-60F01C1066D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46834C29-73A3-544E-B0ED-B76586EB2C43}"/>
              </a:ext>
            </a:extLst>
          </p:cNvPr>
          <p:cNvSpPr/>
          <p:nvPr/>
        </p:nvSpPr>
        <p:spPr>
          <a:xfrm>
            <a:off x="9312166" y="231228"/>
            <a:ext cx="1080328" cy="2801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638CFED7-4575-CA49-AE5F-E90EA5E36DB2}"/>
              </a:ext>
            </a:extLst>
          </p:cNvPr>
          <p:cNvSpPr/>
          <p:nvPr/>
        </p:nvSpPr>
        <p:spPr>
          <a:xfrm>
            <a:off x="7687814" y="2627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F1CB23A6-E306-0A4C-87B7-0FC387C1DB4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59425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DB89FA8C-7761-EB4F-B1A0-6BE4B1E691BA}"/>
              </a:ext>
            </a:extLst>
          </p:cNvPr>
          <p:cNvSpPr/>
          <p:nvPr/>
        </p:nvSpPr>
        <p:spPr>
          <a:xfrm>
            <a:off x="9312166" y="273268"/>
            <a:ext cx="1080328"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3" action="ppaction://hlinksldjump"/>
            <a:extLst>
              <a:ext uri="{FF2B5EF4-FFF2-40B4-BE49-F238E27FC236}">
                <a16:creationId xmlns:a16="http://schemas.microsoft.com/office/drawing/2014/main" id="{5BC38299-71DB-FE4F-9B41-DD9074A7F0DF}"/>
              </a:ext>
            </a:extLst>
          </p:cNvPr>
          <p:cNvSpPr/>
          <p:nvPr/>
        </p:nvSpPr>
        <p:spPr>
          <a:xfrm>
            <a:off x="7635261"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CF3EAB49-A604-9D4C-BA00-281F700662B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244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2597318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9592980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EF0F6540-110E-6A46-8DF3-1CDF0655652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6EB5F2C-2B52-2547-A5A9-CD7B7786550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5C0ECA5B-8058-6048-8F30-2A0004A22B17}"/>
              </a:ext>
            </a:extLst>
          </p:cNvPr>
          <p:cNvSpPr/>
          <p:nvPr/>
        </p:nvSpPr>
        <p:spPr>
          <a:xfrm>
            <a:off x="9291144" y="304800"/>
            <a:ext cx="1101349"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DA22EE55-1ED1-4A49-8EBA-D407649F6117}"/>
              </a:ext>
            </a:extLst>
          </p:cNvPr>
          <p:cNvSpPr/>
          <p:nvPr/>
        </p:nvSpPr>
        <p:spPr>
          <a:xfrm>
            <a:off x="7719344"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B7BC7781-FA12-5046-BFF5-E2E518C4D36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44745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5105638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68272765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1B3380F-EDEF-5E44-868A-BB08080F683B}"/>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0E64F29-7253-6849-96CC-7F702D7CDBC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91E0B71-585D-0248-8346-B5982AA2178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534DEBD-B82C-0D4C-9E07-46C37BB2F248}"/>
              </a:ext>
            </a:extLst>
          </p:cNvPr>
          <p:cNvSpPr/>
          <p:nvPr/>
        </p:nvSpPr>
        <p:spPr>
          <a:xfrm>
            <a:off x="9385738" y="273268"/>
            <a:ext cx="1006756"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701EBD84-CBF0-7F41-8C2E-271017C4F123}"/>
              </a:ext>
            </a:extLst>
          </p:cNvPr>
          <p:cNvSpPr/>
          <p:nvPr/>
        </p:nvSpPr>
        <p:spPr>
          <a:xfrm>
            <a:off x="7687813" y="26271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696C0C4-F738-E545-8BF6-68F9BCE9787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79394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49107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9860783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57BE685-74F9-8B43-98A6-EB3E52F0B2D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41EB900-7FB6-7D4A-AF69-7EA6337D30C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E9D7BA59-1E8B-9744-B240-258E6657C6A5}"/>
              </a:ext>
            </a:extLst>
          </p:cNvPr>
          <p:cNvSpPr/>
          <p:nvPr/>
        </p:nvSpPr>
        <p:spPr>
          <a:xfrm>
            <a:off x="9259614" y="273268"/>
            <a:ext cx="1132880"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52A4BB53-9E46-FE41-9761-0B625D7D778A}"/>
              </a:ext>
            </a:extLst>
          </p:cNvPr>
          <p:cNvSpPr/>
          <p:nvPr/>
        </p:nvSpPr>
        <p:spPr>
          <a:xfrm>
            <a:off x="7719344" y="24169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8D0838B3-5BA1-754C-BF79-14FD0DD4E7E7}"/>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915704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1030025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5547210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E318AC35-24DC-7347-9C08-002FBEFAA1F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678423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2545794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944008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7BDD2BA-EFAC-5545-A351-4C19A6BDB5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67EDB66-80F4-DA4E-B366-F4F0AE80228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8C348FA-2A99-5045-B766-766673ECF3E5}"/>
              </a:ext>
            </a:extLst>
          </p:cNvPr>
          <p:cNvSpPr/>
          <p:nvPr/>
        </p:nvSpPr>
        <p:spPr>
          <a:xfrm>
            <a:off x="9343696" y="262758"/>
            <a:ext cx="1048797"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4377204D-118E-2D44-B6A8-8E6DDD28F432}"/>
              </a:ext>
            </a:extLst>
          </p:cNvPr>
          <p:cNvSpPr/>
          <p:nvPr/>
        </p:nvSpPr>
        <p:spPr>
          <a:xfrm>
            <a:off x="64055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A3367823-8769-1647-8A25-377AC36798E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35375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Nikotinhaltiga produkter (kg)</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9239559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8678798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7BDD2BA-EFAC-5545-A351-4C19A6BDB5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67EDB66-80F4-DA4E-B366-F4F0AE80228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8C348FA-2A99-5045-B766-766673ECF3E5}"/>
              </a:ext>
            </a:extLst>
          </p:cNvPr>
          <p:cNvSpPr/>
          <p:nvPr/>
        </p:nvSpPr>
        <p:spPr>
          <a:xfrm>
            <a:off x="9343696" y="262758"/>
            <a:ext cx="1048797"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4377204D-118E-2D44-B6A8-8E6DDD28F432}"/>
              </a:ext>
            </a:extLst>
          </p:cNvPr>
          <p:cNvSpPr/>
          <p:nvPr/>
        </p:nvSpPr>
        <p:spPr>
          <a:xfrm>
            <a:off x="64055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A3367823-8769-1647-8A25-377AC36798E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00322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064AF-2763-6DAA-C2D3-B8CB7BEB4B41}"/>
            </a:ext>
          </a:extLst>
        </p:cNvPr>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CE9F4356-C356-3190-E763-58B04116B1AE}"/>
              </a:ext>
            </a:extLst>
          </p:cNvPr>
          <p:cNvSpPr>
            <a:spLocks noGrp="1"/>
          </p:cNvSpPr>
          <p:nvPr>
            <p:ph type="title"/>
          </p:nvPr>
        </p:nvSpPr>
        <p:spPr/>
        <p:txBody>
          <a:bodyPr/>
          <a:lstStyle/>
          <a:p>
            <a:r>
              <a:rPr lang="sv-SE" dirty="0"/>
              <a:t>Nikotinhaltiga produkter (liter)</a:t>
            </a:r>
          </a:p>
        </p:txBody>
      </p:sp>
      <p:graphicFrame>
        <p:nvGraphicFramePr>
          <p:cNvPr id="14" name="Diagram 13" descr="Diagram mängd st">
            <a:extLst>
              <a:ext uri="{FF2B5EF4-FFF2-40B4-BE49-F238E27FC236}">
                <a16:creationId xmlns:a16="http://schemas.microsoft.com/office/drawing/2014/main" id="{B67B4F60-DFC5-8639-64CB-6E754E2FB6CF}"/>
              </a:ext>
            </a:extLst>
          </p:cNvPr>
          <p:cNvGraphicFramePr/>
          <p:nvPr>
            <p:extLst>
              <p:ext uri="{D42A27DB-BD31-4B8C-83A1-F6EECF244321}">
                <p14:modId xmlns:p14="http://schemas.microsoft.com/office/powerpoint/2010/main" val="385210034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1A91CD6E-B91B-63D9-D8D5-B3796EE9D810}"/>
              </a:ext>
            </a:extLst>
          </p:cNvPr>
          <p:cNvGraphicFramePr/>
          <p:nvPr>
            <p:extLst>
              <p:ext uri="{D42A27DB-BD31-4B8C-83A1-F6EECF244321}">
                <p14:modId xmlns:p14="http://schemas.microsoft.com/office/powerpoint/2010/main" val="13655831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0752E629-3DD3-CFFD-97F5-4700B270C8D7}"/>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01FE481D-EE59-3B83-FD5A-A1D76BEDD07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AF810868-D6BE-15D2-398F-11BE9800108D}"/>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75314996-4573-61B6-FEA7-06C3AC666BC8}"/>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36ACC3A8-1434-FB87-55C2-466ED8A3AEF3}"/>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069E8C19-F4F0-0640-E687-09838944B57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2F856CEF-464C-1A22-4907-2CBF9A389B21}"/>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A9A8EDC-C911-38EF-35AF-53CFB93332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13C72FEE-4026-D0BE-A912-F3D00939547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A07D009-1A6C-6BA2-6624-1FCC753AB63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00252FA4-2B09-5BD2-2581-3A0771EA735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139CC17-B008-723D-B481-175ECAFF598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FD714C65-B8A3-F68E-EB77-19EE25E5CC3D}"/>
              </a:ext>
            </a:extLst>
          </p:cNvPr>
          <p:cNvSpPr/>
          <p:nvPr/>
        </p:nvSpPr>
        <p:spPr>
          <a:xfrm>
            <a:off x="9343696" y="262758"/>
            <a:ext cx="1048797"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32C8D910-498C-3226-6AFF-C6CA45DBD9FE}"/>
              </a:ext>
            </a:extLst>
          </p:cNvPr>
          <p:cNvSpPr/>
          <p:nvPr/>
        </p:nvSpPr>
        <p:spPr>
          <a:xfrm>
            <a:off x="64055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FC490484-04D4-610A-36D3-9577B546BEE3}"/>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79051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801060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8121297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D53686B-0C1B-FD45-94DC-C02E4D9CD4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9367AC0-9E48-6544-A2EA-6365D15C265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136A4D36-55BD-4742-ADD5-EA7EC019E48B}"/>
              </a:ext>
            </a:extLst>
          </p:cNvPr>
          <p:cNvSpPr/>
          <p:nvPr/>
        </p:nvSpPr>
        <p:spPr>
          <a:xfrm>
            <a:off x="9270124" y="273268"/>
            <a:ext cx="1122370"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01DC6F3C-63F8-F043-A6A9-79F3AA861F95}"/>
              </a:ext>
            </a:extLst>
          </p:cNvPr>
          <p:cNvSpPr/>
          <p:nvPr/>
        </p:nvSpPr>
        <p:spPr>
          <a:xfrm>
            <a:off x="7666793" y="23117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EC87B09C-EC23-9A43-87F5-B6BB0E7E58D7}"/>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17604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Skjutvapen</a:t>
            </a:r>
            <a:r>
              <a:rPr lang="en-US" sz="7000" dirty="0"/>
              <a:t> </a:t>
            </a:r>
            <a:r>
              <a:rPr lang="en-US" sz="7000" dirty="0" err="1"/>
              <a:t>och</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9C00F305-FEB3-6048-8CD2-06ED8E7B1E30}"/>
              </a:ext>
            </a:extLst>
          </p:cNvPr>
          <p:cNvSpPr/>
          <p:nvPr/>
        </p:nvSpPr>
        <p:spPr>
          <a:xfrm>
            <a:off x="9333186" y="294290"/>
            <a:ext cx="1059308"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3" action="ppaction://hlinksldjump"/>
            <a:extLst>
              <a:ext uri="{FF2B5EF4-FFF2-40B4-BE49-F238E27FC236}">
                <a16:creationId xmlns:a16="http://schemas.microsoft.com/office/drawing/2014/main" id="{FFD48DC7-3B3D-E249-B7C3-CC9154D6DBEC}"/>
              </a:ext>
            </a:extLst>
          </p:cNvPr>
          <p:cNvSpPr/>
          <p:nvPr/>
        </p:nvSpPr>
        <p:spPr>
          <a:xfrm>
            <a:off x="7677303" y="22066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A9DA13CF-2C1B-054A-9F8F-3ADA9D96D438}"/>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20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498675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8070922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CB39C53-9511-AA45-A0A0-71F26F922E0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F5D75141-D0F0-7948-A6A5-D2029F939EA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881EFD2D-DA83-BB4B-AD76-D57F1AE7BA77}"/>
              </a:ext>
            </a:extLst>
          </p:cNvPr>
          <p:cNvSpPr/>
          <p:nvPr/>
        </p:nvSpPr>
        <p:spPr>
          <a:xfrm>
            <a:off x="9291144" y="294290"/>
            <a:ext cx="1101349"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8D031750-27E1-1441-97EC-32DD5A5B5B67}"/>
              </a:ext>
            </a:extLst>
          </p:cNvPr>
          <p:cNvSpPr/>
          <p:nvPr/>
        </p:nvSpPr>
        <p:spPr>
          <a:xfrm>
            <a:off x="7698324" y="24168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28AA2689-F157-AD41-92FE-C07C38B632BF}"/>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288152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7733166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9395868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1CA2E4B6-E3A7-BE4A-ADB7-8A7AC4869D5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E09303CE-5827-5543-BEF0-1B43618413A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71DC883B-E51F-9844-88C9-4E7C61C4D8F8}"/>
              </a:ext>
            </a:extLst>
          </p:cNvPr>
          <p:cNvSpPr/>
          <p:nvPr/>
        </p:nvSpPr>
        <p:spPr>
          <a:xfrm>
            <a:off x="9375228" y="283778"/>
            <a:ext cx="1017266"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1C3A0140-FBBB-7D41-AC3F-E989EFD19516}"/>
              </a:ext>
            </a:extLst>
          </p:cNvPr>
          <p:cNvSpPr/>
          <p:nvPr/>
        </p:nvSpPr>
        <p:spPr>
          <a:xfrm>
            <a:off x="7656282"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C6369E9C-B703-6E48-AC8A-876DC9951A5D}"/>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64704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 (kg)</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0855501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9729599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E6BD95D-3EFD-8F44-9318-6C93E079DB4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5" action="ppaction://hlinksldjump"/>
            <a:extLst>
              <a:ext uri="{FF2B5EF4-FFF2-40B4-BE49-F238E27FC236}">
                <a16:creationId xmlns:a16="http://schemas.microsoft.com/office/drawing/2014/main" id="{9FF22ECD-980A-1942-B3FA-3A00DB01CD4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0354564-FDE2-184B-A350-A4234741F76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5" action="ppaction://hlinksldjump"/>
            <a:extLst>
              <a:ext uri="{FF2B5EF4-FFF2-40B4-BE49-F238E27FC236}">
                <a16:creationId xmlns:a16="http://schemas.microsoft.com/office/drawing/2014/main" id="{C1983F13-EA59-4540-9AFF-BE3C0649DACC}"/>
              </a:ext>
            </a:extLst>
          </p:cNvPr>
          <p:cNvSpPr/>
          <p:nvPr/>
        </p:nvSpPr>
        <p:spPr>
          <a:xfrm>
            <a:off x="9343696" y="241738"/>
            <a:ext cx="1048797" cy="2696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6" action="ppaction://hlinksldjump"/>
            <a:extLst>
              <a:ext uri="{FF2B5EF4-FFF2-40B4-BE49-F238E27FC236}">
                <a16:creationId xmlns:a16="http://schemas.microsoft.com/office/drawing/2014/main" id="{91918EA2-D61A-4B4F-AE33-2C7332597FFF}"/>
              </a:ext>
            </a:extLst>
          </p:cNvPr>
          <p:cNvSpPr/>
          <p:nvPr/>
        </p:nvSpPr>
        <p:spPr>
          <a:xfrm>
            <a:off x="7687813" y="23118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7" action="ppaction://hlinksldjump"/>
            <a:extLst>
              <a:ext uri="{FF2B5EF4-FFF2-40B4-BE49-F238E27FC236}">
                <a16:creationId xmlns:a16="http://schemas.microsoft.com/office/drawing/2014/main" id="{9C4DFCA7-8F7E-474F-B0E3-50112BE8C333}"/>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72660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340FC-5797-906A-D897-CBD5CF8F306F}"/>
            </a:ext>
          </a:extLst>
        </p:cNvPr>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C03FDCBE-F846-9662-AC46-6B4E83CA48F1}"/>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7B769CF9-63FB-6DD4-64D2-B95051E7F007}"/>
              </a:ext>
            </a:extLst>
          </p:cNvPr>
          <p:cNvGraphicFramePr/>
          <p:nvPr>
            <p:extLst>
              <p:ext uri="{D42A27DB-BD31-4B8C-83A1-F6EECF244321}">
                <p14:modId xmlns:p14="http://schemas.microsoft.com/office/powerpoint/2010/main" val="24706913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48D50BE1-CC9B-7A41-8992-4891025D792E}"/>
              </a:ext>
            </a:extLst>
          </p:cNvPr>
          <p:cNvGraphicFramePr/>
          <p:nvPr>
            <p:extLst>
              <p:ext uri="{D42A27DB-BD31-4B8C-83A1-F6EECF244321}">
                <p14:modId xmlns:p14="http://schemas.microsoft.com/office/powerpoint/2010/main" val="372601270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1D7A393D-0C02-2AAD-4208-921C17A26FB8}"/>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67240ED2-AA59-E642-BBC4-CCD22AA7167C}"/>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A7EDFEF1-3F76-A06E-7D4C-8239CECBC889}"/>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FF6CB619-CCD0-FD59-798A-40782733135F}"/>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22F693F0-2FC2-357F-98BE-2824ADEB375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DFE61D29-E75F-B7EC-A61F-8303DFF02597}"/>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BD33A80F-994A-CAD8-6306-37B1702F8187}"/>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72EDFE6C-54CD-684B-C689-FEEA95B9B427}"/>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4B9C2897-D660-B475-2DED-5DA8B6AAF7DD}"/>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422A481-7DBE-782C-FE1C-0EE8040FDE74}"/>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B5A32682-27ED-81B0-0935-D22402DACAF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72C9AC3B-E6A5-33D8-408F-CAA802C0475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68A31EB5-0C91-9879-71A3-689BA07BA2A5}"/>
              </a:ext>
            </a:extLst>
          </p:cNvPr>
          <p:cNvSpPr/>
          <p:nvPr/>
        </p:nvSpPr>
        <p:spPr>
          <a:xfrm>
            <a:off x="9343696" y="241738"/>
            <a:ext cx="1048797" cy="2696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E61A978D-9E64-1F94-B65D-05E98668EE15}"/>
              </a:ext>
            </a:extLst>
          </p:cNvPr>
          <p:cNvSpPr/>
          <p:nvPr/>
        </p:nvSpPr>
        <p:spPr>
          <a:xfrm>
            <a:off x="7687813" y="23118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E42E994E-094A-E2B9-C29B-A3237CA74D6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82005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982744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3625575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 Brottsbekämpningsområde Syd ">
            <a:hlinkClick r:id="rId4" action="ppaction://hlinksldjump"/>
            <a:extLst>
              <a:ext uri="{FF2B5EF4-FFF2-40B4-BE49-F238E27FC236}">
                <a16:creationId xmlns:a16="http://schemas.microsoft.com/office/drawing/2014/main" id="{ABFA4A18-7D9E-5E42-A483-390C6AE3DECD}"/>
              </a:ext>
            </a:extLst>
          </p:cNvPr>
          <p:cNvSpPr/>
          <p:nvPr/>
        </p:nvSpPr>
        <p:spPr>
          <a:xfrm>
            <a:off x="9343696" y="262758"/>
            <a:ext cx="1048797"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5" action="ppaction://hlinksldjump"/>
            <a:extLst>
              <a:ext uri="{FF2B5EF4-FFF2-40B4-BE49-F238E27FC236}">
                <a16:creationId xmlns:a16="http://schemas.microsoft.com/office/drawing/2014/main" id="{4DBCA418-7483-5846-A8AD-EE45FDAF0A94}"/>
              </a:ext>
            </a:extLst>
          </p:cNvPr>
          <p:cNvSpPr/>
          <p:nvPr/>
        </p:nvSpPr>
        <p:spPr>
          <a:xfrm>
            <a:off x="7677303"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Total">
            <a:hlinkClick r:id="rId6" action="ppaction://hlinksldjump"/>
            <a:extLst>
              <a:ext uri="{FF2B5EF4-FFF2-40B4-BE49-F238E27FC236}">
                <a16:creationId xmlns:a16="http://schemas.microsoft.com/office/drawing/2014/main" id="{BB57CAE9-9F3B-564E-A5FF-6610DC0088C9}"/>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23533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0164114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1773921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58E91C8F-52A2-D64F-B437-B03C7224600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18926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Syd total">
            <a:extLst>
              <a:ext uri="{FF2B5EF4-FFF2-40B4-BE49-F238E27FC236}">
                <a16:creationId xmlns:a16="http://schemas.microsoft.com/office/drawing/2014/main" id="{395513DD-8B92-EE4C-B6E0-7C45111C1E26}"/>
              </a:ext>
            </a:extLst>
          </p:cNvPr>
          <p:cNvSpPr>
            <a:spLocks noGrp="1"/>
          </p:cNvSpPr>
          <p:nvPr>
            <p:ph type="title"/>
          </p:nvPr>
        </p:nvSpPr>
        <p:spPr>
          <a:xfrm>
            <a:off x="479425" y="725884"/>
            <a:ext cx="11233150" cy="1325563"/>
          </a:xfrm>
        </p:spPr>
        <p:txBody>
          <a:bodyPr/>
          <a:lstStyle/>
          <a:p>
            <a:r>
              <a:rPr lang="sv-SE" dirty="0"/>
              <a:t>Slut på beslagsstatistik område Syd total</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4808207" cy="36800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90896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Blekinge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Blekinge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Blekinge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0165489"/>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14</a:t>
                      </a:r>
                    </a:p>
                  </a:txBody>
                  <a:tcPr marL="90000" marR="9525" marT="9525" marB="0" anchor="ctr"/>
                </a:tc>
                <a:tc>
                  <a:txBody>
                    <a:bodyPr/>
                    <a:lstStyle/>
                    <a:p>
                      <a:pPr algn="l" fontAlgn="b"/>
                      <a:r>
                        <a:rPr lang="en-SE" sz="1000" b="0" i="0" u="none" strike="noStrike" dirty="0">
                          <a:solidFill>
                            <a:srgbClr val="000000"/>
                          </a:solidFill>
                          <a:effectLst/>
                          <a:latin typeface="+mn-lt"/>
                        </a:rPr>
                        <a:t>0,3</a:t>
                      </a:r>
                    </a:p>
                  </a:txBody>
                  <a:tcPr marL="90000" marR="9525" marT="9525" marB="0" anchor="ctr"/>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4</a:t>
                      </a:r>
                    </a:p>
                  </a:txBody>
                  <a:tcPr marL="90000" marR="9525" marT="9525" marB="0" anchor="ctr"/>
                </a:tc>
                <a:tc>
                  <a:txBody>
                    <a:bodyPr/>
                    <a:lstStyle/>
                    <a:p>
                      <a:pPr algn="l" fontAlgn="b"/>
                      <a:r>
                        <a:rPr lang="en-SE" sz="1000" b="0" i="0" u="none" strike="noStrike" dirty="0">
                          <a:solidFill>
                            <a:srgbClr val="000000"/>
                          </a:solidFill>
                          <a:effectLst/>
                          <a:latin typeface="+mn-lt"/>
                        </a:rPr>
                        <a:t>127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972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32</a:t>
                      </a:r>
                    </a:p>
                  </a:txBody>
                  <a:tcPr marL="90000" marR="9525" marT="9525" marB="0" anchor="ctr"/>
                </a:tc>
                <a:tc>
                  <a:txBody>
                    <a:bodyPr/>
                    <a:lstStyle/>
                    <a:p>
                      <a:pPr algn="l" fontAlgn="b"/>
                      <a:r>
                        <a:rPr lang="en-SE" sz="1000" b="0" i="0" u="none" strike="noStrike" dirty="0">
                          <a:solidFill>
                            <a:srgbClr val="000000"/>
                          </a:solidFill>
                          <a:effectLst/>
                          <a:latin typeface="+mn-lt"/>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75697746"/>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8</a:t>
                      </a:r>
                    </a:p>
                  </a:txBody>
                  <a:tcPr marL="90000" marR="9525" marT="9525" marB="0" anchor="ctr"/>
                </a:tc>
                <a:tc>
                  <a:txBody>
                    <a:bodyPr/>
                    <a:lstStyle/>
                    <a:p>
                      <a:pPr algn="l" fontAlgn="b"/>
                      <a:r>
                        <a:rPr lang="en-SE" sz="1000" b="0" i="0" u="none" strike="noStrike" dirty="0">
                          <a:solidFill>
                            <a:srgbClr val="000000"/>
                          </a:solidFill>
                          <a:effectLst/>
                          <a:latin typeface="+mn-lt"/>
                        </a:rPr>
                        <a:t>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0,006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170447520"/>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4</a:t>
                      </a:r>
                    </a:p>
                  </a:txBody>
                  <a:tcPr marL="90000" marR="9525" marT="9525" marB="0" anchor="ctr"/>
                </a:tc>
                <a:tc>
                  <a:txBody>
                    <a:bodyPr/>
                    <a:lstStyle/>
                    <a:p>
                      <a:pPr algn="l" fontAlgn="b"/>
                      <a:r>
                        <a:rPr lang="en-SE" sz="1000" b="0" i="0" u="none" strike="noStrike" dirty="0">
                          <a:solidFill>
                            <a:srgbClr val="000000"/>
                          </a:solidFill>
                          <a:effectLst/>
                          <a:latin typeface="+mn-lt"/>
                        </a:rPr>
                        <a:t>112 400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15 800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289395836"/>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10</a:t>
                      </a:r>
                    </a:p>
                  </a:txBody>
                  <a:tcPr marL="90000" marR="9525" marT="9525" marB="0" anchor="ctr"/>
                </a:tc>
                <a:tc>
                  <a:txBody>
                    <a:bodyPr/>
                    <a:lstStyle/>
                    <a:p>
                      <a:pPr algn="l" fontAlgn="b"/>
                      <a:r>
                        <a:rPr lang="en-SE" sz="1000" b="0" i="0" u="none" strike="noStrike" dirty="0">
                          <a:solidFill>
                            <a:srgbClr val="000000"/>
                          </a:solidFill>
                          <a:effectLst/>
                          <a:latin typeface="+mn-lt"/>
                        </a:rPr>
                        <a:t>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103582805"/>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a:t>
                      </a:r>
                      <a:r>
                        <a:rPr lang="sv-SE" sz="1000" b="0" i="0" u="none" strike="noStrike" dirty="0" err="1">
                          <a:solidFill>
                            <a:srgbClr val="000000"/>
                          </a:solidFill>
                          <a:effectLst/>
                          <a:latin typeface="+mn-lt"/>
                        </a:rPr>
                        <a:t>pulver,kg</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644885214"/>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21</a:t>
                      </a:r>
                    </a:p>
                  </a:txBody>
                  <a:tcPr marL="90000" marR="9525" marT="9525" marB="0" anchor="ctr"/>
                </a:tc>
                <a:tc>
                  <a:txBody>
                    <a:bodyPr/>
                    <a:lstStyle/>
                    <a:p>
                      <a:pPr algn="l" fontAlgn="b"/>
                      <a:r>
                        <a:rPr lang="en-SE" sz="1000" b="0" i="0" u="none" strike="noStrike" dirty="0">
                          <a:solidFill>
                            <a:srgbClr val="000000"/>
                          </a:solidFill>
                          <a:effectLst/>
                          <a:latin typeface="+mn-lt"/>
                        </a:rPr>
                        <a:t>2 579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401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221471150"/>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215384503"/>
                  </a:ext>
                </a:extLst>
              </a:tr>
              <a:tr h="220839">
                <a:tc>
                  <a:txBody>
                    <a:bodyPr/>
                    <a:lstStyle/>
                    <a:p>
                      <a:pPr algn="l" fontAlgn="b"/>
                      <a:r>
                        <a:rPr lang="sv-SE" sz="1000" b="0" i="0" u="none" strike="noStrike" dirty="0">
                          <a:solidFill>
                            <a:srgbClr val="000000"/>
                          </a:solidFill>
                          <a:effectLst/>
                          <a:latin typeface="+mn-lt"/>
                        </a:rPr>
                        <a:t>Explosiva varor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87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6,6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704064048"/>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7</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256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554475814"/>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46</a:t>
                      </a:r>
                    </a:p>
                  </a:txBody>
                  <a:tcPr marL="90000" marR="9525" marT="9525" marB="0" anchor="ctr"/>
                </a:tc>
                <a:tc>
                  <a:txBody>
                    <a:bodyPr/>
                    <a:lstStyle/>
                    <a:p>
                      <a:pPr algn="l" fontAlgn="b"/>
                      <a:r>
                        <a:rPr lang="en-SE" sz="1000" b="0" i="0" u="none" strike="noStrike" dirty="0">
                          <a:solidFill>
                            <a:srgbClr val="000000"/>
                          </a:solidFill>
                          <a:effectLst/>
                          <a:latin typeface="+mn-lt"/>
                        </a:rPr>
                        <a:t>49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52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56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400791348"/>
                  </a:ext>
                </a:extLst>
              </a:tr>
              <a:tr h="0">
                <a:tc>
                  <a:txBody>
                    <a:bodyPr/>
                    <a:lstStyle/>
                    <a:p>
                      <a:pPr algn="l" fontAlgn="b"/>
                      <a:r>
                        <a:rPr lang="sv-SE" sz="1000" b="0" i="0" u="none" strike="noStrike" dirty="0" err="1">
                          <a:solidFill>
                            <a:srgbClr val="000000"/>
                          </a:solidFill>
                          <a:effectLst/>
                          <a:latin typeface="+mn-lt"/>
                        </a:rPr>
                        <a:t>Fentanyl</a:t>
                      </a:r>
                      <a:r>
                        <a:rPr lang="sv-SE" sz="1000" b="0" i="0" u="none" strike="noStrike" dirty="0">
                          <a:solidFill>
                            <a:srgbClr val="000000"/>
                          </a:solidFill>
                          <a:effectLst/>
                          <a:latin typeface="+mn-lt"/>
                        </a:rPr>
                        <a:t>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9481007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Blekinge län</a:t>
            </a:r>
          </a:p>
        </p:txBody>
      </p:sp>
      <p:sp>
        <p:nvSpPr>
          <p:cNvPr id="16" name="Rubrik 3" descr="Text Forts. nästa sida...">
            <a:extLst>
              <a:ext uri="{FF2B5EF4-FFF2-40B4-BE49-F238E27FC236}">
                <a16:creationId xmlns:a16="http://schemas.microsoft.com/office/drawing/2014/main" id="{B7465086-3998-1A48-B9B1-7D64C3E72494}"/>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2" action="ppaction://hlinksldjump"/>
            <a:extLst>
              <a:ext uri="{FF2B5EF4-FFF2-40B4-BE49-F238E27FC236}">
                <a16:creationId xmlns:a16="http://schemas.microsoft.com/office/drawing/2014/main" id="{B0C71219-D7C0-2947-AD65-B246F2CAD7D9}"/>
              </a:ext>
            </a:extLst>
          </p:cNvPr>
          <p:cNvSpPr/>
          <p:nvPr/>
        </p:nvSpPr>
        <p:spPr>
          <a:xfrm>
            <a:off x="8765628" y="304800"/>
            <a:ext cx="1124688"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3" action="ppaction://hlinksldjump"/>
            <a:extLst>
              <a:ext uri="{FF2B5EF4-FFF2-40B4-BE49-F238E27FC236}">
                <a16:creationId xmlns:a16="http://schemas.microsoft.com/office/drawing/2014/main" id="{9BBE6B04-4301-2C4C-BE2B-A33726C27D39}"/>
              </a:ext>
            </a:extLst>
          </p:cNvPr>
          <p:cNvSpPr/>
          <p:nvPr/>
        </p:nvSpPr>
        <p:spPr>
          <a:xfrm>
            <a:off x="718563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Syd Blekinge län">
            <a:hlinkClick r:id="rId4" action="ppaction://hlinksldjump"/>
            <a:extLst>
              <a:ext uri="{FF2B5EF4-FFF2-40B4-BE49-F238E27FC236}">
                <a16:creationId xmlns:a16="http://schemas.microsoft.com/office/drawing/2014/main" id="{655BB987-7E16-5F48-8537-E1EDA64208CD}"/>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548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Blekinge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Blekinge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Blekinge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62407679"/>
              </p:ext>
            </p:extLst>
          </p:nvPr>
        </p:nvGraphicFramePr>
        <p:xfrm>
          <a:off x="479425" y="1891950"/>
          <a:ext cx="11233151" cy="38709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0,03551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097104154"/>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200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627933921"/>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374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882296086"/>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0,001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396700856"/>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3</a:t>
                      </a:r>
                    </a:p>
                  </a:txBody>
                  <a:tcPr/>
                </a:tc>
                <a:extLst>
                  <a:ext uri="{0D108BD9-81ED-4DB2-BD59-A6C34878D82A}">
                    <a16:rowId xmlns:a16="http://schemas.microsoft.com/office/drawing/2014/main" val="2075714200"/>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a:solidFill>
                            <a:srgbClr val="000000"/>
                          </a:solidFill>
                          <a:effectLst/>
                          <a:latin typeface="+mn-lt"/>
                        </a:rPr>
                        <a:t>279,3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909544963"/>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46800" marB="0"/>
                </a:tc>
                <a:tc>
                  <a:txBody>
                    <a:bodyPr/>
                    <a:lstStyle/>
                    <a:p>
                      <a:pPr algn="l" fontAlgn="b"/>
                      <a:r>
                        <a:rPr lang="en-SE" sz="1000" b="0" i="0" u="none" strike="noStrike" dirty="0">
                          <a:solidFill>
                            <a:srgbClr val="000000"/>
                          </a:solidFill>
                          <a:effectLst/>
                          <a:latin typeface="+mn-lt"/>
                        </a:rPr>
                        <a:t>413</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46800" marB="0"/>
                </a:tc>
                <a:tc>
                  <a:txBody>
                    <a:bodyPr/>
                    <a:lstStyle/>
                    <a:p>
                      <a:pPr algn="l" fontAlgn="b"/>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154840003"/>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6</a:t>
                      </a:r>
                    </a:p>
                  </a:txBody>
                  <a:tcPr marL="90000" marR="9525" marT="9525" marB="0" anchor="ctr"/>
                </a:tc>
                <a:tc>
                  <a:txBody>
                    <a:bodyPr/>
                    <a:lstStyle/>
                    <a:p>
                      <a:pPr algn="l" fontAlgn="b"/>
                      <a:r>
                        <a:rPr lang="en-SE" sz="1000" b="0" i="0" u="none" strike="noStrike" dirty="0">
                          <a:solidFill>
                            <a:srgbClr val="000000"/>
                          </a:solidFill>
                          <a:effectLst/>
                          <a:latin typeface="+mn-lt"/>
                        </a:rPr>
                        <a:t>493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96,5</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469806484"/>
                  </a:ext>
                </a:extLst>
              </a:tr>
              <a:tr h="220839">
                <a:tc>
                  <a:txBody>
                    <a:bodyPr/>
                    <a:lstStyle/>
                    <a:p>
                      <a:pPr algn="l" fontAlgn="b"/>
                      <a:r>
                        <a:rPr lang="sv-SE" sz="1000" b="0" i="0" u="none" strike="noStrike">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382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714003729"/>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97791690"/>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a:solidFill>
                            <a:srgbClr val="000000"/>
                          </a:solidFill>
                          <a:effectLst/>
                          <a:latin typeface="+mn-lt"/>
                        </a:rPr>
                        <a:t>19</a:t>
                      </a:r>
                    </a:p>
                  </a:txBody>
                  <a:tcPr marL="90000" marR="9525" marT="46800" marB="0"/>
                </a:tc>
                <a:tc>
                  <a:txBody>
                    <a:bodyPr/>
                    <a:lstStyle/>
                    <a:p>
                      <a:pPr algn="l" fontAlgn="b"/>
                      <a:r>
                        <a:rPr lang="en-SE" sz="1000" b="0" i="0" u="none" strike="noStrike" dirty="0">
                          <a:solidFill>
                            <a:srgbClr val="000000"/>
                          </a:solidFill>
                          <a:effectLst/>
                          <a:latin typeface="+mn-lt"/>
                        </a:rPr>
                        <a:t>1 492</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12</a:t>
                      </a:r>
                      <a:endParaRPr lang="en-SE" sz="1000" b="0" i="0" u="none" strike="noStrike">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3 580</a:t>
                      </a:r>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316472919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en-SE" sz="1000" b="1" i="0" u="none" strike="noStrike" dirty="0">
                          <a:solidFill>
                            <a:schemeClr val="bg1"/>
                          </a:solidFill>
                          <a:effectLst/>
                          <a:latin typeface="+mn-lt"/>
                        </a:rPr>
                        <a:t>188</a:t>
                      </a: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158</a:t>
                      </a:r>
                      <a:endParaRPr lang="en-SE" sz="1000" b="1" i="0" u="none" strike="noStrike" dirty="0">
                        <a:solidFill>
                          <a:schemeClr val="bg1"/>
                        </a:solidFill>
                        <a:effectLst/>
                        <a:latin typeface="+mn-lt"/>
                      </a:endParaRP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Blekinge län</a:t>
            </a:r>
          </a:p>
        </p:txBody>
      </p:sp>
      <p:sp>
        <p:nvSpPr>
          <p:cNvPr id="16" name="Rektangel 15" descr="Länk till Brottsbekämpningsområde Syd ">
            <a:hlinkClick r:id="rId3" action="ppaction://hlinksldjump"/>
            <a:extLst>
              <a:ext uri="{FF2B5EF4-FFF2-40B4-BE49-F238E27FC236}">
                <a16:creationId xmlns:a16="http://schemas.microsoft.com/office/drawing/2014/main" id="{AF638037-8C00-4A41-9979-E739ABED7B5B}"/>
              </a:ext>
            </a:extLst>
          </p:cNvPr>
          <p:cNvSpPr/>
          <p:nvPr/>
        </p:nvSpPr>
        <p:spPr>
          <a:xfrm>
            <a:off x="8839200" y="304800"/>
            <a:ext cx="1051116"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4" action="ppaction://hlinksldjump"/>
            <a:extLst>
              <a:ext uri="{FF2B5EF4-FFF2-40B4-BE49-F238E27FC236}">
                <a16:creationId xmlns:a16="http://schemas.microsoft.com/office/drawing/2014/main" id="{E4F21983-09CB-EC48-8115-43B732D53056}"/>
              </a:ext>
            </a:extLst>
          </p:cNvPr>
          <p:cNvSpPr/>
          <p:nvPr/>
        </p:nvSpPr>
        <p:spPr>
          <a:xfrm>
            <a:off x="7164615" y="26271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Blekinge län">
            <a:hlinkClick r:id="rId5" action="ppaction://hlinksldjump"/>
            <a:extLst>
              <a:ext uri="{FF2B5EF4-FFF2-40B4-BE49-F238E27FC236}">
                <a16:creationId xmlns:a16="http://schemas.microsoft.com/office/drawing/2014/main" id="{C3224811-70A9-6548-90C3-1352E8C58171}"/>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717872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Helsingborg">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Blekinge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07630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lsing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Helsingborg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elsing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507977305"/>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16</a:t>
                      </a:r>
                    </a:p>
                  </a:txBody>
                  <a:tcPr marL="90000" marR="9525" marT="9525" marB="0" anchor="ctr"/>
                </a:tc>
                <a:tc>
                  <a:txBody>
                    <a:bodyPr/>
                    <a:lstStyle/>
                    <a:p>
                      <a:pPr algn="l" fontAlgn="b"/>
                      <a:r>
                        <a:rPr lang="en-SE" sz="1000" b="0" i="0" u="none" strike="noStrike">
                          <a:solidFill>
                            <a:srgbClr val="000000"/>
                          </a:solidFill>
                          <a:effectLst/>
                          <a:latin typeface="+mn-lt"/>
                        </a:rPr>
                        <a:t>1,1</a:t>
                      </a:r>
                    </a:p>
                  </a:txBody>
                  <a:tcPr marL="90000" marR="9525" marT="9525" marB="0" anchor="ctr"/>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13</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485,7</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a:solidFill>
                            <a:srgbClr val="000000"/>
                          </a:solidFill>
                          <a:effectLst/>
                          <a:latin typeface="+mn-lt"/>
                        </a:rPr>
                        <a:t>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10</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51</a:t>
                      </a:r>
                    </a:p>
                  </a:txBody>
                  <a:tcPr marL="90000" marR="9525" marT="9525" marB="0" anchor="ctr"/>
                </a:tc>
                <a:tc>
                  <a:txBody>
                    <a:bodyPr/>
                    <a:lstStyle/>
                    <a:p>
                      <a:pPr algn="l" fontAlgn="b"/>
                      <a:r>
                        <a:rPr lang="en-SE" sz="1000" b="0" i="0" u="none" strike="noStrike">
                          <a:solidFill>
                            <a:srgbClr val="000000"/>
                          </a:solidFill>
                          <a:effectLst/>
                          <a:latin typeface="+mn-lt"/>
                        </a:rPr>
                        <a:t>2,4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53</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197,2</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56</a:t>
                      </a:r>
                    </a:p>
                  </a:txBody>
                  <a:tcPr marL="90000" marR="9525" marT="9525" marB="0" anchor="ctr"/>
                </a:tc>
                <a:tc>
                  <a:txBody>
                    <a:bodyPr/>
                    <a:lstStyle/>
                    <a:p>
                      <a:pPr algn="l" fontAlgn="b"/>
                      <a:r>
                        <a:rPr lang="en-SE" sz="1000" b="0" i="0" u="none" strike="noStrike" dirty="0">
                          <a:solidFill>
                            <a:srgbClr val="000000"/>
                          </a:solidFill>
                          <a:effectLst/>
                          <a:latin typeface="+mn-lt"/>
                        </a:rPr>
                        <a:t>0,8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2 607,6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251957711"/>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0,009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0,002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119784736"/>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4</a:t>
                      </a:r>
                    </a:p>
                  </a:txBody>
                  <a:tcPr marL="90000" marR="9525" marT="9525" marB="0" anchor="ctr"/>
                </a:tc>
                <a:tc>
                  <a:txBody>
                    <a:bodyPr/>
                    <a:lstStyle/>
                    <a:p>
                      <a:pPr algn="l" fontAlgn="b"/>
                      <a:r>
                        <a:rPr lang="en-SE" sz="1000" b="0" i="0" u="none" strike="noStrike" dirty="0">
                          <a:solidFill>
                            <a:srgbClr val="000000"/>
                          </a:solidFill>
                          <a:effectLst/>
                          <a:latin typeface="+mn-lt"/>
                        </a:rPr>
                        <a:t>128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8</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292674798"/>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0,002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9047919"/>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31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4 960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913075910"/>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428609690"/>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28</a:t>
                      </a:r>
                    </a:p>
                  </a:txBody>
                  <a:tcPr marL="90000" marR="9525" marT="9525" marB="0" anchor="ctr"/>
                </a:tc>
                <a:tc>
                  <a:txBody>
                    <a:bodyPr/>
                    <a:lstStyle/>
                    <a:p>
                      <a:pPr algn="l" fontAlgn="b"/>
                      <a:r>
                        <a:rPr lang="en-SE" sz="1000" b="0" i="0" u="none" strike="noStrike" dirty="0">
                          <a:solidFill>
                            <a:srgbClr val="000000"/>
                          </a:solidFill>
                          <a:effectLst/>
                          <a:latin typeface="+mn-lt"/>
                        </a:rPr>
                        <a:t>34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862738808"/>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4</a:t>
                      </a:r>
                    </a:p>
                  </a:txBody>
                  <a:tcPr marL="90000" marR="9525" marT="9525" marB="0" anchor="ctr"/>
                </a:tc>
                <a:tc>
                  <a:txBody>
                    <a:bodyPr/>
                    <a:lstStyle/>
                    <a:p>
                      <a:pPr algn="l" fontAlgn="b"/>
                      <a:r>
                        <a:rPr lang="en-SE" sz="1000" b="0" i="0" u="none" strike="noStrike" dirty="0">
                          <a:solidFill>
                            <a:srgbClr val="000000"/>
                          </a:solidFill>
                          <a:effectLst/>
                          <a:latin typeface="+mn-lt"/>
                        </a:rPr>
                        <a:t>0,003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652971546"/>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19</a:t>
                      </a:r>
                    </a:p>
                  </a:txBody>
                  <a:tcPr marL="90000" marR="9525" marT="9525" marB="0" anchor="ctr"/>
                </a:tc>
                <a:tc>
                  <a:txBody>
                    <a:bodyPr/>
                    <a:lstStyle/>
                    <a:p>
                      <a:pPr algn="l" fontAlgn="b"/>
                      <a:r>
                        <a:rPr lang="en-SE" sz="1000" b="0" i="0" u="none" strike="noStrike" dirty="0">
                          <a:solidFill>
                            <a:srgbClr val="000000"/>
                          </a:solidFill>
                          <a:effectLst/>
                          <a:latin typeface="+mn-lt"/>
                        </a:rPr>
                        <a:t>152,8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20</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863,4</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712637016"/>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708723969"/>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978069592"/>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0,2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extLst>
                  <a:ext uri="{0D108BD9-81ED-4DB2-BD59-A6C34878D82A}">
                    <a16:rowId xmlns:a16="http://schemas.microsoft.com/office/drawing/2014/main" val="122474533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Helsingborg</a:t>
            </a:r>
          </a:p>
        </p:txBody>
      </p:sp>
      <p:sp>
        <p:nvSpPr>
          <p:cNvPr id="26" name="Rubrik 3" descr="Text Forts. nästa sida...">
            <a:extLst>
              <a:ext uri="{FF2B5EF4-FFF2-40B4-BE49-F238E27FC236}">
                <a16:creationId xmlns:a16="http://schemas.microsoft.com/office/drawing/2014/main" id="{3620463E-8AAE-C745-B6EF-59093E7E4101}"/>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3" action="ppaction://hlinksldjump"/>
            <a:extLst>
              <a:ext uri="{FF2B5EF4-FFF2-40B4-BE49-F238E27FC236}">
                <a16:creationId xmlns:a16="http://schemas.microsoft.com/office/drawing/2014/main" id="{7F18D178-3CE9-B740-B977-D8A3491DF05D}"/>
              </a:ext>
            </a:extLst>
          </p:cNvPr>
          <p:cNvSpPr/>
          <p:nvPr/>
        </p:nvSpPr>
        <p:spPr>
          <a:xfrm>
            <a:off x="8807668" y="304800"/>
            <a:ext cx="1082647"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lokal beslagstatistik">
            <a:hlinkClick r:id="rId4" action="ppaction://hlinksldjump"/>
            <a:extLst>
              <a:ext uri="{FF2B5EF4-FFF2-40B4-BE49-F238E27FC236}">
                <a16:creationId xmlns:a16="http://schemas.microsoft.com/office/drawing/2014/main" id="{A2102FDC-F66F-1C45-BD0C-0FA591DF1DDA}"/>
              </a:ext>
            </a:extLst>
          </p:cNvPr>
          <p:cNvSpPr/>
          <p:nvPr/>
        </p:nvSpPr>
        <p:spPr>
          <a:xfrm>
            <a:off x="7164614"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Helsingborg">
            <a:hlinkClick r:id="rId5" action="ppaction://hlinksldjump"/>
            <a:extLst>
              <a:ext uri="{FF2B5EF4-FFF2-40B4-BE49-F238E27FC236}">
                <a16:creationId xmlns:a16="http://schemas.microsoft.com/office/drawing/2014/main" id="{479D7DEB-14B3-0849-8BF4-02C18B232E68}"/>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401148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lsing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Helsingborg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elsing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198092835"/>
              </p:ext>
            </p:extLst>
          </p:nvPr>
        </p:nvGraphicFramePr>
        <p:xfrm>
          <a:off x="479425" y="1891950"/>
          <a:ext cx="11233151" cy="3383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531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5</a:t>
                      </a:r>
                    </a:p>
                  </a:txBody>
                  <a:tcPr anchor="b"/>
                </a:tc>
                <a:extLst>
                  <a:ext uri="{0D108BD9-81ED-4DB2-BD59-A6C34878D82A}">
                    <a16:rowId xmlns:a16="http://schemas.microsoft.com/office/drawing/2014/main" val="1230851622"/>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en-SE" sz="1000" b="0" i="0" u="none" strike="noStrike" dirty="0">
                          <a:solidFill>
                            <a:srgbClr val="000000"/>
                          </a:solidFill>
                          <a:effectLst/>
                          <a:latin typeface="+mn-lt"/>
                        </a:rPr>
                        <a:t>0,0004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330136732"/>
                  </a:ext>
                </a:extLst>
              </a:tr>
              <a:tr h="220839">
                <a:tc>
                  <a:txBody>
                    <a:bodyPr/>
                    <a:lstStyle/>
                    <a:p>
                      <a:pPr algn="l" fontAlgn="b"/>
                      <a:r>
                        <a:rPr lang="sv-SE" sz="1000" b="0" i="0" u="none" strike="noStrike" dirty="0">
                          <a:solidFill>
                            <a:srgbClr val="000000"/>
                          </a:solidFill>
                          <a:effectLst/>
                          <a:latin typeface="+mn-lt"/>
                        </a:rPr>
                        <a:t>Nikotinhaltiga produkter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0,001</a:t>
                      </a:r>
                    </a:p>
                  </a:txBody>
                  <a:tcPr/>
                </a:tc>
                <a:extLst>
                  <a:ext uri="{0D108BD9-81ED-4DB2-BD59-A6C34878D82A}">
                    <a16:rowId xmlns:a16="http://schemas.microsoft.com/office/drawing/2014/main" val="247706846"/>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39</a:t>
                      </a:r>
                    </a:p>
                  </a:txBody>
                  <a:tcPr marL="90000" marR="9525" marT="9525" marB="0" anchor="ctr"/>
                </a:tc>
                <a:tc>
                  <a:txBody>
                    <a:bodyPr/>
                    <a:lstStyle/>
                    <a:p>
                      <a:pPr algn="l" fontAlgn="b"/>
                      <a:r>
                        <a:rPr lang="en-SE" sz="1000" b="0" i="0" u="none" strike="noStrike">
                          <a:solidFill>
                            <a:srgbClr val="000000"/>
                          </a:solidFill>
                          <a:effectLst/>
                          <a:latin typeface="+mn-lt"/>
                        </a:rPr>
                        <a:t>5 318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13</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1 625</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1937067597"/>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34</a:t>
                      </a:r>
                    </a:p>
                  </a:txBody>
                  <a:tcPr marL="90000" marR="9525" marT="46800" marB="0"/>
                </a:tc>
                <a:tc>
                  <a:txBody>
                    <a:bodyPr/>
                    <a:lstStyle/>
                    <a:p>
                      <a:pPr algn="l" fontAlgn="b"/>
                      <a:r>
                        <a:rPr lang="en-SE" sz="1000" b="0" i="0" u="none" strike="noStrike">
                          <a:solidFill>
                            <a:srgbClr val="000000"/>
                          </a:solidFill>
                          <a:effectLst/>
                          <a:latin typeface="+mn-lt"/>
                        </a:rPr>
                        <a:t>4 423</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endParaRPr lang="en-SE" sz="1000" b="0" i="0" u="none" strike="noStrike" dirty="0">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442</a:t>
                      </a:r>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969839292"/>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10</a:t>
                      </a:r>
                    </a:p>
                  </a:txBody>
                  <a:tcPr marL="90000" marR="9525" marT="9525" marB="0" anchor="ctr"/>
                </a:tc>
                <a:tc>
                  <a:txBody>
                    <a:bodyPr/>
                    <a:lstStyle/>
                    <a:p>
                      <a:pPr algn="l" fontAlgn="b"/>
                      <a:r>
                        <a:rPr lang="en-SE" sz="1000" b="0" i="0" u="none" strike="noStrike" dirty="0">
                          <a:solidFill>
                            <a:srgbClr val="000000"/>
                          </a:solidFill>
                          <a:effectLst/>
                          <a:latin typeface="+mn-lt"/>
                        </a:rPr>
                        <a:t>99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611178732"/>
                  </a:ext>
                </a:extLst>
              </a:tr>
              <a:tr h="220839">
                <a:tc>
                  <a:txBody>
                    <a:bodyPr/>
                    <a:lstStyle/>
                    <a:p>
                      <a:pPr algn="l" fontAlgn="b"/>
                      <a:r>
                        <a:rPr lang="sv-SE" sz="1000" b="0" i="0" u="none" strike="noStrike">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36</a:t>
                      </a:r>
                    </a:p>
                  </a:txBody>
                  <a:tcPr marL="90000" marR="9525" marT="9525" marB="0" anchor="ctr"/>
                </a:tc>
                <a:tc>
                  <a:txBody>
                    <a:bodyPr/>
                    <a:lstStyle/>
                    <a:p>
                      <a:pPr algn="l" fontAlgn="b"/>
                      <a:r>
                        <a:rPr lang="en-SE" sz="1000" b="0" i="0" u="none" strike="noStrike" dirty="0">
                          <a:solidFill>
                            <a:srgbClr val="000000"/>
                          </a:solidFill>
                          <a:effectLst/>
                          <a:latin typeface="+mn-lt"/>
                        </a:rPr>
                        <a:t>16 057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3 238</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638700750"/>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0,01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0,50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622333697"/>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10</a:t>
                      </a:r>
                    </a:p>
                  </a:txBody>
                  <a:tcPr marL="90000" marR="9525" marT="9525" marB="0" anchor="ctr"/>
                </a:tc>
                <a:tc>
                  <a:txBody>
                    <a:bodyPr/>
                    <a:lstStyle/>
                    <a:p>
                      <a:pPr algn="l" fontAlgn="b"/>
                      <a:r>
                        <a:rPr lang="en-SE" sz="1000" b="0" i="0" u="none" strike="noStrike" dirty="0">
                          <a:solidFill>
                            <a:srgbClr val="000000"/>
                          </a:solidFill>
                          <a:effectLst/>
                          <a:latin typeface="+mn-lt"/>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9,99</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96109090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31</a:t>
                      </a:r>
                    </a:p>
                  </a:txBody>
                  <a:tcPr marL="90000" marR="9525" marT="46800" marB="0"/>
                </a:tc>
                <a:tc>
                  <a:txBody>
                    <a:bodyPr/>
                    <a:lstStyle/>
                    <a:p>
                      <a:pPr algn="l" fontAlgn="b"/>
                      <a:r>
                        <a:rPr lang="en-SE" sz="1000" b="0" i="0" u="none" strike="noStrike" dirty="0">
                          <a:solidFill>
                            <a:srgbClr val="000000"/>
                          </a:solidFill>
                          <a:effectLst/>
                          <a:latin typeface="+mn-lt"/>
                        </a:rPr>
                        <a:t>2 598</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21</a:t>
                      </a:r>
                      <a:endParaRPr lang="en-SE" sz="1000" b="0" i="0" u="none" strike="noStrike">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30 158</a:t>
                      </a:r>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338470182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en-SE" sz="1000" b="1" i="0" u="none" strike="noStrike" dirty="0">
                          <a:solidFill>
                            <a:schemeClr val="bg1"/>
                          </a:solidFill>
                          <a:effectLst/>
                          <a:latin typeface="+mn-lt"/>
                        </a:rPr>
                        <a:t>356</a:t>
                      </a: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251</a:t>
                      </a:r>
                      <a:endParaRPr lang="en-SE" sz="1000" b="1" i="0" u="none" strike="noStrike" dirty="0">
                        <a:solidFill>
                          <a:schemeClr val="bg1"/>
                        </a:solidFill>
                        <a:effectLst/>
                        <a:latin typeface="+mn-lt"/>
                      </a:endParaRP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Helsingborg</a:t>
            </a:r>
          </a:p>
        </p:txBody>
      </p:sp>
      <p:sp>
        <p:nvSpPr>
          <p:cNvPr id="16" name="Rektangel 15" descr="Länk till Brottsbekämpningsområde Syd ">
            <a:hlinkClick r:id="rId3" action="ppaction://hlinksldjump"/>
            <a:extLst>
              <a:ext uri="{FF2B5EF4-FFF2-40B4-BE49-F238E27FC236}">
                <a16:creationId xmlns:a16="http://schemas.microsoft.com/office/drawing/2014/main" id="{D948A3C1-C879-DE48-A9E6-3BA503EE8FEB}"/>
              </a:ext>
            </a:extLst>
          </p:cNvPr>
          <p:cNvSpPr/>
          <p:nvPr/>
        </p:nvSpPr>
        <p:spPr>
          <a:xfrm>
            <a:off x="8849710" y="294290"/>
            <a:ext cx="1040606"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4" action="ppaction://hlinksldjump"/>
            <a:extLst>
              <a:ext uri="{FF2B5EF4-FFF2-40B4-BE49-F238E27FC236}">
                <a16:creationId xmlns:a16="http://schemas.microsoft.com/office/drawing/2014/main" id="{0BBB85AC-D6E7-D646-A6B8-1C8D5FA36325}"/>
              </a:ext>
            </a:extLst>
          </p:cNvPr>
          <p:cNvSpPr/>
          <p:nvPr/>
        </p:nvSpPr>
        <p:spPr>
          <a:xfrm>
            <a:off x="590337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Helsingborg">
            <a:hlinkClick r:id="rId5" action="ppaction://hlinksldjump"/>
            <a:extLst>
              <a:ext uri="{FF2B5EF4-FFF2-40B4-BE49-F238E27FC236}">
                <a16:creationId xmlns:a16="http://schemas.microsoft.com/office/drawing/2014/main" id="{221DAD9D-E1C9-AB45-835D-521D47760892}"/>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05024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Slut på beslagsstatistik Helsingborg">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Helsingborg</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61431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almö (bl.a. Norra hamnen,Toftanäs), Öresundsbr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Malmö (bl.a. Norra </a:t>
            </a:r>
            <a:r>
              <a:rPr lang="sv-SE" dirty="0" err="1"/>
              <a:t>hamnen,Toftanäs</a:t>
            </a:r>
            <a:r>
              <a:rPr lang="sv-SE" dirty="0"/>
              <a:t>), Öresundsbron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p>
        </p:txBody>
      </p:sp>
      <p:graphicFrame>
        <p:nvGraphicFramePr>
          <p:cNvPr id="2" name="Tabell 1" descr="Tabell Malmö (bl.a. Norra hamnen,Toftanäs), Öresundsbro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273438668"/>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105</a:t>
                      </a:r>
                    </a:p>
                  </a:txBody>
                  <a:tcPr marL="90000" marR="9525" marT="9525" marB="0" anchor="ctr"/>
                </a:tc>
                <a:tc>
                  <a:txBody>
                    <a:bodyPr/>
                    <a:lstStyle/>
                    <a:p>
                      <a:pPr algn="l" fontAlgn="b"/>
                      <a:r>
                        <a:rPr lang="en-SE" sz="1000" b="0" i="0" u="none" strike="noStrike" dirty="0">
                          <a:solidFill>
                            <a:srgbClr val="000000"/>
                          </a:solidFill>
                          <a:effectLst/>
                          <a:latin typeface="+mn-lt"/>
                        </a:rPr>
                        <a:t>317,9</a:t>
                      </a:r>
                    </a:p>
                  </a:txBody>
                  <a:tcPr marL="90000" marR="9525" marT="9525" marB="0" anchor="ctr"/>
                </a:tc>
                <a:tc>
                  <a:txBody>
                    <a:bodyPr/>
                    <a:lstStyle/>
                    <a:p>
                      <a:pPr algn="l"/>
                      <a:r>
                        <a:rPr lang="sv-SE" sz="1000" dirty="0">
                          <a:latin typeface="+mn-lt"/>
                        </a:rPr>
                        <a:t>2023</a:t>
                      </a:r>
                    </a:p>
                  </a:txBody>
                  <a:tcPr/>
                </a:tc>
                <a:tc>
                  <a:txBody>
                    <a:bodyPr/>
                    <a:lstStyle/>
                    <a:p>
                      <a:pPr algn="l" fontAlgn="b"/>
                      <a:r>
                        <a:rPr lang="sv-SE" sz="1000" b="0" i="0" u="none" strike="noStrike" dirty="0">
                          <a:solidFill>
                            <a:srgbClr val="000000"/>
                          </a:solidFill>
                          <a:effectLst/>
                          <a:latin typeface="+mn-lt"/>
                        </a:rPr>
                        <a:t>46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316,8</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9</a:t>
                      </a:r>
                    </a:p>
                  </a:txBody>
                  <a:tcPr marL="90000" marR="9525" marT="9525" marB="0" anchor="ctr"/>
                </a:tc>
                <a:tc>
                  <a:txBody>
                    <a:bodyPr/>
                    <a:lstStyle/>
                    <a:p>
                      <a:pPr algn="l" fontAlgn="b"/>
                      <a:r>
                        <a:rPr lang="en-SE" sz="1000" b="0" i="0" u="none" strike="noStrike" dirty="0">
                          <a:solidFill>
                            <a:srgbClr val="000000"/>
                          </a:solidFill>
                          <a:effectLst/>
                          <a:latin typeface="+mn-lt"/>
                        </a:rPr>
                        <a:t>383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460</a:t>
                      </a:r>
                    </a:p>
                  </a:txBody>
                  <a:tcPr marL="90000" marR="9525" marT="9525" marB="0" anchor="ctr"/>
                </a:tc>
                <a:tc>
                  <a:txBody>
                    <a:bodyPr/>
                    <a:lstStyle/>
                    <a:p>
                      <a:pPr algn="l" fontAlgn="b"/>
                      <a:r>
                        <a:rPr lang="en-SE" sz="1000" b="0" i="0" u="none" strike="noStrike" dirty="0">
                          <a:solidFill>
                            <a:srgbClr val="000000"/>
                          </a:solidFill>
                          <a:effectLst/>
                          <a:latin typeface="+mn-lt"/>
                        </a:rPr>
                        <a:t>110,2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416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476,2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324</a:t>
                      </a:r>
                    </a:p>
                  </a:txBody>
                  <a:tcPr marL="90000" marR="9525" marT="9525" marB="0" anchor="ctr"/>
                </a:tc>
                <a:tc>
                  <a:txBody>
                    <a:bodyPr/>
                    <a:lstStyle/>
                    <a:p>
                      <a:pPr algn="l" fontAlgn="b"/>
                      <a:r>
                        <a:rPr lang="en-SE" sz="1000" b="0" i="0" u="none" strike="noStrike" dirty="0">
                          <a:solidFill>
                            <a:srgbClr val="000000"/>
                          </a:solidFill>
                          <a:effectLst/>
                          <a:latin typeface="+mn-lt"/>
                        </a:rPr>
                        <a:t>285,9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338</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702,4</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249625401"/>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4</a:t>
                      </a:r>
                    </a:p>
                  </a:txBody>
                  <a:tcPr marL="90000" marR="9525" marT="9525" marB="0" anchor="ctr"/>
                </a:tc>
                <a:tc>
                  <a:txBody>
                    <a:bodyPr/>
                    <a:lstStyle/>
                    <a:p>
                      <a:pPr algn="l" fontAlgn="b"/>
                      <a:r>
                        <a:rPr lang="en-SE" sz="1000" b="0" i="0" u="none" strike="noStrike" dirty="0">
                          <a:solidFill>
                            <a:srgbClr val="000000"/>
                          </a:solidFill>
                          <a:effectLst/>
                          <a:latin typeface="+mn-lt"/>
                        </a:rPr>
                        <a:t>50 219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47 200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56110828"/>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12</a:t>
                      </a:r>
                    </a:p>
                  </a:txBody>
                  <a:tcPr marL="90000" marR="9525" marT="9525" marB="0" anchor="ctr"/>
                </a:tc>
                <a:tc>
                  <a:txBody>
                    <a:bodyPr/>
                    <a:lstStyle/>
                    <a:p>
                      <a:pPr algn="l" fontAlgn="b"/>
                      <a:r>
                        <a:rPr lang="en-SE" sz="1000" b="0" i="0" u="none" strike="noStrike" dirty="0">
                          <a:solidFill>
                            <a:srgbClr val="000000"/>
                          </a:solidFill>
                          <a:effectLst/>
                          <a:latin typeface="+mn-lt"/>
                        </a:rPr>
                        <a:t>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19</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0,97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005753584"/>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ctr"/>
                </a:tc>
                <a:tc>
                  <a:txBody>
                    <a:bodyPr/>
                    <a:lstStyle/>
                    <a:p>
                      <a:pPr algn="l" fontAlgn="b"/>
                      <a:r>
                        <a:rPr lang="sv-SE" sz="1000" b="0" i="0" u="none" strike="noStrike" dirty="0">
                          <a:solidFill>
                            <a:srgbClr val="000000"/>
                          </a:solidFill>
                          <a:effectLst/>
                          <a:latin typeface="+mn-lt"/>
                        </a:rPr>
                        <a:t>0,001</a:t>
                      </a:r>
                    </a:p>
                  </a:txBody>
                  <a:tcPr anchor="ctr"/>
                </a:tc>
                <a:extLst>
                  <a:ext uri="{0D108BD9-81ED-4DB2-BD59-A6C34878D82A}">
                    <a16:rowId xmlns:a16="http://schemas.microsoft.com/office/drawing/2014/main" val="496055214"/>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38</a:t>
                      </a:r>
                    </a:p>
                  </a:txBody>
                  <a:tcPr marL="90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dirty="0">
                          <a:solidFill>
                            <a:srgbClr val="000000"/>
                          </a:solidFill>
                          <a:effectLst/>
                          <a:latin typeface="+mn-lt"/>
                        </a:rPr>
                        <a:t>18 998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34</a:t>
                      </a:r>
                      <a:endParaRPr lang="en-SE" sz="1000" b="0" i="0" u="none" strike="noStrike" dirty="0">
                        <a:solidFill>
                          <a:srgbClr val="000000"/>
                        </a:solidFill>
                        <a:effectLst/>
                        <a:latin typeface="+mn-lt"/>
                      </a:endParaRPr>
                    </a:p>
                  </a:txBody>
                  <a:tcPr marL="90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14 122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808960355"/>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21</a:t>
                      </a:r>
                    </a:p>
                  </a:txBody>
                  <a:tcPr marL="90000" marR="9525" marT="9525" marB="0" anchor="ctr"/>
                </a:tc>
                <a:tc>
                  <a:txBody>
                    <a:bodyPr/>
                    <a:lstStyle/>
                    <a:p>
                      <a:pPr algn="l" fontAlgn="b"/>
                      <a:r>
                        <a:rPr lang="en-SE" sz="1000" b="0" i="0" u="none" strike="noStrike" dirty="0">
                          <a:solidFill>
                            <a:srgbClr val="000000"/>
                          </a:solidFill>
                          <a:effectLst/>
                          <a:latin typeface="+mn-lt"/>
                        </a:rPr>
                        <a:t>1,7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19</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921883484"/>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23</a:t>
                      </a:r>
                    </a:p>
                  </a:txBody>
                  <a:tcPr marL="90000" marR="9525" marT="9525" marB="0" anchor="ctr"/>
                </a:tc>
                <a:tc>
                  <a:txBody>
                    <a:bodyPr/>
                    <a:lstStyle/>
                    <a:p>
                      <a:pPr algn="l" fontAlgn="b"/>
                      <a:r>
                        <a:rPr lang="en-SE" sz="1000" b="0" i="0" u="none" strike="noStrike" dirty="0">
                          <a:solidFill>
                            <a:srgbClr val="000000"/>
                          </a:solidFill>
                          <a:effectLst/>
                          <a:latin typeface="+mn-lt"/>
                        </a:rPr>
                        <a:t>25 340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757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113148011"/>
                  </a:ext>
                </a:extLst>
              </a:tr>
              <a:tr h="220839">
                <a:tc>
                  <a:txBody>
                    <a:bodyPr/>
                    <a:lstStyle/>
                    <a:p>
                      <a:pPr algn="l" fontAlgn="b"/>
                      <a:r>
                        <a:rPr lang="sv-SE" sz="1000" b="0" i="0" u="none" strike="noStrike" dirty="0">
                          <a:solidFill>
                            <a:srgbClr val="000000"/>
                          </a:solidFill>
                          <a:effectLst/>
                          <a:latin typeface="+mn-lt"/>
                        </a:rPr>
                        <a:t>Explosiva varor (kg)</a:t>
                      </a:r>
                    </a:p>
                  </a:txBody>
                  <a:tcPr anchor="b"/>
                </a:tc>
                <a:tc>
                  <a:txBody>
                    <a:bodyPr/>
                    <a:lstStyle/>
                    <a:p>
                      <a:pPr algn="l"/>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0,52</a:t>
                      </a:r>
                      <a:endParaRPr lang="en-SE" sz="1000" b="0" i="0" u="none" strike="noStrike" dirty="0">
                        <a:solidFill>
                          <a:srgbClr val="000000"/>
                        </a:solidFill>
                        <a:effectLst/>
                        <a:latin typeface="+mn-lt"/>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99398896"/>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10</a:t>
                      </a:r>
                    </a:p>
                  </a:txBody>
                  <a:tcPr marL="90000" marR="9525" marT="9525" marB="0" anchor="ctr"/>
                </a:tc>
                <a:tc>
                  <a:txBody>
                    <a:bodyPr/>
                    <a:lstStyle/>
                    <a:p>
                      <a:pPr algn="l" fontAlgn="b"/>
                      <a:r>
                        <a:rPr lang="en-SE" sz="1000" b="0" i="0" u="none" strike="noStrike" dirty="0">
                          <a:solidFill>
                            <a:srgbClr val="000000"/>
                          </a:solidFill>
                          <a:effectLst/>
                          <a:latin typeface="+mn-lt"/>
                        </a:rPr>
                        <a:t>1 949</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1 313</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225938900"/>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457</a:t>
                      </a:r>
                    </a:p>
                  </a:txBody>
                  <a:tcPr marL="90000" marR="9525" marT="9525" marB="0" anchor="ctr"/>
                </a:tc>
                <a:tc>
                  <a:txBody>
                    <a:bodyPr/>
                    <a:lstStyle/>
                    <a:p>
                      <a:pPr algn="l" fontAlgn="b"/>
                      <a:r>
                        <a:rPr lang="en-SE" sz="1000" b="0" i="0" u="none" strike="noStrike" dirty="0">
                          <a:solidFill>
                            <a:srgbClr val="000000"/>
                          </a:solidFill>
                          <a:effectLst/>
                          <a:latin typeface="+mn-lt"/>
                        </a:rPr>
                        <a:t>636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325</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397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38537268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Malmö </a:t>
            </a:r>
          </a:p>
        </p:txBody>
      </p:sp>
      <p:sp>
        <p:nvSpPr>
          <p:cNvPr id="26" name="Rubrik 3" descr="Text Forts. nästa sida...">
            <a:extLst>
              <a:ext uri="{FF2B5EF4-FFF2-40B4-BE49-F238E27FC236}">
                <a16:creationId xmlns:a16="http://schemas.microsoft.com/office/drawing/2014/main" id="{6A098FCD-4332-7F41-9464-ACF96D32492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3" action="ppaction://hlinksldjump"/>
            <a:extLst>
              <a:ext uri="{FF2B5EF4-FFF2-40B4-BE49-F238E27FC236}">
                <a16:creationId xmlns:a16="http://schemas.microsoft.com/office/drawing/2014/main" id="{BCE4DD4D-EB2D-134F-B75C-B43FF2641D6A}"/>
              </a:ext>
            </a:extLst>
          </p:cNvPr>
          <p:cNvSpPr/>
          <p:nvPr/>
        </p:nvSpPr>
        <p:spPr>
          <a:xfrm>
            <a:off x="9156699" y="260648"/>
            <a:ext cx="1096723" cy="16752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lokal beslagstatistik">
            <a:hlinkClick r:id="rId4" action="ppaction://hlinksldjump"/>
            <a:extLst>
              <a:ext uri="{FF2B5EF4-FFF2-40B4-BE49-F238E27FC236}">
                <a16:creationId xmlns:a16="http://schemas.microsoft.com/office/drawing/2014/main" id="{7057DFC4-F44D-F442-A07B-BDEF57EC756E}"/>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Malmö">
            <a:hlinkClick r:id="rId5" action="ppaction://hlinksldjump"/>
            <a:extLst>
              <a:ext uri="{FF2B5EF4-FFF2-40B4-BE49-F238E27FC236}">
                <a16:creationId xmlns:a16="http://schemas.microsoft.com/office/drawing/2014/main" id="{56F6D20B-EE40-4D43-8F0D-CF1208039EAE}"/>
              </a:ext>
            </a:extLst>
          </p:cNvPr>
          <p:cNvSpPr/>
          <p:nvPr/>
        </p:nvSpPr>
        <p:spPr>
          <a:xfrm>
            <a:off x="10398605" y="252200"/>
            <a:ext cx="47964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61798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almö (bl.a. Norra hamnen,Toftanäs), Öresundsbr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Malmö (bl.a. Norra </a:t>
            </a:r>
            <a:r>
              <a:rPr lang="sv-SE" dirty="0" err="1"/>
              <a:t>hamnen,Toftanäs</a:t>
            </a:r>
            <a:r>
              <a:rPr lang="sv-SE" dirty="0"/>
              <a:t>), Öresundsbron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p>
        </p:txBody>
      </p:sp>
      <p:graphicFrame>
        <p:nvGraphicFramePr>
          <p:cNvPr id="2" name="Tabell 1" descr="Tabell Malmö (bl.a. Norra hamnen,Toftanäs), Öresundsbro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686840219"/>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12</a:t>
                      </a:r>
                    </a:p>
                  </a:txBody>
                  <a:tcPr anchor="ctr"/>
                </a:tc>
                <a:tc>
                  <a:txBody>
                    <a:bodyPr/>
                    <a:lstStyle/>
                    <a:p>
                      <a:pPr algn="l" fontAlgn="b"/>
                      <a:r>
                        <a:rPr lang="sv-SE" sz="1000" b="0" i="0" u="none" strike="noStrike" dirty="0">
                          <a:solidFill>
                            <a:srgbClr val="000000"/>
                          </a:solidFill>
                          <a:effectLst/>
                          <a:latin typeface="+mn-lt"/>
                        </a:rPr>
                        <a:t>7,9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ctr"/>
                </a:tc>
                <a:tc>
                  <a:txBody>
                    <a:bodyPr/>
                    <a:lstStyle/>
                    <a:p>
                      <a:pPr algn="l" fontAlgn="b"/>
                      <a:r>
                        <a:rPr lang="sv-SE" sz="1000" b="0" i="0" u="none" strike="noStrike" dirty="0">
                          <a:solidFill>
                            <a:srgbClr val="000000"/>
                          </a:solidFill>
                          <a:effectLst/>
                          <a:latin typeface="+mn-lt"/>
                        </a:rPr>
                        <a:t>5,8</a:t>
                      </a:r>
                    </a:p>
                  </a:txBody>
                  <a:tcPr anchor="ctr"/>
                </a:tc>
                <a:extLst>
                  <a:ext uri="{0D108BD9-81ED-4DB2-BD59-A6C34878D82A}">
                    <a16:rowId xmlns:a16="http://schemas.microsoft.com/office/drawing/2014/main" val="860711089"/>
                  </a:ext>
                </a:extLst>
              </a:tr>
              <a:tr h="220839">
                <a:tc>
                  <a:txBody>
                    <a:bodyPr/>
                    <a:lstStyle/>
                    <a:p>
                      <a:pPr algn="l" fontAlgn="b"/>
                      <a:r>
                        <a:rPr lang="sv-SE" sz="1000" b="0" i="0" u="none" strike="noStrike" dirty="0">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559550987"/>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28</a:t>
                      </a:r>
                    </a:p>
                  </a:txBody>
                  <a:tcPr marL="90000" marR="9525" marT="9525" marB="0" anchor="ctr"/>
                </a:tc>
                <a:tc>
                  <a:txBody>
                    <a:bodyPr/>
                    <a:lstStyle/>
                    <a:p>
                      <a:pPr algn="l" fontAlgn="b"/>
                      <a:r>
                        <a:rPr lang="en-SE" sz="1000" b="0" i="0" u="none" strike="noStrike" dirty="0">
                          <a:solidFill>
                            <a:srgbClr val="000000"/>
                          </a:solidFill>
                          <a:effectLst/>
                          <a:latin typeface="+mn-lt"/>
                        </a:rPr>
                        <a:t>189,7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98,8</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028427280"/>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48</a:t>
                      </a:r>
                    </a:p>
                  </a:txBody>
                  <a:tcPr marL="90000" marR="9525" marT="9525" marB="0" anchor="ctr"/>
                </a:tc>
                <a:tc>
                  <a:txBody>
                    <a:bodyPr/>
                    <a:lstStyle/>
                    <a:p>
                      <a:pPr algn="l" fontAlgn="b"/>
                      <a:r>
                        <a:rPr lang="en-SE" sz="1000" b="0" i="0" u="none" strike="noStrike" dirty="0">
                          <a:solidFill>
                            <a:srgbClr val="000000"/>
                          </a:solidFill>
                          <a:effectLst/>
                          <a:latin typeface="+mn-lt"/>
                        </a:rPr>
                        <a:t>70,8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65</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82,1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337709144"/>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19</a:t>
                      </a:r>
                    </a:p>
                  </a:txBody>
                  <a:tcPr marL="90000" marR="9525" marT="9525" marB="0" anchor="ctr"/>
                </a:tc>
                <a:tc>
                  <a:txBody>
                    <a:bodyPr/>
                    <a:lstStyle/>
                    <a:p>
                      <a:pPr algn="l" fontAlgn="b"/>
                      <a:r>
                        <a:rPr lang="en-SE" sz="1000" b="0" i="0" u="none" strike="noStrike" dirty="0">
                          <a:solidFill>
                            <a:srgbClr val="000000"/>
                          </a:solidFill>
                          <a:effectLst/>
                          <a:latin typeface="+mn-lt"/>
                        </a:rPr>
                        <a:t>367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93 451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724150730"/>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7</a:t>
                      </a:r>
                    </a:p>
                  </a:txBody>
                  <a:tcPr marL="90000" marR="9525" marT="9525" marB="0" anchor="ctr"/>
                </a:tc>
                <a:tc>
                  <a:txBody>
                    <a:bodyPr/>
                    <a:lstStyle/>
                    <a:p>
                      <a:pPr algn="l" fontAlgn="b"/>
                      <a:r>
                        <a:rPr lang="en-SE" sz="1000" b="0" i="0" u="none" strike="noStrike" dirty="0">
                          <a:solidFill>
                            <a:srgbClr val="000000"/>
                          </a:solidFill>
                          <a:effectLst/>
                          <a:latin typeface="+mn-lt"/>
                        </a:rPr>
                        <a:t>0,8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10</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732332959"/>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0,0001</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133128288"/>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21</a:t>
                      </a:r>
                    </a:p>
                  </a:txBody>
                  <a:tcPr marL="90000" marR="9525" marT="9525" marB="0" anchor="ctr"/>
                </a:tc>
                <a:tc>
                  <a:txBody>
                    <a:bodyPr/>
                    <a:lstStyle/>
                    <a:p>
                      <a:pPr algn="l" fontAlgn="b"/>
                      <a:r>
                        <a:rPr lang="en-SE" sz="1000" b="0" i="0" u="none" strike="noStrike" dirty="0">
                          <a:solidFill>
                            <a:srgbClr val="000000"/>
                          </a:solidFill>
                          <a:effectLst/>
                          <a:latin typeface="+mn-lt"/>
                        </a:rPr>
                        <a:t>147 052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115 895</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052675581"/>
                  </a:ext>
                </a:extLst>
              </a:tr>
              <a:tr h="220839">
                <a:tc>
                  <a:txBody>
                    <a:bodyPr/>
                    <a:lstStyle/>
                    <a:p>
                      <a:pPr algn="l" fontAlgn="b"/>
                      <a:r>
                        <a:rPr lang="sv-SE" sz="1000" b="0" i="0" u="none" strike="noStrike">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10</a:t>
                      </a:r>
                    </a:p>
                  </a:txBody>
                  <a:tcPr marL="90000" marR="9525" marT="9525" marB="0" anchor="ctr"/>
                </a:tc>
                <a:tc>
                  <a:txBody>
                    <a:bodyPr/>
                    <a:lstStyle/>
                    <a:p>
                      <a:pPr algn="l" fontAlgn="b"/>
                      <a:r>
                        <a:rPr lang="en-SE" sz="1000" b="0" i="0" u="none" strike="noStrike" dirty="0">
                          <a:solidFill>
                            <a:srgbClr val="000000"/>
                          </a:solidFill>
                          <a:effectLst/>
                          <a:latin typeface="+mn-lt"/>
                        </a:rPr>
                        <a:t>0,05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0,03</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627118961"/>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86765618"/>
                  </a:ext>
                </a:extLst>
              </a:tr>
              <a:tr h="220839">
                <a:tc>
                  <a:txBody>
                    <a:bodyPr/>
                    <a:lstStyle/>
                    <a:p>
                      <a:pPr algn="l" fontAlgn="b"/>
                      <a:r>
                        <a:rPr lang="sv-SE" sz="1000" b="0" i="0" u="none" strike="noStrike">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6,6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195409566"/>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5</a:t>
                      </a:r>
                    </a:p>
                  </a:txBody>
                  <a:tcPr marL="90000" marR="9525" marT="9525" marB="0" anchor="ctr"/>
                </a:tc>
                <a:tc>
                  <a:txBody>
                    <a:bodyPr/>
                    <a:lstStyle/>
                    <a:p>
                      <a:pPr algn="l" fontAlgn="b"/>
                      <a:r>
                        <a:rPr lang="en-SE" sz="1000" b="0" i="0" u="none" strike="noStrike" dirty="0">
                          <a:solidFill>
                            <a:srgbClr val="000000"/>
                          </a:solidFill>
                          <a:effectLst/>
                          <a:latin typeface="+mn-lt"/>
                        </a:rPr>
                        <a:t>85,2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635,7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712595445"/>
                  </a:ext>
                </a:extLst>
              </a:tr>
              <a:tr h="220839">
                <a:tc>
                  <a:txBody>
                    <a:bodyPr/>
                    <a:lstStyle/>
                    <a:p>
                      <a:pPr algn="l" fontAlgn="b"/>
                      <a:r>
                        <a:rPr lang="sv-SE" sz="1000" b="0" i="0" u="none" strike="noStrike">
                          <a:solidFill>
                            <a:srgbClr val="000000"/>
                          </a:solidFill>
                          <a:effectLst/>
                          <a:latin typeface="+mn-lt"/>
                        </a:rPr>
                        <a:t>Skjutvapen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7</a:t>
                      </a:r>
                    </a:p>
                  </a:txBody>
                  <a:tcPr marL="90000" marR="9525" marT="9525" marB="0" anchor="ctr"/>
                </a:tc>
                <a:tc>
                  <a:txBody>
                    <a:bodyPr/>
                    <a:lstStyle/>
                    <a:p>
                      <a:pPr algn="l" fontAlgn="b"/>
                      <a:r>
                        <a:rPr lang="en-SE" sz="1000" b="0" i="0" u="none" strike="noStrike" dirty="0">
                          <a:solidFill>
                            <a:srgbClr val="000000"/>
                          </a:solidFill>
                          <a:effectLst/>
                          <a:latin typeface="+mn-lt"/>
                        </a:rPr>
                        <a:t>22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4</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99761490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Malmö</a:t>
            </a:r>
          </a:p>
        </p:txBody>
      </p:sp>
      <p:sp>
        <p:nvSpPr>
          <p:cNvPr id="16" name="Rubrik 3" descr="Text Forts. nästa sida...">
            <a:extLst>
              <a:ext uri="{FF2B5EF4-FFF2-40B4-BE49-F238E27FC236}">
                <a16:creationId xmlns:a16="http://schemas.microsoft.com/office/drawing/2014/main" id="{CEC57CF8-6172-994A-81D5-DE54FA8F454B}"/>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2" action="ppaction://hlinksldjump"/>
            <a:extLst>
              <a:ext uri="{FF2B5EF4-FFF2-40B4-BE49-F238E27FC236}">
                <a16:creationId xmlns:a16="http://schemas.microsoft.com/office/drawing/2014/main" id="{E642E529-D43A-E949-BEE4-570423AE9731}"/>
              </a:ext>
            </a:extLst>
          </p:cNvPr>
          <p:cNvSpPr/>
          <p:nvPr/>
        </p:nvSpPr>
        <p:spPr>
          <a:xfrm>
            <a:off x="9209313" y="268514"/>
            <a:ext cx="1044109" cy="24287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3" action="ppaction://hlinksldjump"/>
            <a:extLst>
              <a:ext uri="{FF2B5EF4-FFF2-40B4-BE49-F238E27FC236}">
                <a16:creationId xmlns:a16="http://schemas.microsoft.com/office/drawing/2014/main" id="{2E9284EE-643E-574F-A4A3-2FF62154B2F4}"/>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Syd Malmö">
            <a:hlinkClick r:id="rId4" action="ppaction://hlinksldjump"/>
            <a:extLst>
              <a:ext uri="{FF2B5EF4-FFF2-40B4-BE49-F238E27FC236}">
                <a16:creationId xmlns:a16="http://schemas.microsoft.com/office/drawing/2014/main" id="{34437D94-92C7-204C-8667-9F98E4E8D177}"/>
              </a:ext>
            </a:extLst>
          </p:cNvPr>
          <p:cNvSpPr/>
          <p:nvPr/>
        </p:nvSpPr>
        <p:spPr>
          <a:xfrm>
            <a:off x="10398605" y="252200"/>
            <a:ext cx="47964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85478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almö (bl.a. Norra hamnen,Toftanäs), Öresundsbr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Malmö (bl.a. Norra </a:t>
            </a:r>
            <a:r>
              <a:rPr lang="sv-SE" dirty="0" err="1"/>
              <a:t>hamnen,Toftanäs</a:t>
            </a:r>
            <a:r>
              <a:rPr lang="sv-SE" dirty="0"/>
              <a:t>), Öresundsbron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p>
        </p:txBody>
      </p:sp>
      <p:graphicFrame>
        <p:nvGraphicFramePr>
          <p:cNvPr id="2" name="Tabell 1" descr="Tabell Malmö (bl.a. Norra hamnen,Toftanäs), Öresundsbro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114743035"/>
              </p:ext>
            </p:extLst>
          </p:nvPr>
        </p:nvGraphicFramePr>
        <p:xfrm>
          <a:off x="479425" y="1891950"/>
          <a:ext cx="11233151" cy="2651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39</a:t>
                      </a:r>
                    </a:p>
                  </a:txBody>
                  <a:tcPr marL="90000" marR="9525" marT="9525" marB="0" anchor="ctr"/>
                </a:tc>
                <a:tc>
                  <a:txBody>
                    <a:bodyPr/>
                    <a:lstStyle/>
                    <a:p>
                      <a:pPr algn="l" fontAlgn="b"/>
                      <a:r>
                        <a:rPr lang="en-SE" sz="1000" b="0" i="0" u="none" strike="noStrike">
                          <a:solidFill>
                            <a:srgbClr val="000000"/>
                          </a:solidFill>
                          <a:effectLst/>
                          <a:latin typeface="+mn-lt"/>
                        </a:rPr>
                        <a:t>7 523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13</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586,2</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298933863"/>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27</a:t>
                      </a:r>
                    </a:p>
                  </a:txBody>
                  <a:tcPr marL="90000" marR="9525" marT="46800" marB="0"/>
                </a:tc>
                <a:tc>
                  <a:txBody>
                    <a:bodyPr/>
                    <a:lstStyle/>
                    <a:p>
                      <a:pPr algn="l" fontAlgn="b"/>
                      <a:r>
                        <a:rPr lang="en-SE" sz="1000" b="0" i="0" u="none" strike="noStrike">
                          <a:solidFill>
                            <a:srgbClr val="000000"/>
                          </a:solidFill>
                          <a:effectLst/>
                          <a:latin typeface="+mn-lt"/>
                        </a:rPr>
                        <a:t>1 604</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12</a:t>
                      </a:r>
                      <a:endParaRPr lang="en-SE" sz="1000" b="0" i="0" u="none" strike="noStrike" dirty="0">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844,5</a:t>
                      </a:r>
                      <a:endParaRPr lang="en-SE" sz="1000" b="0" i="0" u="none" strike="noStrike">
                        <a:solidFill>
                          <a:srgbClr val="000000"/>
                        </a:solidFill>
                        <a:effectLst/>
                        <a:latin typeface="+mn-lt"/>
                      </a:endParaRPr>
                    </a:p>
                  </a:txBody>
                  <a:tcPr marL="90000" marR="9525" marT="46800" marB="0"/>
                </a:tc>
                <a:extLst>
                  <a:ext uri="{0D108BD9-81ED-4DB2-BD59-A6C34878D82A}">
                    <a16:rowId xmlns:a16="http://schemas.microsoft.com/office/drawing/2014/main" val="1091370552"/>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72</a:t>
                      </a:r>
                    </a:p>
                  </a:txBody>
                  <a:tcPr marL="90000" marR="9525" marT="9525" marB="0" anchor="ctr"/>
                </a:tc>
                <a:tc>
                  <a:txBody>
                    <a:bodyPr/>
                    <a:lstStyle/>
                    <a:p>
                      <a:pPr algn="l" fontAlgn="b"/>
                      <a:r>
                        <a:rPr lang="en-SE" sz="1000" b="0" i="0" u="none" strike="noStrike">
                          <a:solidFill>
                            <a:srgbClr val="000000"/>
                          </a:solidFill>
                          <a:effectLst/>
                          <a:latin typeface="+mn-lt"/>
                        </a:rPr>
                        <a:t>351 258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242 570</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197957925"/>
                  </a:ext>
                </a:extLst>
              </a:tr>
              <a:tr h="220839">
                <a:tc>
                  <a:txBody>
                    <a:bodyPr/>
                    <a:lstStyle/>
                    <a:p>
                      <a:pPr algn="l" fontAlgn="b"/>
                      <a:r>
                        <a:rPr lang="sv-SE" sz="1000" b="0" i="0" u="none" strike="noStrike">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29</a:t>
                      </a:r>
                    </a:p>
                  </a:txBody>
                  <a:tcPr marL="90000" marR="9525" marT="9525" marB="0" anchor="ctr"/>
                </a:tc>
                <a:tc>
                  <a:txBody>
                    <a:bodyPr/>
                    <a:lstStyle/>
                    <a:p>
                      <a:pPr algn="l" fontAlgn="b"/>
                      <a:r>
                        <a:rPr lang="en-SE" sz="1000" b="0" i="0" u="none" strike="noStrike">
                          <a:solidFill>
                            <a:srgbClr val="000000"/>
                          </a:solidFill>
                          <a:effectLst/>
                          <a:latin typeface="+mn-lt"/>
                        </a:rPr>
                        <a:t>12 148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5 902</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37</a:t>
                      </a:r>
                    </a:p>
                  </a:txBody>
                  <a:tcPr marL="90000" marR="9525" marT="9525" marB="0" anchor="ctr"/>
                </a:tc>
                <a:tc>
                  <a:txBody>
                    <a:bodyPr/>
                    <a:lstStyle/>
                    <a:p>
                      <a:pPr algn="l" fontAlgn="b"/>
                      <a:r>
                        <a:rPr lang="en-SE" sz="1000" b="0" i="0" u="none" strike="noStrike" dirty="0">
                          <a:solidFill>
                            <a:srgbClr val="000000"/>
                          </a:solidFill>
                          <a:effectLst/>
                          <a:latin typeface="+mn-lt"/>
                        </a:rPr>
                        <a:t>12,3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43</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2,2</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a:solidFill>
                            <a:srgbClr val="000000"/>
                          </a:solidFill>
                          <a:effectLst/>
                          <a:latin typeface="+mn-lt"/>
                        </a:rPr>
                        <a:t>63</a:t>
                      </a:r>
                    </a:p>
                  </a:txBody>
                  <a:tcPr marL="90000" marR="9525" marT="9525" marB="0" anchor="ctr"/>
                </a:tc>
                <a:tc>
                  <a:txBody>
                    <a:bodyPr/>
                    <a:lstStyle/>
                    <a:p>
                      <a:pPr algn="l" fontAlgn="b"/>
                      <a:r>
                        <a:rPr lang="en-SE" sz="1000" b="0" i="0" u="none" strike="noStrike" dirty="0">
                          <a:solidFill>
                            <a:srgbClr val="000000"/>
                          </a:solidFill>
                          <a:effectLst/>
                          <a:latin typeface="+mn-lt"/>
                        </a:rPr>
                        <a:t>81,7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94</a:t>
                      </a:r>
                      <a:endParaRPr lang="en-SE" sz="1000" b="0" i="0" u="none" strike="noStrike">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22,6</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195</a:t>
                      </a:r>
                    </a:p>
                  </a:txBody>
                  <a:tcPr marL="90000" marR="9525" marT="46800" marB="0"/>
                </a:tc>
                <a:tc>
                  <a:txBody>
                    <a:bodyPr/>
                    <a:lstStyle/>
                    <a:p>
                      <a:pPr algn="l" fontAlgn="b"/>
                      <a:r>
                        <a:rPr lang="en-SE" sz="1000" b="0" i="0" u="none" strike="noStrike" dirty="0">
                          <a:solidFill>
                            <a:srgbClr val="000000"/>
                          </a:solidFill>
                          <a:effectLst/>
                          <a:latin typeface="+mn-lt"/>
                        </a:rPr>
                        <a:t>467 286</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136</a:t>
                      </a:r>
                      <a:endParaRPr lang="en-SE" sz="1000" b="0" i="0" u="none" strike="noStrike" dirty="0">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158 302</a:t>
                      </a:r>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763952690"/>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en-SE" sz="1000" b="1" i="0" u="none" strike="noStrike">
                          <a:solidFill>
                            <a:schemeClr val="bg1"/>
                          </a:solidFill>
                          <a:effectLst/>
                          <a:latin typeface="+mn-lt"/>
                        </a:rPr>
                        <a:t>2</a:t>
                      </a:r>
                      <a:r>
                        <a:rPr lang="sv-SE" sz="1000" b="1" i="0" u="none" strike="noStrike" dirty="0">
                          <a:solidFill>
                            <a:schemeClr val="bg1"/>
                          </a:solidFill>
                          <a:effectLst/>
                          <a:latin typeface="+mn-lt"/>
                        </a:rPr>
                        <a:t> </a:t>
                      </a:r>
                      <a:r>
                        <a:rPr lang="en-SE" sz="1000" b="1" i="0" u="none" strike="noStrike">
                          <a:solidFill>
                            <a:schemeClr val="bg1"/>
                          </a:solidFill>
                          <a:effectLst/>
                          <a:latin typeface="+mn-lt"/>
                        </a:rPr>
                        <a:t>091</a:t>
                      </a:r>
                      <a:endParaRPr lang="en-SE" sz="1000" b="1" i="0" u="none" strike="noStrike" dirty="0">
                        <a:solidFill>
                          <a:schemeClr val="bg1"/>
                        </a:solidFill>
                        <a:effectLst/>
                        <a:latin typeface="+mn-lt"/>
                      </a:endParaRP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1 767</a:t>
                      </a:r>
                      <a:endParaRPr lang="en-SE" sz="1000" b="1" i="0" u="none" strike="noStrike" dirty="0">
                        <a:solidFill>
                          <a:schemeClr val="bg1"/>
                        </a:solidFill>
                        <a:effectLst/>
                        <a:latin typeface="+mn-lt"/>
                      </a:endParaRP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Malmö</a:t>
            </a:r>
          </a:p>
        </p:txBody>
      </p:sp>
      <p:sp>
        <p:nvSpPr>
          <p:cNvPr id="16" name="Rektangel 15" descr="Länk till Brottsbekämpningsområde Syd ">
            <a:hlinkClick r:id="rId3" action="ppaction://hlinksldjump"/>
            <a:extLst>
              <a:ext uri="{FF2B5EF4-FFF2-40B4-BE49-F238E27FC236}">
                <a16:creationId xmlns:a16="http://schemas.microsoft.com/office/drawing/2014/main" id="{6C55439E-95F2-304A-B4DF-01B02703FEBD}"/>
              </a:ext>
            </a:extLst>
          </p:cNvPr>
          <p:cNvSpPr/>
          <p:nvPr/>
        </p:nvSpPr>
        <p:spPr>
          <a:xfrm>
            <a:off x="9156699" y="333828"/>
            <a:ext cx="1096723" cy="17756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4" action="ppaction://hlinksldjump"/>
            <a:extLst>
              <a:ext uri="{FF2B5EF4-FFF2-40B4-BE49-F238E27FC236}">
                <a16:creationId xmlns:a16="http://schemas.microsoft.com/office/drawing/2014/main" id="{E747302C-979C-1043-9385-AB796AC68AA9}"/>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Malmö">
            <a:hlinkClick r:id="rId5" action="ppaction://hlinksldjump"/>
            <a:extLst>
              <a:ext uri="{FF2B5EF4-FFF2-40B4-BE49-F238E27FC236}">
                <a16:creationId xmlns:a16="http://schemas.microsoft.com/office/drawing/2014/main" id="{B1EB10C4-93BE-2B43-A450-67E44C0C146A}"/>
              </a:ext>
            </a:extLst>
          </p:cNvPr>
          <p:cNvSpPr/>
          <p:nvPr/>
        </p:nvSpPr>
        <p:spPr>
          <a:xfrm>
            <a:off x="10398605" y="252200"/>
            <a:ext cx="47964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24385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descr="Rubrik Information">
            <a:extLst>
              <a:ext uri="{FF2B5EF4-FFF2-40B4-BE49-F238E27FC236}">
                <a16:creationId xmlns:a16="http://schemas.microsoft.com/office/drawing/2014/main" id="{077C0379-40B6-8242-A053-C005CDB71F97}"/>
              </a:ext>
            </a:extLst>
          </p:cNvPr>
          <p:cNvSpPr>
            <a:spLocks noGrp="1"/>
          </p:cNvSpPr>
          <p:nvPr>
            <p:ph type="title"/>
          </p:nvPr>
        </p:nvSpPr>
        <p:spPr/>
        <p:txBody>
          <a:bodyPr/>
          <a:lstStyle/>
          <a:p>
            <a:r>
              <a:rPr lang="sv-SE" dirty="0"/>
              <a:t>Information</a:t>
            </a:r>
          </a:p>
        </p:txBody>
      </p:sp>
      <p:sp>
        <p:nvSpPr>
          <p:cNvPr id="5" name="Rubrik 1" descr="Text med mer information om Nationella beslasstatistiken">
            <a:extLst>
              <a:ext uri="{FF2B5EF4-FFF2-40B4-BE49-F238E27FC236}">
                <a16:creationId xmlns:a16="http://schemas.microsoft.com/office/drawing/2014/main" id="{BE2F0E1C-1D73-0945-91DD-E2B33B74B9C7}"/>
              </a:ext>
            </a:extLst>
          </p:cNvPr>
          <p:cNvSpPr txBox="1">
            <a:spLocks/>
          </p:cNvSpPr>
          <p:nvPr/>
        </p:nvSpPr>
        <p:spPr>
          <a:xfrm>
            <a:off x="479425" y="1836795"/>
            <a:ext cx="11258702" cy="447193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20000"/>
              </a:lnSpc>
            </a:pPr>
            <a:r>
              <a:rPr lang="sv-SE" sz="1800" b="1" dirty="0">
                <a:solidFill>
                  <a:schemeClr val="bg1"/>
                </a:solidFill>
              </a:rPr>
              <a:t>Statistiken förändras över tid</a:t>
            </a:r>
          </a:p>
          <a:p>
            <a:pPr>
              <a:lnSpc>
                <a:spcPct val="120000"/>
              </a:lnSpc>
            </a:pPr>
            <a:r>
              <a:rPr lang="sv-SE" sz="1200" dirty="0">
                <a:solidFill>
                  <a:schemeClr val="bg1"/>
                </a:solidFill>
              </a:rPr>
              <a:t>Tullverkets beslagsstatistik förändras över tid, av olika anledningar. En av anledningarna är att när Tullverket gör ett beslag (av till exempel misstänkt narkotika) registreras varan i Tullverkets system under en känd substans (till exempel amfetamin) eller om den är okänd som till exempel ”pulver” eller ”tabletter”. När vi sedan har gjort en analys i laboratorium kan vi antingen slå fast vilken substansen är, eller ändra det vi först förde in. Det kan också visa sig att substansen är laglig och att beslaget hävs. Då flyttas ett beslag i statistiken från en kolumn till en annan.</a:t>
            </a:r>
          </a:p>
          <a:p>
            <a:pPr>
              <a:lnSpc>
                <a:spcPct val="120000"/>
              </a:lnSpc>
            </a:pPr>
            <a:endParaRPr lang="sv-SE" sz="1200" b="1" dirty="0">
              <a:solidFill>
                <a:schemeClr val="bg1"/>
              </a:solidFill>
            </a:endParaRPr>
          </a:p>
          <a:p>
            <a:pPr>
              <a:lnSpc>
                <a:spcPct val="120000"/>
              </a:lnSpc>
            </a:pPr>
            <a:r>
              <a:rPr lang="sv-SE" sz="1800" b="1" dirty="0" err="1">
                <a:solidFill>
                  <a:schemeClr val="bg1"/>
                </a:solidFill>
              </a:rPr>
              <a:t>Tramadol</a:t>
            </a:r>
            <a:r>
              <a:rPr lang="sv-SE" sz="1800" b="1" dirty="0">
                <a:solidFill>
                  <a:schemeClr val="bg1"/>
                </a:solidFill>
              </a:rPr>
              <a:t> särredovisas</a:t>
            </a:r>
          </a:p>
          <a:p>
            <a:pPr>
              <a:lnSpc>
                <a:spcPct val="120000"/>
              </a:lnSpc>
            </a:pPr>
            <a:r>
              <a:rPr lang="sv-SE" sz="1200" dirty="0">
                <a:solidFill>
                  <a:schemeClr val="bg1"/>
                </a:solidFill>
              </a:rPr>
              <a:t>Preparatet </a:t>
            </a:r>
            <a:r>
              <a:rPr lang="sv-SE" sz="1200" dirty="0" err="1">
                <a:solidFill>
                  <a:schemeClr val="bg1"/>
                </a:solidFill>
              </a:rPr>
              <a:t>Tramadol</a:t>
            </a:r>
            <a:r>
              <a:rPr lang="sv-SE" sz="1200" dirty="0">
                <a:solidFill>
                  <a:schemeClr val="bg1"/>
                </a:solidFill>
              </a:rPr>
              <a:t> särredovisas och ingår inte i posterna för ”Övriga narkotika och narkotiska läkemedel”.</a:t>
            </a:r>
          </a:p>
        </p:txBody>
      </p:sp>
      <p:grpSp>
        <p:nvGrpSpPr>
          <p:cNvPr id="33" name="Grupp 32" descr="Krysstecken för att stänga sidan">
            <a:extLst>
              <a:ext uri="{FF2B5EF4-FFF2-40B4-BE49-F238E27FC236}">
                <a16:creationId xmlns:a16="http://schemas.microsoft.com/office/drawing/2014/main" id="{6CBC76B4-E7D0-6A4D-9B41-730CA8669E95}"/>
              </a:ext>
            </a:extLst>
          </p:cNvPr>
          <p:cNvGrpSpPr/>
          <p:nvPr/>
        </p:nvGrpSpPr>
        <p:grpSpPr>
          <a:xfrm>
            <a:off x="11208568" y="260648"/>
            <a:ext cx="1383219" cy="250742"/>
            <a:chOff x="10915337" y="177007"/>
            <a:chExt cx="1383219" cy="250742"/>
          </a:xfrm>
        </p:grpSpPr>
        <p:sp>
          <p:nvSpPr>
            <p:cNvPr id="39" name="Ellips 38">
              <a:extLst>
                <a:ext uri="{FF2B5EF4-FFF2-40B4-BE49-F238E27FC236}">
                  <a16:creationId xmlns:a16="http://schemas.microsoft.com/office/drawing/2014/main" id="{45E7B776-1281-A84E-9F71-58E1F142B1A4}"/>
                </a:ext>
              </a:extLst>
            </p:cNvPr>
            <p:cNvSpPr/>
            <p:nvPr/>
          </p:nvSpPr>
          <p:spPr>
            <a:xfrm>
              <a:off x="11444896" y="177007"/>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ubrik 3">
              <a:extLst>
                <a:ext uri="{FF2B5EF4-FFF2-40B4-BE49-F238E27FC236}">
                  <a16:creationId xmlns:a16="http://schemas.microsoft.com/office/drawing/2014/main" id="{A18783C1-8A62-A049-BDA7-3BEFF82B35DB}"/>
                </a:ext>
              </a:extLst>
            </p:cNvPr>
            <p:cNvSpPr txBox="1">
              <a:spLocks/>
            </p:cNvSpPr>
            <p:nvPr/>
          </p:nvSpPr>
          <p:spPr>
            <a:xfrm>
              <a:off x="109153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Stäng</a:t>
              </a:r>
            </a:p>
          </p:txBody>
        </p:sp>
      </p:grpSp>
      <p:sp>
        <p:nvSpPr>
          <p:cNvPr id="41" name="Rubrik 1">
            <a:extLst>
              <a:ext uri="{FF2B5EF4-FFF2-40B4-BE49-F238E27FC236}">
                <a16:creationId xmlns:a16="http://schemas.microsoft.com/office/drawing/2014/main" id="{0D8AF780-61FB-F848-8ADC-FC51544A427B}"/>
              </a:ext>
            </a:extLst>
          </p:cNvPr>
          <p:cNvSpPr txBox="1">
            <a:spLocks/>
          </p:cNvSpPr>
          <p:nvPr/>
        </p:nvSpPr>
        <p:spPr>
          <a:xfrm>
            <a:off x="11685249" y="249628"/>
            <a:ext cx="356497" cy="2727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400" dirty="0"/>
              <a:t>X</a:t>
            </a:r>
          </a:p>
        </p:txBody>
      </p:sp>
      <p:sp>
        <p:nvSpPr>
          <p:cNvPr id="40" name="Rektangel 39" descr="Länk till att stänga informationssidan">
            <a:hlinkClick r:id="rId3" action="ppaction://hlinksldjump"/>
            <a:extLst>
              <a:ext uri="{FF2B5EF4-FFF2-40B4-BE49-F238E27FC236}">
                <a16:creationId xmlns:a16="http://schemas.microsoft.com/office/drawing/2014/main" id="{7BC48289-06D7-6E4C-9927-7610B60FF27D}"/>
              </a:ext>
              <a:ext uri="{C183D7F6-B498-43B3-948B-1728B52AA6E4}">
                <adec:decorative xmlns:adec="http://schemas.microsoft.com/office/drawing/2017/decorative" val="0"/>
              </a:ext>
            </a:extLst>
          </p:cNvPr>
          <p:cNvSpPr/>
          <p:nvPr/>
        </p:nvSpPr>
        <p:spPr>
          <a:xfrm>
            <a:off x="11120790"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55673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dopningsmedel</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3450350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8AC73050-AC2D-1847-ADC6-2F2D32A6EEC5}"/>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20494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Malmö (bl.a. Norra hamnen,Toftanäs), Öresundsbron ">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Malmö (bl.a. Norra </a:t>
            </a:r>
            <a:r>
              <a:rPr lang="sv-SE" dirty="0" err="1"/>
              <a:t>hamnen,Toftanäs</a:t>
            </a:r>
            <a:r>
              <a:rPr lang="sv-SE" dirty="0"/>
              <a:t>), Öresundsbron </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4920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elle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Trelleborg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35276"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Trelle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919864080"/>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18</a:t>
                      </a:r>
                    </a:p>
                  </a:txBody>
                  <a:tcPr marL="90000" marR="9525" marT="9525" marB="0" anchor="ctr"/>
                </a:tc>
                <a:tc>
                  <a:txBody>
                    <a:bodyPr/>
                    <a:lstStyle/>
                    <a:p>
                      <a:pPr algn="l" fontAlgn="b"/>
                      <a:r>
                        <a:rPr lang="en-SE" sz="1000" b="0" i="0" u="none" strike="noStrike" dirty="0">
                          <a:solidFill>
                            <a:srgbClr val="000000"/>
                          </a:solidFill>
                          <a:effectLst/>
                          <a:latin typeface="+mn-lt"/>
                        </a:rPr>
                        <a:t>4,05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9</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0,3</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704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584868791"/>
                  </a:ext>
                </a:extLst>
              </a:tr>
              <a:tr h="0">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44</a:t>
                      </a:r>
                    </a:p>
                  </a:txBody>
                  <a:tcPr marL="90000" marR="9525" marT="9525" marB="0" anchor="ctr"/>
                </a:tc>
                <a:tc>
                  <a:txBody>
                    <a:bodyPr/>
                    <a:lstStyle/>
                    <a:p>
                      <a:pPr algn="l" fontAlgn="b"/>
                      <a:r>
                        <a:rPr lang="en-SE" sz="1000" b="0" i="0" u="none" strike="noStrike" dirty="0">
                          <a:solidFill>
                            <a:srgbClr val="000000"/>
                          </a:solidFill>
                          <a:effectLst/>
                          <a:latin typeface="+mn-lt"/>
                        </a:rPr>
                        <a:t>29,6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59</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33,7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408254350"/>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17</a:t>
                      </a:r>
                    </a:p>
                  </a:txBody>
                  <a:tcPr marL="90000" marR="9525" marT="9525" marB="0" anchor="ctr"/>
                </a:tc>
                <a:tc>
                  <a:txBody>
                    <a:bodyPr/>
                    <a:lstStyle/>
                    <a:p>
                      <a:pPr algn="l" fontAlgn="b"/>
                      <a:r>
                        <a:rPr lang="en-SE" sz="1000" b="0" i="0" u="none" strike="noStrike" dirty="0">
                          <a:solidFill>
                            <a:srgbClr val="000000"/>
                          </a:solidFill>
                          <a:effectLst/>
                          <a:latin typeface="+mn-lt"/>
                        </a:rPr>
                        <a:t>100,3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25</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801,5</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382801034"/>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164 400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7 599 980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773775711"/>
                  </a:ext>
                </a:extLst>
              </a:tr>
              <a:tr h="235364">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ctr"/>
                </a:tc>
                <a:tc>
                  <a:txBody>
                    <a:bodyPr/>
                    <a:lstStyle/>
                    <a:p>
                      <a:pPr algn="l" fontAlgn="b"/>
                      <a:endParaRPr lang="sv-SE" sz="1000" b="0" i="0" u="none" strike="noStrike" dirty="0">
                        <a:solidFill>
                          <a:srgbClr val="000000"/>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ctr"/>
                </a:tc>
                <a:tc>
                  <a:txBody>
                    <a:bodyPr/>
                    <a:lstStyle/>
                    <a:p>
                      <a:pPr algn="l" fontAlgn="b"/>
                      <a:r>
                        <a:rPr lang="sv-SE" sz="1000" b="0" i="0" u="none" strike="noStrike" dirty="0">
                          <a:solidFill>
                            <a:srgbClr val="000000"/>
                          </a:solidFill>
                          <a:effectLst/>
                          <a:latin typeface="+mn-lt"/>
                        </a:rPr>
                        <a:t>0,2</a:t>
                      </a:r>
                    </a:p>
                  </a:txBody>
                  <a:tcPr anchor="ctr"/>
                </a:tc>
                <a:extLst>
                  <a:ext uri="{0D108BD9-81ED-4DB2-BD59-A6C34878D82A}">
                    <a16:rowId xmlns:a16="http://schemas.microsoft.com/office/drawing/2014/main" val="3601220386"/>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anchor="ctr"/>
                </a:tc>
                <a:tc>
                  <a:txBody>
                    <a:bodyPr/>
                    <a:lstStyle/>
                    <a:p>
                      <a:pPr algn="l" fontAlgn="b"/>
                      <a:r>
                        <a:rPr lang="sv-SE" sz="1000" b="0" i="0" u="none" strike="noStrike" dirty="0">
                          <a:solidFill>
                            <a:srgbClr val="000000"/>
                          </a:solidFill>
                          <a:effectLst/>
                          <a:latin typeface="+mn-lt"/>
                        </a:rPr>
                        <a:t>950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11</a:t>
                      </a:r>
                    </a:p>
                  </a:txBody>
                  <a:tcPr anchor="ctr"/>
                </a:tc>
                <a:tc>
                  <a:txBody>
                    <a:bodyPr/>
                    <a:lstStyle/>
                    <a:p>
                      <a:pPr algn="l" fontAlgn="b"/>
                      <a:r>
                        <a:rPr lang="sv-SE" sz="1000" b="0" i="0" u="none" strike="noStrike" dirty="0">
                          <a:solidFill>
                            <a:srgbClr val="000000"/>
                          </a:solidFill>
                          <a:effectLst/>
                          <a:latin typeface="+mn-lt"/>
                        </a:rPr>
                        <a:t>1 513</a:t>
                      </a:r>
                    </a:p>
                  </a:txBody>
                  <a:tcPr anchor="ctr"/>
                </a:tc>
                <a:extLst>
                  <a:ext uri="{0D108BD9-81ED-4DB2-BD59-A6C34878D82A}">
                    <a16:rowId xmlns:a16="http://schemas.microsoft.com/office/drawing/2014/main" val="1888218786"/>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30</a:t>
                      </a:r>
                    </a:p>
                  </a:txBody>
                  <a:tcPr marL="90000" marR="9525" marT="9525" marB="0" anchor="ctr"/>
                </a:tc>
                <a:tc>
                  <a:txBody>
                    <a:bodyPr/>
                    <a:lstStyle/>
                    <a:p>
                      <a:pPr algn="l" fontAlgn="b"/>
                      <a:r>
                        <a:rPr lang="en-SE" sz="1000" b="0" i="0" u="none" strike="noStrike" dirty="0">
                          <a:solidFill>
                            <a:srgbClr val="000000"/>
                          </a:solidFill>
                          <a:effectLst/>
                          <a:latin typeface="+mn-lt"/>
                        </a:rPr>
                        <a:t>22,5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0,0004</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022167270"/>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12,5</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975633773"/>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2</a:t>
                      </a:r>
                    </a:p>
                  </a:txBody>
                  <a:tcPr marL="90000" marR="9525" marT="9525" marB="0" anchor="ctr"/>
                </a:tc>
                <a:tc>
                  <a:txBody>
                    <a:bodyPr/>
                    <a:lstStyle/>
                    <a:p>
                      <a:pPr algn="l" fontAlgn="b"/>
                      <a:r>
                        <a:rPr lang="en-SE" sz="1000" b="0" i="0" u="none" strike="noStrike" dirty="0">
                          <a:solidFill>
                            <a:srgbClr val="000000"/>
                          </a:solidFill>
                          <a:effectLst/>
                          <a:latin typeface="+mn-lt"/>
                        </a:rPr>
                        <a:t>31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000" b="0" i="0" u="none" strike="noStrike" dirty="0">
                        <a:solidFill>
                          <a:srgbClr val="000000"/>
                        </a:solidFill>
                        <a:effectLst/>
                        <a:latin typeface="+mn-lt"/>
                      </a:endParaRPr>
                    </a:p>
                  </a:txBody>
                  <a:tcPr marL="90000" marR="9525" marT="9525" marB="0" anchor="ctr"/>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576999099"/>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46</a:t>
                      </a:r>
                    </a:p>
                  </a:txBody>
                  <a:tcPr marL="90000" marR="9525" marT="9525" marB="0" anchor="ctr"/>
                </a:tc>
                <a:tc>
                  <a:txBody>
                    <a:bodyPr/>
                    <a:lstStyle/>
                    <a:p>
                      <a:pPr algn="l" fontAlgn="b"/>
                      <a:r>
                        <a:rPr lang="en-SE" sz="1000" b="0" i="0" u="none" strike="noStrike" dirty="0">
                          <a:solidFill>
                            <a:srgbClr val="000000"/>
                          </a:solidFill>
                          <a:effectLst/>
                          <a:latin typeface="+mn-lt"/>
                        </a:rPr>
                        <a:t>54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24</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260549526"/>
                  </a:ext>
                </a:extLst>
              </a:tr>
              <a:tr h="0">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9525" marB="0" anchor="ctr"/>
                </a:tc>
                <a:tc>
                  <a:txBody>
                    <a:bodyPr/>
                    <a:lstStyle/>
                    <a:p>
                      <a:pPr algn="l" fontAlgn="b"/>
                      <a:r>
                        <a:rPr lang="en-SE" sz="1000" b="0" i="0" u="none" strike="noStrike" dirty="0">
                          <a:solidFill>
                            <a:srgbClr val="000000"/>
                          </a:solidFill>
                          <a:effectLst/>
                          <a:latin typeface="+mn-lt"/>
                        </a:rPr>
                        <a:t>0,004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0,03</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45200889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57323"/>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Trelleborg</a:t>
            </a:r>
          </a:p>
        </p:txBody>
      </p:sp>
      <p:sp>
        <p:nvSpPr>
          <p:cNvPr id="21" name="Rektangel 20" descr="Länk till Brottsbekämpningsområde Syd ">
            <a:hlinkClick r:id="rId3" action="ppaction://hlinksldjump"/>
            <a:extLst>
              <a:ext uri="{FF2B5EF4-FFF2-40B4-BE49-F238E27FC236}">
                <a16:creationId xmlns:a16="http://schemas.microsoft.com/office/drawing/2014/main" id="{7E15A199-9A77-0243-AB71-01454BECF2BC}"/>
              </a:ext>
            </a:extLst>
          </p:cNvPr>
          <p:cNvSpPr/>
          <p:nvPr/>
        </p:nvSpPr>
        <p:spPr>
          <a:xfrm>
            <a:off x="8962571" y="232229"/>
            <a:ext cx="1070896" cy="27916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4" action="ppaction://hlinksldjump"/>
            <a:extLst>
              <a:ext uri="{FF2B5EF4-FFF2-40B4-BE49-F238E27FC236}">
                <a16:creationId xmlns:a16="http://schemas.microsoft.com/office/drawing/2014/main" id="{2DFF0E5A-635A-0944-AFBC-2170E61BD6BB}"/>
              </a:ext>
            </a:extLst>
          </p:cNvPr>
          <p:cNvSpPr/>
          <p:nvPr/>
        </p:nvSpPr>
        <p:spPr>
          <a:xfrm>
            <a:off x="7345552"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Trelleborg">
            <a:hlinkClick r:id="rId5" action="ppaction://hlinksldjump"/>
            <a:extLst>
              <a:ext uri="{FF2B5EF4-FFF2-40B4-BE49-F238E27FC236}">
                <a16:creationId xmlns:a16="http://schemas.microsoft.com/office/drawing/2014/main" id="{E5582B8B-79F1-1C4D-9C53-CFC949462378}"/>
              </a:ext>
            </a:extLst>
          </p:cNvPr>
          <p:cNvSpPr/>
          <p:nvPr/>
        </p:nvSpPr>
        <p:spPr>
          <a:xfrm>
            <a:off x="10178649" y="252200"/>
            <a:ext cx="69958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012554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elle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Trelleborg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Trelle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528164353"/>
              </p:ext>
            </p:extLst>
          </p:nvPr>
        </p:nvGraphicFramePr>
        <p:xfrm>
          <a:off x="479425" y="1891950"/>
          <a:ext cx="11233151" cy="36271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en-SE" sz="1000" b="0" i="0" u="none" strike="noStrike" dirty="0">
                          <a:solidFill>
                            <a:srgbClr val="000000"/>
                          </a:solidFill>
                          <a:effectLst/>
                          <a:latin typeface="+mn-lt"/>
                        </a:rPr>
                        <a:t>0,007</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539994182"/>
                  </a:ext>
                </a:extLst>
              </a:tr>
              <a:tr h="220839">
                <a:tc>
                  <a:txBody>
                    <a:bodyPr/>
                    <a:lstStyle/>
                    <a:p>
                      <a:pPr algn="l" fontAlgn="b"/>
                      <a:r>
                        <a:rPr lang="sv-SE" sz="1000" b="0" i="0" u="none" strike="noStrike" dirty="0">
                          <a:solidFill>
                            <a:srgbClr val="000000"/>
                          </a:solidFill>
                          <a:effectLst/>
                          <a:latin typeface="+mn-lt"/>
                        </a:rPr>
                        <a:t>Nikotinhaltiga produkter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en-SE" sz="1000" b="0" i="0" u="none" strike="noStrike" dirty="0">
                          <a:solidFill>
                            <a:srgbClr val="000000"/>
                          </a:solidFill>
                          <a:effectLst/>
                          <a:latin typeface="+mn-lt"/>
                        </a:rPr>
                        <a:t>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904145314"/>
                  </a:ext>
                </a:extLst>
              </a:tr>
              <a:tr h="220839">
                <a:tc>
                  <a:txBody>
                    <a:bodyPr/>
                    <a:lstStyle/>
                    <a:p>
                      <a:pPr algn="l" fontAlgn="b"/>
                      <a:r>
                        <a:rPr lang="sv-SE" sz="1000" b="0" i="0" u="none" strike="noStrike" dirty="0">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340094096"/>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081607176"/>
                  </a:ext>
                </a:extLst>
              </a:tr>
              <a:tr h="220839">
                <a:tc>
                  <a:txBody>
                    <a:bodyPr/>
                    <a:lstStyle/>
                    <a:p>
                      <a:pPr algn="l" fontAlgn="b"/>
                      <a:r>
                        <a:rPr lang="sv-SE" sz="1000" b="0" i="0" u="none" strike="noStrike">
                          <a:solidFill>
                            <a:srgbClr val="000000"/>
                          </a:solidFill>
                          <a:effectLst/>
                          <a:latin typeface="+mn-lt"/>
                        </a:rPr>
                        <a:t>Sprit, över 22 volymprocent (liter)</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6</a:t>
                      </a:r>
                    </a:p>
                  </a:txBody>
                  <a:tcPr marL="90000" marR="9525" marT="9525" marB="0" anchor="ctr"/>
                </a:tc>
                <a:tc>
                  <a:txBody>
                    <a:bodyPr/>
                    <a:lstStyle/>
                    <a:p>
                      <a:pPr algn="l" fontAlgn="b"/>
                      <a:r>
                        <a:rPr lang="en-SE" sz="1000" b="0" i="0" u="none" strike="noStrike">
                          <a:solidFill>
                            <a:srgbClr val="000000"/>
                          </a:solidFill>
                          <a:effectLst/>
                          <a:latin typeface="+mn-lt"/>
                        </a:rPr>
                        <a:t>545,2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342,3</a:t>
                      </a:r>
                      <a:endParaRPr lang="en-SE" sz="1000" b="0" i="0" u="none" strike="noStrike">
                        <a:solidFill>
                          <a:srgbClr val="000000"/>
                        </a:solidFill>
                        <a:effectLst/>
                        <a:latin typeface="+mn-lt"/>
                      </a:endParaRPr>
                    </a:p>
                  </a:txBody>
                  <a:tcPr marL="90000" marR="9525" marT="9525" marB="0" anchor="ctr"/>
                </a:tc>
                <a:extLst>
                  <a:ext uri="{0D108BD9-81ED-4DB2-BD59-A6C34878D82A}">
                    <a16:rowId xmlns:a16="http://schemas.microsoft.com/office/drawing/2014/main" val="2246457720"/>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3</a:t>
                      </a:r>
                    </a:p>
                  </a:txBody>
                  <a:tcPr marL="90000" marR="9525" marT="46800" marB="0"/>
                </a:tc>
                <a:tc>
                  <a:txBody>
                    <a:bodyPr/>
                    <a:lstStyle/>
                    <a:p>
                      <a:pPr algn="l" fontAlgn="b"/>
                      <a:r>
                        <a:rPr lang="en-SE" sz="1000" b="0" i="0" u="none" strike="noStrike" dirty="0">
                          <a:solidFill>
                            <a:srgbClr val="000000"/>
                          </a:solidFill>
                          <a:effectLst/>
                          <a:latin typeface="+mn-lt"/>
                        </a:rPr>
                        <a:t>168,4</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endParaRPr lang="en-SE" sz="1000" b="0" i="0" u="none" strike="noStrike" dirty="0">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1 109</a:t>
                      </a:r>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583441567"/>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16</a:t>
                      </a:r>
                    </a:p>
                  </a:txBody>
                  <a:tcPr marL="90000" marR="9525" marT="9525" marB="0" anchor="ctr"/>
                </a:tc>
                <a:tc>
                  <a:txBody>
                    <a:bodyPr/>
                    <a:lstStyle/>
                    <a:p>
                      <a:pPr algn="l" fontAlgn="b"/>
                      <a:r>
                        <a:rPr lang="en-SE" sz="1000" b="0" i="0" u="none" strike="noStrike" dirty="0">
                          <a:solidFill>
                            <a:srgbClr val="000000"/>
                          </a:solidFill>
                          <a:effectLst/>
                          <a:latin typeface="+mn-lt"/>
                        </a:rPr>
                        <a:t>299 932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330</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543296676"/>
                  </a:ext>
                </a:extLst>
              </a:tr>
              <a:tr h="220839">
                <a:tc>
                  <a:txBody>
                    <a:bodyPr/>
                    <a:lstStyle/>
                    <a:p>
                      <a:pPr algn="l" fontAlgn="b"/>
                      <a:r>
                        <a:rPr lang="sv-SE" sz="1000" b="0" i="0" u="none" strike="noStrike" dirty="0">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5</a:t>
                      </a:r>
                    </a:p>
                  </a:txBody>
                  <a:tcPr marL="90000" marR="9525" marT="9525" marB="0" anchor="ctr"/>
                </a:tc>
                <a:tc>
                  <a:txBody>
                    <a:bodyPr/>
                    <a:lstStyle/>
                    <a:p>
                      <a:pPr algn="l" fontAlgn="b"/>
                      <a:r>
                        <a:rPr lang="en-SE" sz="1000" b="0" i="0" u="none" strike="noStrike" dirty="0">
                          <a:solidFill>
                            <a:srgbClr val="000000"/>
                          </a:solidFill>
                          <a:effectLst/>
                          <a:latin typeface="+mn-lt"/>
                        </a:rPr>
                        <a:t>3 445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4 995</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2133567852"/>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1</a:t>
                      </a:r>
                    </a:p>
                  </a:txBody>
                  <a:tcPr marL="90000" marR="9525" marT="9525" marB="0" anchor="ctr"/>
                </a:tc>
                <a:tc>
                  <a:txBody>
                    <a:bodyPr/>
                    <a:lstStyle/>
                    <a:p>
                      <a:pPr algn="l" fontAlgn="b"/>
                      <a:r>
                        <a:rPr lang="en-SE" sz="1000" b="0" i="0" u="none" strike="noStrike" dirty="0">
                          <a:solidFill>
                            <a:srgbClr val="000000"/>
                          </a:solidFill>
                          <a:effectLst/>
                          <a:latin typeface="+mn-lt"/>
                        </a:rPr>
                        <a:t>30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0,05</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1905824154"/>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000" b="0" i="0" u="none" strike="noStrike" dirty="0">
                          <a:solidFill>
                            <a:srgbClr val="000000"/>
                          </a:solidFill>
                          <a:effectLst/>
                          <a:latin typeface="+mn-lt"/>
                        </a:rPr>
                        <a:t>5</a:t>
                      </a:r>
                    </a:p>
                  </a:txBody>
                  <a:tcPr marL="90000" marR="9525" marT="9525" marB="0" anchor="ctr"/>
                </a:tc>
                <a:tc>
                  <a:txBody>
                    <a:bodyPr/>
                    <a:lstStyle/>
                    <a:p>
                      <a:pPr algn="l" fontAlgn="b"/>
                      <a:r>
                        <a:rPr lang="en-SE" sz="1000" b="0" i="0" u="none" strike="noStrike" dirty="0">
                          <a:solidFill>
                            <a:srgbClr val="000000"/>
                          </a:solidFill>
                          <a:effectLst/>
                          <a:latin typeface="+mn-lt"/>
                        </a:rPr>
                        <a:t>0,5</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a:t>
                      </a:r>
                      <a:endParaRPr lang="en-SE" sz="1000" b="0" i="0" u="none" strike="noStrike" dirty="0">
                        <a:solidFill>
                          <a:srgbClr val="000000"/>
                        </a:solidFill>
                        <a:effectLst/>
                        <a:latin typeface="+mn-lt"/>
                      </a:endParaRPr>
                    </a:p>
                  </a:txBody>
                  <a:tcPr marL="90000" marR="9525" marT="9525" marB="0" anchor="ctr"/>
                </a:tc>
                <a:tc>
                  <a:txBody>
                    <a:bodyPr/>
                    <a:lstStyle/>
                    <a:p>
                      <a:pPr algn="l" fontAlgn="b"/>
                      <a:r>
                        <a:rPr lang="sv-SE" sz="1000" b="0" i="0" u="none" strike="noStrike" dirty="0">
                          <a:solidFill>
                            <a:srgbClr val="000000"/>
                          </a:solidFill>
                          <a:effectLst/>
                          <a:latin typeface="+mn-lt"/>
                        </a:rPr>
                        <a:t>0,007</a:t>
                      </a:r>
                      <a:endParaRPr lang="en-SE" sz="1000" b="0" i="0" u="none" strike="noStrike" dirty="0">
                        <a:solidFill>
                          <a:srgbClr val="000000"/>
                        </a:solidFill>
                        <a:effectLst/>
                        <a:latin typeface="+mn-lt"/>
                      </a:endParaRPr>
                    </a:p>
                  </a:txBody>
                  <a:tcPr marL="90000" marR="9525" marT="9525" marB="0" anchor="ctr"/>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000" b="0" i="0" u="none" strike="noStrike" dirty="0">
                          <a:solidFill>
                            <a:srgbClr val="000000"/>
                          </a:solidFill>
                          <a:effectLst/>
                          <a:latin typeface="+mn-lt"/>
                        </a:rPr>
                        <a:t>30</a:t>
                      </a:r>
                    </a:p>
                  </a:txBody>
                  <a:tcPr marL="90000" marR="9525" marT="46800" marB="0"/>
                </a:tc>
                <a:tc>
                  <a:txBody>
                    <a:bodyPr/>
                    <a:lstStyle/>
                    <a:p>
                      <a:pPr algn="l" fontAlgn="b"/>
                      <a:r>
                        <a:rPr lang="en-SE" sz="1000" b="0" i="0" u="none" strike="noStrike" dirty="0">
                          <a:solidFill>
                            <a:srgbClr val="000000"/>
                          </a:solidFill>
                          <a:effectLst/>
                          <a:latin typeface="+mn-lt"/>
                        </a:rPr>
                        <a:t>1 261 604</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17</a:t>
                      </a:r>
                      <a:endParaRPr lang="en-SE" sz="1000" b="0" i="0" u="none" strike="noStrike" dirty="0">
                        <a:solidFill>
                          <a:srgbClr val="000000"/>
                        </a:solidFill>
                        <a:effectLst/>
                        <a:latin typeface="+mn-lt"/>
                      </a:endParaRPr>
                    </a:p>
                  </a:txBody>
                  <a:tcPr marL="90000" marR="9525" marT="46800" marB="0"/>
                </a:tc>
                <a:tc>
                  <a:txBody>
                    <a:bodyPr/>
                    <a:lstStyle/>
                    <a:p>
                      <a:pPr algn="l" fontAlgn="b"/>
                      <a:r>
                        <a:rPr lang="sv-SE" sz="1000" b="0" i="0" u="none" strike="noStrike" dirty="0">
                          <a:solidFill>
                            <a:srgbClr val="000000"/>
                          </a:solidFill>
                          <a:effectLst/>
                          <a:latin typeface="+mn-lt"/>
                        </a:rPr>
                        <a:t>477 797</a:t>
                      </a:r>
                      <a:endParaRPr lang="en-SE" sz="1000" b="0" i="0" u="none" strike="noStrike" dirty="0">
                        <a:solidFill>
                          <a:srgbClr val="000000"/>
                        </a:solidFill>
                        <a:effectLst/>
                        <a:latin typeface="+mn-lt"/>
                      </a:endParaRPr>
                    </a:p>
                  </a:txBody>
                  <a:tcPr marL="90000" marR="9525" marT="46800" marB="0"/>
                </a:tc>
                <a:extLst>
                  <a:ext uri="{0D108BD9-81ED-4DB2-BD59-A6C34878D82A}">
                    <a16:rowId xmlns:a16="http://schemas.microsoft.com/office/drawing/2014/main" val="9494020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215</a:t>
                      </a:r>
                      <a:endParaRPr lang="en-SE" sz="1000" b="1" i="0" u="none" strike="noStrike" dirty="0">
                        <a:solidFill>
                          <a:schemeClr val="bg1"/>
                        </a:solidFill>
                        <a:effectLst/>
                        <a:latin typeface="+mn-lt"/>
                      </a:endParaRP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196</a:t>
                      </a:r>
                      <a:endParaRPr lang="en-SE" sz="1000" b="1" i="0" u="none" strike="noStrike" dirty="0">
                        <a:solidFill>
                          <a:schemeClr val="bg1"/>
                        </a:solidFill>
                        <a:effectLst/>
                        <a:latin typeface="+mn-lt"/>
                      </a:endParaRPr>
                    </a:p>
                  </a:txBody>
                  <a:tcPr marL="90000" marR="9525" marT="9525" marB="0" anchor="ctr">
                    <a:solidFill>
                      <a:schemeClr val="tx2"/>
                    </a:solidFill>
                  </a:tcPr>
                </a:tc>
                <a:tc>
                  <a:txBody>
                    <a:bodyPr/>
                    <a:lstStyle/>
                    <a:p>
                      <a:pPr algn="l" fontAlgn="b"/>
                      <a:endParaRPr lang="sv-SE" sz="1000" b="1" i="0" u="none" strike="noStrike" dirty="0">
                        <a:solidFill>
                          <a:schemeClr val="bg1"/>
                        </a:solidFill>
                        <a:effectLst/>
                        <a:latin typeface="+mn-lt"/>
                      </a:endParaRPr>
                    </a:p>
                  </a:txBody>
                  <a:tcPr anchor="ct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Trelleborg</a:t>
            </a:r>
          </a:p>
        </p:txBody>
      </p:sp>
      <p:sp>
        <p:nvSpPr>
          <p:cNvPr id="16" name="Rektangel 15" descr="Länk till Brottsbekämpningsområde Syd ">
            <a:hlinkClick r:id="rId2" action="ppaction://hlinksldjump"/>
            <a:extLst>
              <a:ext uri="{FF2B5EF4-FFF2-40B4-BE49-F238E27FC236}">
                <a16:creationId xmlns:a16="http://schemas.microsoft.com/office/drawing/2014/main" id="{21278044-02F3-5444-A9E4-EBCA72DC10E0}"/>
              </a:ext>
            </a:extLst>
          </p:cNvPr>
          <p:cNvSpPr/>
          <p:nvPr/>
        </p:nvSpPr>
        <p:spPr>
          <a:xfrm>
            <a:off x="9027885" y="297542"/>
            <a:ext cx="1005581" cy="2138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3" action="ppaction://hlinksldjump"/>
            <a:extLst>
              <a:ext uri="{FF2B5EF4-FFF2-40B4-BE49-F238E27FC236}">
                <a16:creationId xmlns:a16="http://schemas.microsoft.com/office/drawing/2014/main" id="{66FA1D49-227D-CC41-9271-500E9EC4EF2A}"/>
              </a:ext>
            </a:extLst>
          </p:cNvPr>
          <p:cNvSpPr/>
          <p:nvPr/>
        </p:nvSpPr>
        <p:spPr>
          <a:xfrm>
            <a:off x="7374581"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Trelleborg">
            <a:hlinkClick r:id="rId4" action="ppaction://hlinksldjump"/>
            <a:extLst>
              <a:ext uri="{FF2B5EF4-FFF2-40B4-BE49-F238E27FC236}">
                <a16:creationId xmlns:a16="http://schemas.microsoft.com/office/drawing/2014/main" id="{DEA85504-8CC0-B641-BF16-55D058151AEF}"/>
              </a:ext>
            </a:extLst>
          </p:cNvPr>
          <p:cNvSpPr/>
          <p:nvPr/>
        </p:nvSpPr>
        <p:spPr>
          <a:xfrm>
            <a:off x="10178649" y="252200"/>
            <a:ext cx="69958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93686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Trelleborg">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Trelleborg</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97489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Yst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Ystad</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Ystad">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960224009"/>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12</a:t>
                      </a:r>
                    </a:p>
                  </a:txBody>
                  <a:tcPr/>
                </a:tc>
                <a:tc>
                  <a:txBody>
                    <a:bodyPr/>
                    <a:lstStyle/>
                    <a:p>
                      <a:pPr algn="l" fontAlgn="b"/>
                      <a:r>
                        <a:rPr lang="sv-SE" sz="1000" b="0" i="0" u="none" strike="noStrike" dirty="0">
                          <a:solidFill>
                            <a:srgbClr val="000000"/>
                          </a:solidFill>
                          <a:effectLst/>
                          <a:latin typeface="+mn-lt"/>
                        </a:rPr>
                        <a:t>4,1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21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9</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0,02</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692014158"/>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0,0004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0,01</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3955059031"/>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2 613 120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4</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161 340</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856626629"/>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7</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7,1</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2</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1,04</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191378555"/>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en-SE" sz="1100" b="0" i="0" u="none" strike="noStrike" dirty="0">
                          <a:solidFill>
                            <a:srgbClr val="000000"/>
                          </a:solidFill>
                          <a:effectLst/>
                          <a:latin typeface="Calibri" panose="020F0502020204030204" pitchFamily="34" charset="0"/>
                        </a:rPr>
                        <a:t>11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3 626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3</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469</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1</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0,13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2380604173"/>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2</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613</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4088396962"/>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en-SE" sz="1100" b="0" i="0" u="none" strike="noStrike" dirty="0">
                          <a:solidFill>
                            <a:srgbClr val="000000"/>
                          </a:solidFill>
                          <a:effectLst/>
                          <a:latin typeface="Calibri" panose="020F0502020204030204" pitchFamily="34" charset="0"/>
                        </a:rPr>
                        <a:t>33</a:t>
                      </a:r>
                    </a:p>
                  </a:txBody>
                  <a:tcPr marL="90000" marR="9525" marT="9525" marB="0" anchor="ctr"/>
                </a:tc>
                <a:tc>
                  <a:txBody>
                    <a:bodyPr/>
                    <a:lstStyle/>
                    <a:p>
                      <a:pPr algn="l" fontAlgn="b"/>
                      <a:r>
                        <a:rPr lang="en-SE" sz="1100" b="0" i="0" u="none" strike="noStrike" dirty="0">
                          <a:solidFill>
                            <a:srgbClr val="000000"/>
                          </a:solidFill>
                          <a:effectLst/>
                          <a:latin typeface="Calibri" panose="020F0502020204030204" pitchFamily="34" charset="0"/>
                        </a:rPr>
                        <a:t>36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100" b="0" i="0" u="none" strike="noStrike" dirty="0">
                          <a:solidFill>
                            <a:srgbClr val="000000"/>
                          </a:solidFill>
                          <a:effectLst/>
                          <a:latin typeface="Calibri" panose="020F0502020204030204" pitchFamily="34" charset="0"/>
                        </a:rPr>
                        <a:t>11</a:t>
                      </a:r>
                      <a:endParaRPr lang="en-SE" sz="11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l" fontAlgn="b"/>
                      <a:r>
                        <a:rPr lang="sv-SE" sz="1100" b="0" i="0" u="none" strike="noStrike" dirty="0">
                          <a:solidFill>
                            <a:srgbClr val="000000"/>
                          </a:solidFill>
                          <a:effectLst/>
                          <a:latin typeface="Calibri" panose="020F0502020204030204" pitchFamily="34" charset="0"/>
                        </a:rPr>
                        <a:t>13</a:t>
                      </a:r>
                      <a:endParaRPr lang="en-SE" sz="1100" b="0" i="0" u="none" strike="noStrike" dirty="0">
                        <a:solidFill>
                          <a:srgbClr val="000000"/>
                        </a:solidFill>
                        <a:effectLst/>
                        <a:latin typeface="Calibri" panose="020F0502020204030204" pitchFamily="34" charset="0"/>
                      </a:endParaRPr>
                    </a:p>
                  </a:txBody>
                  <a:tcPr marL="90000" marR="9525" marT="9525" marB="0" anchor="ctr"/>
                </a:tc>
                <a:extLst>
                  <a:ext uri="{0D108BD9-81ED-4DB2-BD59-A6C34878D82A}">
                    <a16:rowId xmlns:a16="http://schemas.microsoft.com/office/drawing/2014/main" val="1398274417"/>
                  </a:ext>
                </a:extLst>
              </a:tr>
              <a:tr h="220839">
                <a:tc>
                  <a:txBody>
                    <a:bodyPr/>
                    <a:lstStyle/>
                    <a:p>
                      <a:pPr algn="l" fontAlgn="b"/>
                      <a:r>
                        <a:rPr lang="sv-SE" sz="1000" b="0" i="0" u="none" strike="noStrike" dirty="0" err="1">
                          <a:solidFill>
                            <a:srgbClr val="000000"/>
                          </a:solidFill>
                          <a:effectLst/>
                          <a:latin typeface="+mn-lt"/>
                        </a:rPr>
                        <a:t>Fentanyl</a:t>
                      </a:r>
                      <a:r>
                        <a:rPr lang="sv-SE" sz="1000" b="0" i="0" u="none" strike="noStrike" dirty="0">
                          <a:solidFill>
                            <a:srgbClr val="000000"/>
                          </a:solidFill>
                          <a:effectLst/>
                          <a:latin typeface="+mn-lt"/>
                        </a:rPr>
                        <a:t>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293621041"/>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8,2</a:t>
                      </a:r>
                    </a:p>
                  </a:txBody>
                  <a:tcPr anchor="b"/>
                </a:tc>
                <a:extLst>
                  <a:ext uri="{0D108BD9-81ED-4DB2-BD59-A6C34878D82A}">
                    <a16:rowId xmlns:a16="http://schemas.microsoft.com/office/drawing/2014/main" val="1323888023"/>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4022696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Ystad</a:t>
            </a:r>
          </a:p>
        </p:txBody>
      </p:sp>
      <p:sp>
        <p:nvSpPr>
          <p:cNvPr id="21" name="Rektangel 20" descr="Länk till Brottsbekämpningsområde Syd ">
            <a:hlinkClick r:id="rId3" action="ppaction://hlinksldjump"/>
            <a:extLst>
              <a:ext uri="{FF2B5EF4-FFF2-40B4-BE49-F238E27FC236}">
                <a16:creationId xmlns:a16="http://schemas.microsoft.com/office/drawing/2014/main" id="{512971BA-A3AA-E94A-8125-C50D1AE4FB5E}"/>
              </a:ext>
            </a:extLst>
          </p:cNvPr>
          <p:cNvSpPr/>
          <p:nvPr/>
        </p:nvSpPr>
        <p:spPr>
          <a:xfrm>
            <a:off x="9156699" y="297542"/>
            <a:ext cx="1112157" cy="2138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4" action="ppaction://hlinksldjump"/>
            <a:extLst>
              <a:ext uri="{FF2B5EF4-FFF2-40B4-BE49-F238E27FC236}">
                <a16:creationId xmlns:a16="http://schemas.microsoft.com/office/drawing/2014/main" id="{67989006-0D5C-2244-9476-C11A9BFE6416}"/>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Ystad">
            <a:hlinkClick r:id="rId5" action="ppaction://hlinksldjump"/>
            <a:extLst>
              <a:ext uri="{FF2B5EF4-FFF2-40B4-BE49-F238E27FC236}">
                <a16:creationId xmlns:a16="http://schemas.microsoft.com/office/drawing/2014/main" id="{E3695261-0EF3-BD48-84C6-94A96B1669CE}"/>
              </a:ext>
            </a:extLst>
          </p:cNvPr>
          <p:cNvSpPr/>
          <p:nvPr/>
        </p:nvSpPr>
        <p:spPr>
          <a:xfrm>
            <a:off x="10501086" y="252200"/>
            <a:ext cx="3771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72930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Yst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Ystad</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3"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Ystad">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173659655"/>
              </p:ext>
            </p:extLst>
          </p:nvPr>
        </p:nvGraphicFramePr>
        <p:xfrm>
          <a:off x="479425" y="1891950"/>
          <a:ext cx="11233151" cy="2651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p>
                  </a:txBody>
                  <a:tcPr anchor="b"/>
                </a:tc>
                <a:tc>
                  <a:txBody>
                    <a:bodyPr/>
                    <a:lstStyle/>
                    <a:p>
                      <a:pPr algn="l"/>
                      <a:r>
                        <a:rPr lang="sv-SE" sz="1000" dirty="0">
                          <a:latin typeface="+mn-lt"/>
                        </a:rPr>
                        <a:t>2023</a:t>
                      </a: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b"/>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nchor="b"/>
                </a:tc>
                <a:extLst>
                  <a:ext uri="{0D108BD9-81ED-4DB2-BD59-A6C34878D82A}">
                    <a16:rowId xmlns:a16="http://schemas.microsoft.com/office/drawing/2014/main" val="3593179820"/>
                  </a:ext>
                </a:extLst>
              </a:tr>
              <a:tr h="220839">
                <a:tc>
                  <a:txBody>
                    <a:bodyPr/>
                    <a:lstStyle/>
                    <a:p>
                      <a:pPr algn="l" fontAlgn="b"/>
                      <a:r>
                        <a:rPr lang="sv-SE" sz="1000" b="0" i="0" u="none" strike="noStrike" dirty="0">
                          <a:solidFill>
                            <a:srgbClr val="000000"/>
                          </a:solidFill>
                          <a:effectLst/>
                          <a:latin typeface="+mn-lt"/>
                        </a:rPr>
                        <a:t>Sprit, över 22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kern="1200" dirty="0">
                          <a:solidFill>
                            <a:srgbClr val="000000"/>
                          </a:solidFill>
                          <a:effectLst/>
                          <a:latin typeface="+mn-lt"/>
                          <a:ea typeface="+mn-ea"/>
                          <a:cs typeface="+mn-cs"/>
                        </a:rPr>
                        <a:t>14</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5 142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8</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792,3</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kern="1200" dirty="0">
                          <a:solidFill>
                            <a:srgbClr val="000000"/>
                          </a:solidFill>
                          <a:effectLst/>
                          <a:latin typeface="+mn-lt"/>
                          <a:ea typeface="+mn-ea"/>
                          <a:cs typeface="+mn-cs"/>
                        </a:rPr>
                        <a:t>3</a:t>
                      </a:r>
                    </a:p>
                  </a:txBody>
                  <a:tcPr marL="90000" marR="9525" marT="46800" marB="0"/>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240</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46800" marB="0"/>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4,5</a:t>
                      </a:r>
                      <a:endParaRPr lang="en-SE" sz="1000" b="0" i="0" u="none" strike="noStrike" kern="1200">
                        <a:solidFill>
                          <a:srgbClr val="000000"/>
                        </a:solidFill>
                        <a:effectLst/>
                        <a:latin typeface="+mn-lt"/>
                        <a:ea typeface="+mn-ea"/>
                        <a:cs typeface="+mn-cs"/>
                      </a:endParaRPr>
                    </a:p>
                  </a:txBody>
                  <a:tcPr marL="90000" marR="9525" marT="46800" marB="0"/>
                </a:tc>
                <a:extLst>
                  <a:ext uri="{0D108BD9-81ED-4DB2-BD59-A6C34878D82A}">
                    <a16:rowId xmlns:a16="http://schemas.microsoft.com/office/drawing/2014/main" val="1252795449"/>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kern="1200" dirty="0">
                          <a:solidFill>
                            <a:srgbClr val="000000"/>
                          </a:solidFill>
                          <a:effectLst/>
                          <a:latin typeface="+mn-lt"/>
                          <a:ea typeface="+mn-ea"/>
                          <a:cs typeface="+mn-cs"/>
                        </a:rPr>
                        <a:t>9</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84 940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4</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554</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763952690"/>
                  </a:ext>
                </a:extLst>
              </a:tr>
              <a:tr h="220839">
                <a:tc>
                  <a:txBody>
                    <a:bodyPr/>
                    <a:lstStyle/>
                    <a:p>
                      <a:pPr algn="l" fontAlgn="b"/>
                      <a:r>
                        <a:rPr lang="sv-SE" sz="1000" b="0" i="0" u="none" strike="noStrike" dirty="0">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kern="1200" dirty="0">
                          <a:solidFill>
                            <a:srgbClr val="000000"/>
                          </a:solidFill>
                          <a:effectLst/>
                          <a:latin typeface="+mn-lt"/>
                          <a:ea typeface="+mn-ea"/>
                          <a:cs typeface="+mn-cs"/>
                        </a:rPr>
                        <a:t>9</a:t>
                      </a:r>
                    </a:p>
                  </a:txBody>
                  <a:tcPr marL="90000" marR="9525" marT="9525" marB="0" anchor="ct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4 440</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10</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6 422</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2752053339"/>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kern="1200" dirty="0">
                          <a:solidFill>
                            <a:srgbClr val="000000"/>
                          </a:solidFill>
                          <a:effectLst/>
                          <a:latin typeface="+mn-lt"/>
                          <a:ea typeface="+mn-ea"/>
                          <a:cs typeface="+mn-cs"/>
                        </a:rPr>
                        <a:t>3</a:t>
                      </a:r>
                    </a:p>
                  </a:txBody>
                  <a:tcPr marL="90000" marR="9525" marT="9525" marB="0" anchor="ctr"/>
                </a:tc>
                <a:tc>
                  <a:txBody>
                    <a:bodyPr/>
                    <a:lstStyle/>
                    <a:p>
                      <a:pPr marL="0" algn="l" defTabSz="914400" rtl="0" eaLnBrk="1" fontAlgn="b" latinLnBrk="0" hangingPunct="1"/>
                      <a:r>
                        <a:rPr lang="en-SE" sz="1000" b="0" i="0" u="none" strike="noStrike" kern="1200">
                          <a:solidFill>
                            <a:srgbClr val="000000"/>
                          </a:solidFill>
                          <a:effectLst/>
                          <a:latin typeface="+mn-lt"/>
                          <a:ea typeface="+mn-ea"/>
                          <a:cs typeface="+mn-cs"/>
                        </a:rPr>
                        <a:t>0,006</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2</a:t>
                      </a:r>
                      <a:endParaRPr lang="en-SE" sz="1000" b="0" i="0" u="none" strike="noStrike" kern="1200" dirty="0">
                        <a:solidFill>
                          <a:srgbClr val="000000"/>
                        </a:solidFill>
                        <a:effectLst/>
                        <a:latin typeface="+mn-lt"/>
                        <a:ea typeface="+mn-ea"/>
                        <a:cs typeface="+mn-cs"/>
                      </a:endParaRPr>
                    </a:p>
                  </a:txBody>
                  <a:tcPr marL="90000" marR="9525" marT="9525" marB="0" anchor="ct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0,01</a:t>
                      </a:r>
                      <a:endParaRPr lang="en-SE" sz="1000" b="0" i="0" u="none" strike="noStrike" kern="120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644811822"/>
                  </a:ext>
                </a:extLst>
              </a:tr>
              <a:tr h="220839">
                <a:tc>
                  <a:txBody>
                    <a:bodyPr/>
                    <a:lstStyle/>
                    <a:p>
                      <a:pPr algn="l" fontAlgn="b"/>
                      <a:r>
                        <a:rPr lang="sv-SE" sz="1000" b="0" i="0" u="none" strike="noStrike">
                          <a:solidFill>
                            <a:srgbClr val="000000"/>
                          </a:solidFill>
                          <a:effectLst/>
                          <a:latin typeface="+mn-lt"/>
                        </a:rPr>
                        <a:t>Övrig narkotika och narkotiska läkemedel (tabletter och kapslar, st)</a:t>
                      </a:r>
                      <a:endParaRPr lang="sv-SE" sz="1000" b="0" i="0" u="none" strike="noStrike" dirty="0">
                        <a:solidFill>
                          <a:srgbClr val="000000"/>
                        </a:solidFill>
                        <a:effectLst/>
                        <a:latin typeface="+mn-lt"/>
                      </a:endParaRP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E" sz="1000" b="0" i="0" u="none" strike="noStrike" kern="1200" dirty="0">
                          <a:solidFill>
                            <a:srgbClr val="000000"/>
                          </a:solidFill>
                          <a:effectLst/>
                          <a:latin typeface="+mn-lt"/>
                          <a:ea typeface="+mn-ea"/>
                          <a:cs typeface="+mn-cs"/>
                        </a:rPr>
                        <a:t>10</a:t>
                      </a:r>
                    </a:p>
                  </a:txBody>
                  <a:tcPr marL="90000" marR="9525" marT="46800" marB="0"/>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26 854</a:t>
                      </a:r>
                    </a:p>
                  </a:txBody>
                  <a:tcPr marL="90000" marR="9525" marT="468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5</a:t>
                      </a:r>
                      <a:endParaRPr lang="en-SE" sz="1000" b="0" i="0" u="none" strike="noStrike" kern="1200" dirty="0">
                        <a:solidFill>
                          <a:srgbClr val="000000"/>
                        </a:solidFill>
                        <a:effectLst/>
                        <a:latin typeface="+mn-lt"/>
                        <a:ea typeface="+mn-ea"/>
                        <a:cs typeface="+mn-cs"/>
                      </a:endParaRPr>
                    </a:p>
                  </a:txBody>
                  <a:tcPr marL="90000" marR="9525" marT="46800" marB="0"/>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1 082</a:t>
                      </a:r>
                      <a:endParaRPr lang="en-SE" sz="1000" b="0" i="0" u="none" strike="noStrike" kern="1200" dirty="0">
                        <a:solidFill>
                          <a:srgbClr val="000000"/>
                        </a:solidFill>
                        <a:effectLst/>
                        <a:latin typeface="+mn-lt"/>
                        <a:ea typeface="+mn-ea"/>
                        <a:cs typeface="+mn-cs"/>
                      </a:endParaRPr>
                    </a:p>
                  </a:txBody>
                  <a:tcPr marL="90000" marR="9525" marT="46800" marB="0"/>
                </a:tc>
                <a:extLst>
                  <a:ext uri="{0D108BD9-81ED-4DB2-BD59-A6C34878D82A}">
                    <a16:rowId xmlns:a16="http://schemas.microsoft.com/office/drawing/2014/main" val="1171271919"/>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algn="l" defTabSz="914400" rtl="0" eaLnBrk="1" fontAlgn="b" latinLnBrk="0" hangingPunct="1"/>
                      <a:r>
                        <a:rPr lang="en-SE" sz="1000" b="1" i="0" u="none" strike="noStrike" kern="1200" dirty="0">
                          <a:solidFill>
                            <a:schemeClr val="bg1"/>
                          </a:solidFill>
                          <a:effectLst/>
                          <a:latin typeface="+mn-lt"/>
                          <a:ea typeface="+mn-ea"/>
                          <a:cs typeface="+mn-cs"/>
                        </a:rPr>
                        <a:t>151</a:t>
                      </a:r>
                    </a:p>
                  </a:txBody>
                  <a:tcPr marL="90000" marR="9525" marT="9525" marB="0" anchor="ctr">
                    <a:solidFill>
                      <a:schemeClr val="tx2"/>
                    </a:solidFill>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algn="l" defTabSz="914400" rtl="0" eaLnBrk="1" fontAlgn="b" latinLnBrk="0" hangingPunct="1"/>
                      <a:r>
                        <a:rPr lang="sv-SE" sz="1000" b="1" i="0" u="none" strike="noStrike" kern="1200" dirty="0">
                          <a:solidFill>
                            <a:schemeClr val="bg1"/>
                          </a:solidFill>
                          <a:effectLst/>
                          <a:latin typeface="+mn-lt"/>
                          <a:ea typeface="+mn-ea"/>
                          <a:cs typeface="+mn-cs"/>
                        </a:rPr>
                        <a:t>63</a:t>
                      </a:r>
                      <a:endParaRPr lang="en-SE" sz="1000" b="1" i="0" u="none" strike="noStrike" kern="1200" dirty="0">
                        <a:solidFill>
                          <a:schemeClr val="bg1"/>
                        </a:solidFill>
                        <a:effectLst/>
                        <a:latin typeface="+mn-lt"/>
                        <a:ea typeface="+mn-ea"/>
                        <a:cs typeface="+mn-cs"/>
                      </a:endParaRPr>
                    </a:p>
                  </a:txBody>
                  <a:tcPr marL="90000" marR="9525" marT="9525" marB="0" anchor="ctr">
                    <a:solidFill>
                      <a:schemeClr val="tx2"/>
                    </a:solidFill>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Ystad</a:t>
            </a:r>
          </a:p>
        </p:txBody>
      </p:sp>
      <p:sp>
        <p:nvSpPr>
          <p:cNvPr id="16" name="Rektangel 15" descr="Länk till Brottsbekämpningsområde Syd ">
            <a:hlinkClick r:id="rId3" action="ppaction://hlinksldjump"/>
            <a:extLst>
              <a:ext uri="{FF2B5EF4-FFF2-40B4-BE49-F238E27FC236}">
                <a16:creationId xmlns:a16="http://schemas.microsoft.com/office/drawing/2014/main" id="{12623B43-A7BC-314C-9DBD-D1DB6BEBD750}"/>
              </a:ext>
            </a:extLst>
          </p:cNvPr>
          <p:cNvSpPr/>
          <p:nvPr/>
        </p:nvSpPr>
        <p:spPr>
          <a:xfrm>
            <a:off x="9156699" y="319314"/>
            <a:ext cx="1112157" cy="19207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4" action="ppaction://hlinksldjump"/>
            <a:extLst>
              <a:ext uri="{FF2B5EF4-FFF2-40B4-BE49-F238E27FC236}">
                <a16:creationId xmlns:a16="http://schemas.microsoft.com/office/drawing/2014/main" id="{1F7A366D-C120-354B-947A-4D21BD105DAB}"/>
              </a:ext>
            </a:extLst>
          </p:cNvPr>
          <p:cNvSpPr/>
          <p:nvPr/>
        </p:nvSpPr>
        <p:spPr>
          <a:xfrm>
            <a:off x="7626807"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descr="Länk till Brottsbekämpningsområde Syd Ystad">
            <a:hlinkClick r:id="rId5" action="ppaction://hlinksldjump"/>
            <a:extLst>
              <a:ext uri="{FF2B5EF4-FFF2-40B4-BE49-F238E27FC236}">
                <a16:creationId xmlns:a16="http://schemas.microsoft.com/office/drawing/2014/main" id="{7C5959B5-47D0-B349-A48C-72A358F48B22}"/>
              </a:ext>
            </a:extLst>
          </p:cNvPr>
          <p:cNvSpPr/>
          <p:nvPr/>
        </p:nvSpPr>
        <p:spPr>
          <a:xfrm>
            <a:off x="10501086" y="252200"/>
            <a:ext cx="3771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36610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 Slut på beslagsstatistik Ystad">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Ystad</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97379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i post- och kurirflödet">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dopningsmedel</a:t>
            </a:r>
            <a:br>
              <a:rPr lang="sv-SE" dirty="0"/>
            </a:br>
            <a:r>
              <a:rPr lang="sv-SE" dirty="0"/>
              <a:t>i post- och kurirflödet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14551322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29DC395B-D620-684E-96C9-CF0DA471867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81995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besla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dopningsbeslag</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3976599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4" action="ppaction://hlinksldjump"/>
            <a:extLst>
              <a:ext uri="{FF2B5EF4-FFF2-40B4-BE49-F238E27FC236}">
                <a16:creationId xmlns:a16="http://schemas.microsoft.com/office/drawing/2014/main" id="{5359F3EF-4F6B-B54B-AA29-2DE98E77A6F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76083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3"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7BD8E300-E35C-2840-BCB0-29AE2C8EC452}"/>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381AD7E2-BF06-A346-9327-68E3544C3E76}"/>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AF69C325-723B-B74A-92AC-CA2DCDA7A1F6}"/>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F3749CF2-DC72-FF43-8641-CDF7958A7E64}"/>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282B4D04-E9C5-2646-81B3-552F2DFC0DB1}"/>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9C642105-4234-0346-A6F7-A2FF79A2510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3" action="ppaction://hlinksldjump"/>
            <a:extLst>
              <a:ext uri="{FF2B5EF4-FFF2-40B4-BE49-F238E27FC236}">
                <a16:creationId xmlns:a16="http://schemas.microsoft.com/office/drawing/2014/main" id="{CCA17E16-DD9E-3249-97CD-0BC33BC0CF4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64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9180644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8820874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37E8451E-C8B6-C04A-85B4-C8C257A41FB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31837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0321424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9436810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99B00E2F-676F-314D-BDF4-96FDAD8ED986}"/>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39839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003698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0303233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ED210407-9D3C-BD43-93D7-63B9D5E9DF6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97873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E20012A8-E5F0-0F45-8BBC-E8563D6D96F8}"/>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8FBDD8C1-BE4E-9F4C-B915-DD33373852FE}"/>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A1616AB8-B367-3E49-A83D-04870E4C86C7}"/>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7517FF35-EFE3-6C47-B5BC-8EAD56325840}"/>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E130B894-A2A9-C641-9A5C-A5EC43FCE386}"/>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8EB1A4C5-5442-F842-899C-551F757BCE7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2" action="ppaction://hlinksldjump"/>
            <a:extLst>
              <a:ext uri="{FF2B5EF4-FFF2-40B4-BE49-F238E27FC236}">
                <a16:creationId xmlns:a16="http://schemas.microsoft.com/office/drawing/2014/main" id="{3E5DC046-810F-F149-ABDF-F982DCA31C9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9357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8702032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670361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7240B1B4-114A-1048-81C7-62CEB562BC1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7645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4764487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20133563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DC2EF250-73DE-6347-A771-00222C67F49C}"/>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276506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ubrik 3" descr="Länk till Nationell beslagsstatistik">
            <a:extLst>
              <a:ext uri="{FF2B5EF4-FFF2-40B4-BE49-F238E27FC236}">
                <a16:creationId xmlns:a16="http://schemas.microsoft.com/office/drawing/2014/main" id="{9016A6C2-2F88-9441-A85E-0EAE8137C183}"/>
              </a:ext>
            </a:extLst>
          </p:cNvPr>
          <p:cNvSpPr>
            <a:spLocks noGrp="1"/>
          </p:cNvSpPr>
          <p:nvPr>
            <p:ph type="title"/>
          </p:nvPr>
        </p:nvSpPr>
        <p:spPr>
          <a:xfrm>
            <a:off x="489302" y="5331170"/>
            <a:ext cx="5610993" cy="1325563"/>
          </a:xfrm>
        </p:spPr>
        <p:txBody>
          <a:bodyPr>
            <a:normAutofit/>
          </a:bodyPr>
          <a:lstStyle/>
          <a:p>
            <a:pPr algn="ctr"/>
            <a:r>
              <a:rPr lang="sv-SE" sz="1600" dirty="0"/>
              <a:t>Nationell beslagsstatistik</a:t>
            </a:r>
          </a:p>
        </p:txBody>
      </p:sp>
      <p:sp>
        <p:nvSpPr>
          <p:cNvPr id="22" name="Rubrik 3" descr="Länk till Lokal beslagsstatistik">
            <a:extLst>
              <a:ext uri="{FF2B5EF4-FFF2-40B4-BE49-F238E27FC236}">
                <a16:creationId xmlns:a16="http://schemas.microsoft.com/office/drawing/2014/main" id="{A9E5F9F6-61CE-FB42-AC45-11701B57C12A}"/>
              </a:ext>
            </a:extLst>
          </p:cNvPr>
          <p:cNvSpPr txBox="1">
            <a:spLocks/>
          </p:cNvSpPr>
          <p:nvPr/>
        </p:nvSpPr>
        <p:spPr>
          <a:xfrm>
            <a:off x="6100295" y="5331170"/>
            <a:ext cx="5616575"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r>
              <a:rPr lang="sv-SE" sz="1600" dirty="0"/>
              <a:t>Lokal beslagsstatistik</a:t>
            </a:r>
          </a:p>
        </p:txBody>
      </p:sp>
      <p:grpSp>
        <p:nvGrpSpPr>
          <p:cNvPr id="60" name="Grupp 59" descr="Piltecken för att gå vidare till Nationella beslagsstatistiken">
            <a:extLst>
              <a:ext uri="{FF2B5EF4-FFF2-40B4-BE49-F238E27FC236}">
                <a16:creationId xmlns:a16="http://schemas.microsoft.com/office/drawing/2014/main" id="{08EABE6D-C905-0E44-B4FB-B47C6ABB3AC1}"/>
              </a:ext>
            </a:extLst>
          </p:cNvPr>
          <p:cNvGrpSpPr/>
          <p:nvPr/>
        </p:nvGrpSpPr>
        <p:grpSpPr>
          <a:xfrm>
            <a:off x="4542163" y="5815703"/>
            <a:ext cx="356496" cy="356496"/>
            <a:chOff x="487676" y="5291665"/>
            <a:chExt cx="356496" cy="356496"/>
          </a:xfrm>
        </p:grpSpPr>
        <p:cxnSp>
          <p:nvCxnSpPr>
            <p:cNvPr id="61" name="Rak pil 60">
              <a:extLst>
                <a:ext uri="{FF2B5EF4-FFF2-40B4-BE49-F238E27FC236}">
                  <a16:creationId xmlns:a16="http://schemas.microsoft.com/office/drawing/2014/main" id="{E46CD8AE-6230-184F-8B67-BEF529E04FE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Ellips 61">
              <a:extLst>
                <a:ext uri="{FF2B5EF4-FFF2-40B4-BE49-F238E27FC236}">
                  <a16:creationId xmlns:a16="http://schemas.microsoft.com/office/drawing/2014/main" id="{E2C01C0E-B2E5-8545-9313-3BEBFCE0F76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3" name="Grupp 62" descr="Piltecken för att gå vidare till lokala beslagsstatistiken">
            <a:extLst>
              <a:ext uri="{FF2B5EF4-FFF2-40B4-BE49-F238E27FC236}">
                <a16:creationId xmlns:a16="http://schemas.microsoft.com/office/drawing/2014/main" id="{1E212C6A-84A5-BF44-BBB4-5F17F825D1BB}"/>
              </a:ext>
            </a:extLst>
          </p:cNvPr>
          <p:cNvGrpSpPr/>
          <p:nvPr/>
        </p:nvGrpSpPr>
        <p:grpSpPr>
          <a:xfrm>
            <a:off x="10001592" y="5815703"/>
            <a:ext cx="356496" cy="356496"/>
            <a:chOff x="487676" y="5291665"/>
            <a:chExt cx="356496" cy="356496"/>
          </a:xfrm>
        </p:grpSpPr>
        <p:cxnSp>
          <p:nvCxnSpPr>
            <p:cNvPr id="64" name="Rak pil 63">
              <a:extLst>
                <a:ext uri="{FF2B5EF4-FFF2-40B4-BE49-F238E27FC236}">
                  <a16:creationId xmlns:a16="http://schemas.microsoft.com/office/drawing/2014/main" id="{2DAE5B97-3B9D-F94D-B9B5-70B5EF650E3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Ellips 64">
              <a:extLst>
                <a:ext uri="{FF2B5EF4-FFF2-40B4-BE49-F238E27FC236}">
                  <a16:creationId xmlns:a16="http://schemas.microsoft.com/office/drawing/2014/main" id="{AD66D408-8B35-D74C-BC56-1CD5B579152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3" name="Grupp 22" descr="Piltecken för tillbaka">
            <a:extLst>
              <a:ext uri="{FF2B5EF4-FFF2-40B4-BE49-F238E27FC236}">
                <a16:creationId xmlns:a16="http://schemas.microsoft.com/office/drawing/2014/main" id="{B56F2B6B-E922-174C-9C61-B88C99A58D6A}"/>
              </a:ext>
            </a:extLst>
          </p:cNvPr>
          <p:cNvGrpSpPr/>
          <p:nvPr/>
        </p:nvGrpSpPr>
        <p:grpSpPr>
          <a:xfrm>
            <a:off x="11103768" y="260648"/>
            <a:ext cx="1383219" cy="250742"/>
            <a:chOff x="10810537" y="177007"/>
            <a:chExt cx="1383219" cy="250742"/>
          </a:xfrm>
        </p:grpSpPr>
        <p:grpSp>
          <p:nvGrpSpPr>
            <p:cNvPr id="24" name="Grupp 23">
              <a:extLst>
                <a:ext uri="{FF2B5EF4-FFF2-40B4-BE49-F238E27FC236}">
                  <a16:creationId xmlns:a16="http://schemas.microsoft.com/office/drawing/2014/main" id="{4685E592-E76A-1240-B502-4E9BC10654DC}"/>
                </a:ext>
              </a:extLst>
            </p:cNvPr>
            <p:cNvGrpSpPr/>
            <p:nvPr/>
          </p:nvGrpSpPr>
          <p:grpSpPr>
            <a:xfrm>
              <a:off x="11444896" y="177007"/>
              <a:ext cx="250742" cy="250742"/>
              <a:chOff x="487676" y="5291665"/>
              <a:chExt cx="356496" cy="356496"/>
            </a:xfrm>
          </p:grpSpPr>
          <p:cxnSp>
            <p:nvCxnSpPr>
              <p:cNvPr id="27" name="Rak pil 26">
                <a:extLst>
                  <a:ext uri="{FF2B5EF4-FFF2-40B4-BE49-F238E27FC236}">
                    <a16:creationId xmlns:a16="http://schemas.microsoft.com/office/drawing/2014/main" id="{8ADD9219-9680-A048-B89A-7039C70927AD}"/>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28" name="Ellips 27">
                <a:extLst>
                  <a:ext uri="{FF2B5EF4-FFF2-40B4-BE49-F238E27FC236}">
                    <a16:creationId xmlns:a16="http://schemas.microsoft.com/office/drawing/2014/main" id="{2ED0ADA1-FF5E-8E4C-B481-CB890EDFB4D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5" name="Rubrik 3">
              <a:extLst>
                <a:ext uri="{FF2B5EF4-FFF2-40B4-BE49-F238E27FC236}">
                  <a16:creationId xmlns:a16="http://schemas.microsoft.com/office/drawing/2014/main" id="{34BFBE7A-BBDB-D44F-B650-4DB8D037DE7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grpSp>
      <p:sp>
        <p:nvSpPr>
          <p:cNvPr id="30" name="Rektangel 29" descr="Länk tillbaka till Informationssida">
            <a:hlinkClick r:id="rId3" action="ppaction://hlinksldjump"/>
            <a:extLst>
              <a:ext uri="{FF2B5EF4-FFF2-40B4-BE49-F238E27FC236}">
                <a16:creationId xmlns:a16="http://schemas.microsoft.com/office/drawing/2014/main" id="{197C8662-4A92-BB4B-91A6-AB24A04A0718}"/>
              </a:ext>
              <a:ext uri="{C183D7F6-B498-43B3-948B-1728B52AA6E4}">
                <adec:decorative xmlns:adec="http://schemas.microsoft.com/office/drawing/2017/decorative" val="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22" name="Grupp 121">
            <a:extLst>
              <a:ext uri="{FF2B5EF4-FFF2-40B4-BE49-F238E27FC236}">
                <a16:creationId xmlns:a16="http://schemas.microsoft.com/office/drawing/2014/main" id="{F60594E7-889A-A940-8D15-9B634FEA61BA}"/>
              </a:ext>
            </a:extLst>
          </p:cNvPr>
          <p:cNvGrpSpPr/>
          <p:nvPr/>
        </p:nvGrpSpPr>
        <p:grpSpPr>
          <a:xfrm>
            <a:off x="7832034" y="628154"/>
            <a:ext cx="3543064" cy="4775952"/>
            <a:chOff x="7737194" y="671483"/>
            <a:chExt cx="4145787" cy="5588406"/>
          </a:xfrm>
        </p:grpSpPr>
        <p:grpSp>
          <p:nvGrpSpPr>
            <p:cNvPr id="123" name="Group 4">
              <a:extLst>
                <a:ext uri="{FF2B5EF4-FFF2-40B4-BE49-F238E27FC236}">
                  <a16:creationId xmlns:a16="http://schemas.microsoft.com/office/drawing/2014/main" id="{CBA8BCF9-DFC4-4C48-8FB3-B15CCB37E186}"/>
                </a:ext>
              </a:extLst>
            </p:cNvPr>
            <p:cNvGrpSpPr>
              <a:grpSpLocks noChangeAspect="1"/>
            </p:cNvGrpSpPr>
            <p:nvPr/>
          </p:nvGrpSpPr>
          <p:grpSpPr bwMode="auto">
            <a:xfrm>
              <a:off x="8652261" y="671483"/>
              <a:ext cx="2319435" cy="5329765"/>
              <a:chOff x="2900" y="0"/>
              <a:chExt cx="1880" cy="4320"/>
            </a:xfrm>
          </p:grpSpPr>
          <p:sp>
            <p:nvSpPr>
              <p:cNvPr id="170" name="AutoShape 3">
                <a:extLst>
                  <a:ext uri="{FF2B5EF4-FFF2-40B4-BE49-F238E27FC236}">
                    <a16:creationId xmlns:a16="http://schemas.microsoft.com/office/drawing/2014/main" id="{2E973991-4AB0-6F41-96F4-FBFC7BF08096}"/>
                  </a:ext>
                </a:extLst>
              </p:cNvPr>
              <p:cNvSpPr>
                <a:spLocks noChangeAspect="1" noChangeArrowheads="1" noTextEdit="1"/>
              </p:cNvSpPr>
              <p:nvPr/>
            </p:nvSpPr>
            <p:spPr bwMode="auto">
              <a:xfrm>
                <a:off x="2900" y="0"/>
                <a:ext cx="1880"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1" name="Freeform 5">
                <a:extLst>
                  <a:ext uri="{FF2B5EF4-FFF2-40B4-BE49-F238E27FC236}">
                    <a16:creationId xmlns:a16="http://schemas.microsoft.com/office/drawing/2014/main" id="{E0A44D7C-6B36-6447-A65B-E0C944521698}"/>
                  </a:ext>
                </a:extLst>
              </p:cNvPr>
              <p:cNvSpPr>
                <a:spLocks/>
              </p:cNvSpPr>
              <p:nvPr/>
            </p:nvSpPr>
            <p:spPr bwMode="auto">
              <a:xfrm>
                <a:off x="3103" y="4026"/>
                <a:ext cx="314" cy="293"/>
              </a:xfrm>
              <a:custGeom>
                <a:avLst/>
                <a:gdLst>
                  <a:gd name="T0" fmla="*/ 284 w 314"/>
                  <a:gd name="T1" fmla="*/ 1 h 293"/>
                  <a:gd name="T2" fmla="*/ 233 w 314"/>
                  <a:gd name="T3" fmla="*/ 0 h 293"/>
                  <a:gd name="T4" fmla="*/ 176 w 314"/>
                  <a:gd name="T5" fmla="*/ 21 h 293"/>
                  <a:gd name="T6" fmla="*/ 133 w 314"/>
                  <a:gd name="T7" fmla="*/ 17 h 293"/>
                  <a:gd name="T8" fmla="*/ 98 w 314"/>
                  <a:gd name="T9" fmla="*/ 38 h 293"/>
                  <a:gd name="T10" fmla="*/ 63 w 314"/>
                  <a:gd name="T11" fmla="*/ 9 h 293"/>
                  <a:gd name="T12" fmla="*/ 31 w 314"/>
                  <a:gd name="T13" fmla="*/ 14 h 293"/>
                  <a:gd name="T14" fmla="*/ 43 w 314"/>
                  <a:gd name="T15" fmla="*/ 57 h 293"/>
                  <a:gd name="T16" fmla="*/ 0 w 314"/>
                  <a:gd name="T17" fmla="*/ 61 h 293"/>
                  <a:gd name="T18" fmla="*/ 74 w 314"/>
                  <a:gd name="T19" fmla="*/ 213 h 293"/>
                  <a:gd name="T20" fmla="*/ 54 w 314"/>
                  <a:gd name="T21" fmla="*/ 256 h 293"/>
                  <a:gd name="T22" fmla="*/ 96 w 314"/>
                  <a:gd name="T23" fmla="*/ 293 h 293"/>
                  <a:gd name="T24" fmla="*/ 176 w 314"/>
                  <a:gd name="T25" fmla="*/ 279 h 293"/>
                  <a:gd name="T26" fmla="*/ 236 w 314"/>
                  <a:gd name="T27" fmla="*/ 293 h 293"/>
                  <a:gd name="T28" fmla="*/ 272 w 314"/>
                  <a:gd name="T29" fmla="*/ 250 h 293"/>
                  <a:gd name="T30" fmla="*/ 247 w 314"/>
                  <a:gd name="T31" fmla="*/ 204 h 293"/>
                  <a:gd name="T32" fmla="*/ 267 w 314"/>
                  <a:gd name="T33" fmla="*/ 142 h 293"/>
                  <a:gd name="T34" fmla="*/ 314 w 314"/>
                  <a:gd name="T35" fmla="*/ 129 h 293"/>
                  <a:gd name="T36" fmla="*/ 314 w 314"/>
                  <a:gd name="T37" fmla="*/ 90 h 293"/>
                  <a:gd name="T38" fmla="*/ 272 w 314"/>
                  <a:gd name="T39" fmla="*/ 50 h 293"/>
                  <a:gd name="T40" fmla="*/ 284 w 314"/>
                  <a:gd name="T41" fmla="*/ 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293">
                    <a:moveTo>
                      <a:pt x="284" y="1"/>
                    </a:moveTo>
                    <a:lnTo>
                      <a:pt x="233" y="0"/>
                    </a:lnTo>
                    <a:lnTo>
                      <a:pt x="176" y="21"/>
                    </a:lnTo>
                    <a:lnTo>
                      <a:pt x="133" y="17"/>
                    </a:lnTo>
                    <a:lnTo>
                      <a:pt x="98" y="38"/>
                    </a:lnTo>
                    <a:lnTo>
                      <a:pt x="63" y="9"/>
                    </a:lnTo>
                    <a:lnTo>
                      <a:pt x="31" y="14"/>
                    </a:lnTo>
                    <a:lnTo>
                      <a:pt x="43" y="57"/>
                    </a:lnTo>
                    <a:lnTo>
                      <a:pt x="0" y="61"/>
                    </a:lnTo>
                    <a:lnTo>
                      <a:pt x="74" y="213"/>
                    </a:lnTo>
                    <a:lnTo>
                      <a:pt x="54" y="256"/>
                    </a:lnTo>
                    <a:lnTo>
                      <a:pt x="96" y="293"/>
                    </a:lnTo>
                    <a:lnTo>
                      <a:pt x="176" y="279"/>
                    </a:lnTo>
                    <a:lnTo>
                      <a:pt x="236" y="293"/>
                    </a:lnTo>
                    <a:lnTo>
                      <a:pt x="272" y="250"/>
                    </a:lnTo>
                    <a:lnTo>
                      <a:pt x="247" y="204"/>
                    </a:lnTo>
                    <a:lnTo>
                      <a:pt x="267" y="142"/>
                    </a:lnTo>
                    <a:lnTo>
                      <a:pt x="314" y="129"/>
                    </a:lnTo>
                    <a:lnTo>
                      <a:pt x="314" y="90"/>
                    </a:lnTo>
                    <a:lnTo>
                      <a:pt x="272" y="50"/>
                    </a:lnTo>
                    <a:lnTo>
                      <a:pt x="284" y="1"/>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6">
                <a:extLst>
                  <a:ext uri="{FF2B5EF4-FFF2-40B4-BE49-F238E27FC236}">
                    <a16:creationId xmlns:a16="http://schemas.microsoft.com/office/drawing/2014/main" id="{3684886F-4AAF-294C-B4BD-FDC88941EFD1}"/>
                  </a:ext>
                </a:extLst>
              </p:cNvPr>
              <p:cNvSpPr>
                <a:spLocks/>
              </p:cNvSpPr>
              <p:nvPr/>
            </p:nvSpPr>
            <p:spPr bwMode="auto">
              <a:xfrm>
                <a:off x="3048" y="2406"/>
                <a:ext cx="664" cy="710"/>
              </a:xfrm>
              <a:custGeom>
                <a:avLst/>
                <a:gdLst>
                  <a:gd name="T0" fmla="*/ 236 w 664"/>
                  <a:gd name="T1" fmla="*/ 564 h 710"/>
                  <a:gd name="T2" fmla="*/ 251 w 664"/>
                  <a:gd name="T3" fmla="*/ 606 h 710"/>
                  <a:gd name="T4" fmla="*/ 301 w 664"/>
                  <a:gd name="T5" fmla="*/ 606 h 710"/>
                  <a:gd name="T6" fmla="*/ 330 w 664"/>
                  <a:gd name="T7" fmla="*/ 660 h 710"/>
                  <a:gd name="T8" fmla="*/ 374 w 664"/>
                  <a:gd name="T9" fmla="*/ 660 h 710"/>
                  <a:gd name="T10" fmla="*/ 392 w 664"/>
                  <a:gd name="T11" fmla="*/ 641 h 710"/>
                  <a:gd name="T12" fmla="*/ 447 w 664"/>
                  <a:gd name="T13" fmla="*/ 664 h 710"/>
                  <a:gd name="T14" fmla="*/ 472 w 664"/>
                  <a:gd name="T15" fmla="*/ 710 h 710"/>
                  <a:gd name="T16" fmla="*/ 513 w 664"/>
                  <a:gd name="T17" fmla="*/ 677 h 710"/>
                  <a:gd name="T18" fmla="*/ 524 w 664"/>
                  <a:gd name="T19" fmla="*/ 618 h 710"/>
                  <a:gd name="T20" fmla="*/ 591 w 664"/>
                  <a:gd name="T21" fmla="*/ 634 h 710"/>
                  <a:gd name="T22" fmla="*/ 658 w 664"/>
                  <a:gd name="T23" fmla="*/ 610 h 710"/>
                  <a:gd name="T24" fmla="*/ 664 w 664"/>
                  <a:gd name="T25" fmla="*/ 600 h 710"/>
                  <a:gd name="T26" fmla="*/ 579 w 664"/>
                  <a:gd name="T27" fmla="*/ 493 h 710"/>
                  <a:gd name="T28" fmla="*/ 616 w 664"/>
                  <a:gd name="T29" fmla="*/ 449 h 710"/>
                  <a:gd name="T30" fmla="*/ 569 w 664"/>
                  <a:gd name="T31" fmla="*/ 367 h 710"/>
                  <a:gd name="T32" fmla="*/ 524 w 664"/>
                  <a:gd name="T33" fmla="*/ 345 h 710"/>
                  <a:gd name="T34" fmla="*/ 442 w 664"/>
                  <a:gd name="T35" fmla="*/ 200 h 710"/>
                  <a:gd name="T36" fmla="*/ 414 w 664"/>
                  <a:gd name="T37" fmla="*/ 222 h 710"/>
                  <a:gd name="T38" fmla="*/ 368 w 664"/>
                  <a:gd name="T39" fmla="*/ 220 h 710"/>
                  <a:gd name="T40" fmla="*/ 368 w 664"/>
                  <a:gd name="T41" fmla="*/ 196 h 710"/>
                  <a:gd name="T42" fmla="*/ 334 w 664"/>
                  <a:gd name="T43" fmla="*/ 186 h 710"/>
                  <a:gd name="T44" fmla="*/ 203 w 664"/>
                  <a:gd name="T45" fmla="*/ 172 h 710"/>
                  <a:gd name="T46" fmla="*/ 165 w 664"/>
                  <a:gd name="T47" fmla="*/ 94 h 710"/>
                  <a:gd name="T48" fmla="*/ 173 w 664"/>
                  <a:gd name="T49" fmla="*/ 61 h 710"/>
                  <a:gd name="T50" fmla="*/ 140 w 664"/>
                  <a:gd name="T51" fmla="*/ 51 h 710"/>
                  <a:gd name="T52" fmla="*/ 99 w 664"/>
                  <a:gd name="T53" fmla="*/ 2 h 710"/>
                  <a:gd name="T54" fmla="*/ 23 w 664"/>
                  <a:gd name="T55" fmla="*/ 0 h 710"/>
                  <a:gd name="T56" fmla="*/ 0 w 664"/>
                  <a:gd name="T57" fmla="*/ 160 h 710"/>
                  <a:gd name="T58" fmla="*/ 32 w 664"/>
                  <a:gd name="T59" fmla="*/ 195 h 710"/>
                  <a:gd name="T60" fmla="*/ 67 w 664"/>
                  <a:gd name="T61" fmla="*/ 205 h 710"/>
                  <a:gd name="T62" fmla="*/ 107 w 664"/>
                  <a:gd name="T63" fmla="*/ 271 h 710"/>
                  <a:gd name="T64" fmla="*/ 84 w 664"/>
                  <a:gd name="T65" fmla="*/ 349 h 710"/>
                  <a:gd name="T66" fmla="*/ 207 w 664"/>
                  <a:gd name="T67" fmla="*/ 546 h 710"/>
                  <a:gd name="T68" fmla="*/ 236 w 664"/>
                  <a:gd name="T69" fmla="*/ 5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710">
                    <a:moveTo>
                      <a:pt x="236" y="564"/>
                    </a:moveTo>
                    <a:lnTo>
                      <a:pt x="251" y="606"/>
                    </a:lnTo>
                    <a:lnTo>
                      <a:pt x="301" y="606"/>
                    </a:lnTo>
                    <a:lnTo>
                      <a:pt x="330" y="660"/>
                    </a:lnTo>
                    <a:lnTo>
                      <a:pt x="374" y="660"/>
                    </a:lnTo>
                    <a:lnTo>
                      <a:pt x="392" y="641"/>
                    </a:lnTo>
                    <a:lnTo>
                      <a:pt x="447" y="664"/>
                    </a:lnTo>
                    <a:lnTo>
                      <a:pt x="472" y="710"/>
                    </a:lnTo>
                    <a:lnTo>
                      <a:pt x="513" y="677"/>
                    </a:lnTo>
                    <a:lnTo>
                      <a:pt x="524" y="618"/>
                    </a:lnTo>
                    <a:lnTo>
                      <a:pt x="591" y="634"/>
                    </a:lnTo>
                    <a:lnTo>
                      <a:pt x="658" y="610"/>
                    </a:lnTo>
                    <a:lnTo>
                      <a:pt x="664" y="600"/>
                    </a:lnTo>
                    <a:lnTo>
                      <a:pt x="579" y="493"/>
                    </a:lnTo>
                    <a:lnTo>
                      <a:pt x="616" y="449"/>
                    </a:lnTo>
                    <a:lnTo>
                      <a:pt x="569" y="367"/>
                    </a:lnTo>
                    <a:lnTo>
                      <a:pt x="524" y="345"/>
                    </a:lnTo>
                    <a:lnTo>
                      <a:pt x="442" y="200"/>
                    </a:lnTo>
                    <a:lnTo>
                      <a:pt x="414" y="222"/>
                    </a:lnTo>
                    <a:lnTo>
                      <a:pt x="368" y="220"/>
                    </a:lnTo>
                    <a:lnTo>
                      <a:pt x="368" y="196"/>
                    </a:lnTo>
                    <a:lnTo>
                      <a:pt x="334" y="186"/>
                    </a:lnTo>
                    <a:lnTo>
                      <a:pt x="203" y="172"/>
                    </a:lnTo>
                    <a:lnTo>
                      <a:pt x="165" y="94"/>
                    </a:lnTo>
                    <a:lnTo>
                      <a:pt x="173" y="61"/>
                    </a:lnTo>
                    <a:lnTo>
                      <a:pt x="140" y="51"/>
                    </a:lnTo>
                    <a:lnTo>
                      <a:pt x="99" y="2"/>
                    </a:lnTo>
                    <a:lnTo>
                      <a:pt x="23" y="0"/>
                    </a:lnTo>
                    <a:lnTo>
                      <a:pt x="0" y="160"/>
                    </a:lnTo>
                    <a:lnTo>
                      <a:pt x="32" y="195"/>
                    </a:lnTo>
                    <a:lnTo>
                      <a:pt x="67" y="205"/>
                    </a:lnTo>
                    <a:lnTo>
                      <a:pt x="107" y="271"/>
                    </a:lnTo>
                    <a:lnTo>
                      <a:pt x="84" y="349"/>
                    </a:lnTo>
                    <a:lnTo>
                      <a:pt x="207" y="546"/>
                    </a:lnTo>
                    <a:lnTo>
                      <a:pt x="236" y="56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7">
                <a:extLst>
                  <a:ext uri="{FF2B5EF4-FFF2-40B4-BE49-F238E27FC236}">
                    <a16:creationId xmlns:a16="http://schemas.microsoft.com/office/drawing/2014/main" id="{B5774802-1357-4D4B-A816-57E311180465}"/>
                  </a:ext>
                </a:extLst>
              </p:cNvPr>
              <p:cNvSpPr>
                <a:spLocks/>
              </p:cNvSpPr>
              <p:nvPr/>
            </p:nvSpPr>
            <p:spPr bwMode="auto">
              <a:xfrm>
                <a:off x="2903" y="3292"/>
                <a:ext cx="527" cy="555"/>
              </a:xfrm>
              <a:custGeom>
                <a:avLst/>
                <a:gdLst>
                  <a:gd name="T0" fmla="*/ 188 w 527"/>
                  <a:gd name="T1" fmla="*/ 522 h 555"/>
                  <a:gd name="T2" fmla="*/ 228 w 527"/>
                  <a:gd name="T3" fmla="*/ 508 h 555"/>
                  <a:gd name="T4" fmla="*/ 280 w 527"/>
                  <a:gd name="T5" fmla="*/ 555 h 555"/>
                  <a:gd name="T6" fmla="*/ 364 w 527"/>
                  <a:gd name="T7" fmla="*/ 455 h 555"/>
                  <a:gd name="T8" fmla="*/ 396 w 527"/>
                  <a:gd name="T9" fmla="*/ 332 h 555"/>
                  <a:gd name="T10" fmla="*/ 475 w 527"/>
                  <a:gd name="T11" fmla="*/ 287 h 555"/>
                  <a:gd name="T12" fmla="*/ 527 w 527"/>
                  <a:gd name="T13" fmla="*/ 160 h 555"/>
                  <a:gd name="T14" fmla="*/ 504 w 527"/>
                  <a:gd name="T15" fmla="*/ 126 h 555"/>
                  <a:gd name="T16" fmla="*/ 487 w 527"/>
                  <a:gd name="T17" fmla="*/ 139 h 555"/>
                  <a:gd name="T18" fmla="*/ 455 w 527"/>
                  <a:gd name="T19" fmla="*/ 54 h 555"/>
                  <a:gd name="T20" fmla="*/ 345 w 527"/>
                  <a:gd name="T21" fmla="*/ 49 h 555"/>
                  <a:gd name="T22" fmla="*/ 317 w 527"/>
                  <a:gd name="T23" fmla="*/ 144 h 555"/>
                  <a:gd name="T24" fmla="*/ 248 w 527"/>
                  <a:gd name="T25" fmla="*/ 90 h 555"/>
                  <a:gd name="T26" fmla="*/ 228 w 527"/>
                  <a:gd name="T27" fmla="*/ 18 h 555"/>
                  <a:gd name="T28" fmla="*/ 101 w 527"/>
                  <a:gd name="T29" fmla="*/ 0 h 555"/>
                  <a:gd name="T30" fmla="*/ 77 w 527"/>
                  <a:gd name="T31" fmla="*/ 81 h 555"/>
                  <a:gd name="T32" fmla="*/ 51 w 527"/>
                  <a:gd name="T33" fmla="*/ 85 h 555"/>
                  <a:gd name="T34" fmla="*/ 27 w 527"/>
                  <a:gd name="T35" fmla="*/ 33 h 555"/>
                  <a:gd name="T36" fmla="*/ 0 w 527"/>
                  <a:gd name="T37" fmla="*/ 50 h 555"/>
                  <a:gd name="T38" fmla="*/ 29 w 527"/>
                  <a:gd name="T39" fmla="*/ 241 h 555"/>
                  <a:gd name="T40" fmla="*/ 115 w 527"/>
                  <a:gd name="T41" fmla="*/ 453 h 555"/>
                  <a:gd name="T42" fmla="*/ 168 w 527"/>
                  <a:gd name="T43" fmla="*/ 448 h 555"/>
                  <a:gd name="T44" fmla="*/ 188 w 527"/>
                  <a:gd name="T45" fmla="*/ 52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555">
                    <a:moveTo>
                      <a:pt x="188" y="522"/>
                    </a:moveTo>
                    <a:lnTo>
                      <a:pt x="228" y="508"/>
                    </a:lnTo>
                    <a:lnTo>
                      <a:pt x="280" y="555"/>
                    </a:lnTo>
                    <a:lnTo>
                      <a:pt x="364" y="455"/>
                    </a:lnTo>
                    <a:lnTo>
                      <a:pt x="396" y="332"/>
                    </a:lnTo>
                    <a:lnTo>
                      <a:pt x="475" y="287"/>
                    </a:lnTo>
                    <a:lnTo>
                      <a:pt x="527" y="160"/>
                    </a:lnTo>
                    <a:lnTo>
                      <a:pt x="504" y="126"/>
                    </a:lnTo>
                    <a:lnTo>
                      <a:pt x="487" y="139"/>
                    </a:lnTo>
                    <a:lnTo>
                      <a:pt x="455" y="54"/>
                    </a:lnTo>
                    <a:lnTo>
                      <a:pt x="345" y="49"/>
                    </a:lnTo>
                    <a:lnTo>
                      <a:pt x="317" y="144"/>
                    </a:lnTo>
                    <a:lnTo>
                      <a:pt x="248" y="90"/>
                    </a:lnTo>
                    <a:lnTo>
                      <a:pt x="228" y="18"/>
                    </a:lnTo>
                    <a:lnTo>
                      <a:pt x="101" y="0"/>
                    </a:lnTo>
                    <a:lnTo>
                      <a:pt x="77" y="81"/>
                    </a:lnTo>
                    <a:lnTo>
                      <a:pt x="51" y="85"/>
                    </a:lnTo>
                    <a:lnTo>
                      <a:pt x="27" y="33"/>
                    </a:lnTo>
                    <a:lnTo>
                      <a:pt x="0" y="50"/>
                    </a:lnTo>
                    <a:lnTo>
                      <a:pt x="29" y="241"/>
                    </a:lnTo>
                    <a:lnTo>
                      <a:pt x="115" y="453"/>
                    </a:lnTo>
                    <a:lnTo>
                      <a:pt x="168" y="448"/>
                    </a:lnTo>
                    <a:lnTo>
                      <a:pt x="188" y="522"/>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8">
                <a:extLst>
                  <a:ext uri="{FF2B5EF4-FFF2-40B4-BE49-F238E27FC236}">
                    <a16:creationId xmlns:a16="http://schemas.microsoft.com/office/drawing/2014/main" id="{12DBA834-682A-EE47-9BC7-D5B052373983}"/>
                  </a:ext>
                </a:extLst>
              </p:cNvPr>
              <p:cNvSpPr>
                <a:spLocks/>
              </p:cNvSpPr>
              <p:nvPr/>
            </p:nvSpPr>
            <p:spPr bwMode="auto">
              <a:xfrm>
                <a:off x="3030" y="1463"/>
                <a:ext cx="720" cy="1129"/>
              </a:xfrm>
              <a:custGeom>
                <a:avLst/>
                <a:gdLst>
                  <a:gd name="T0" fmla="*/ 158 w 720"/>
                  <a:gd name="T1" fmla="*/ 994 h 1129"/>
                  <a:gd name="T2" fmla="*/ 191 w 720"/>
                  <a:gd name="T3" fmla="*/ 1004 h 1129"/>
                  <a:gd name="T4" fmla="*/ 183 w 720"/>
                  <a:gd name="T5" fmla="*/ 1037 h 1129"/>
                  <a:gd name="T6" fmla="*/ 221 w 720"/>
                  <a:gd name="T7" fmla="*/ 1115 h 1129"/>
                  <a:gd name="T8" fmla="*/ 352 w 720"/>
                  <a:gd name="T9" fmla="*/ 1129 h 1129"/>
                  <a:gd name="T10" fmla="*/ 377 w 720"/>
                  <a:gd name="T11" fmla="*/ 1059 h 1129"/>
                  <a:gd name="T12" fmla="*/ 430 w 720"/>
                  <a:gd name="T13" fmla="*/ 1051 h 1129"/>
                  <a:gd name="T14" fmla="*/ 450 w 720"/>
                  <a:gd name="T15" fmla="*/ 1016 h 1129"/>
                  <a:gd name="T16" fmla="*/ 498 w 720"/>
                  <a:gd name="T17" fmla="*/ 978 h 1129"/>
                  <a:gd name="T18" fmla="*/ 480 w 720"/>
                  <a:gd name="T19" fmla="*/ 938 h 1129"/>
                  <a:gd name="T20" fmla="*/ 447 w 720"/>
                  <a:gd name="T21" fmla="*/ 929 h 1129"/>
                  <a:gd name="T22" fmla="*/ 410 w 720"/>
                  <a:gd name="T23" fmla="*/ 903 h 1129"/>
                  <a:gd name="T24" fmla="*/ 401 w 720"/>
                  <a:gd name="T25" fmla="*/ 833 h 1129"/>
                  <a:gd name="T26" fmla="*/ 479 w 720"/>
                  <a:gd name="T27" fmla="*/ 823 h 1129"/>
                  <a:gd name="T28" fmla="*/ 547 w 720"/>
                  <a:gd name="T29" fmla="*/ 802 h 1129"/>
                  <a:gd name="T30" fmla="*/ 631 w 720"/>
                  <a:gd name="T31" fmla="*/ 793 h 1129"/>
                  <a:gd name="T32" fmla="*/ 657 w 720"/>
                  <a:gd name="T33" fmla="*/ 742 h 1129"/>
                  <a:gd name="T34" fmla="*/ 720 w 720"/>
                  <a:gd name="T35" fmla="*/ 716 h 1129"/>
                  <a:gd name="T36" fmla="*/ 605 w 720"/>
                  <a:gd name="T37" fmla="*/ 587 h 1129"/>
                  <a:gd name="T38" fmla="*/ 559 w 720"/>
                  <a:gd name="T39" fmla="*/ 490 h 1129"/>
                  <a:gd name="T40" fmla="*/ 666 w 720"/>
                  <a:gd name="T41" fmla="*/ 470 h 1129"/>
                  <a:gd name="T42" fmla="*/ 683 w 720"/>
                  <a:gd name="T43" fmla="*/ 368 h 1129"/>
                  <a:gd name="T44" fmla="*/ 527 w 720"/>
                  <a:gd name="T45" fmla="*/ 233 h 1129"/>
                  <a:gd name="T46" fmla="*/ 429 w 720"/>
                  <a:gd name="T47" fmla="*/ 95 h 1129"/>
                  <a:gd name="T48" fmla="*/ 338 w 720"/>
                  <a:gd name="T49" fmla="*/ 0 h 1129"/>
                  <a:gd name="T50" fmla="*/ 245 w 720"/>
                  <a:gd name="T51" fmla="*/ 177 h 1129"/>
                  <a:gd name="T52" fmla="*/ 309 w 720"/>
                  <a:gd name="T53" fmla="*/ 233 h 1129"/>
                  <a:gd name="T54" fmla="*/ 312 w 720"/>
                  <a:gd name="T55" fmla="*/ 329 h 1129"/>
                  <a:gd name="T56" fmla="*/ 281 w 720"/>
                  <a:gd name="T57" fmla="*/ 377 h 1129"/>
                  <a:gd name="T58" fmla="*/ 177 w 720"/>
                  <a:gd name="T59" fmla="*/ 346 h 1129"/>
                  <a:gd name="T60" fmla="*/ 125 w 720"/>
                  <a:gd name="T61" fmla="*/ 371 h 1129"/>
                  <a:gd name="T62" fmla="*/ 33 w 720"/>
                  <a:gd name="T63" fmla="*/ 492 h 1129"/>
                  <a:gd name="T64" fmla="*/ 27 w 720"/>
                  <a:gd name="T65" fmla="*/ 544 h 1129"/>
                  <a:gd name="T66" fmla="*/ 0 w 720"/>
                  <a:gd name="T67" fmla="*/ 613 h 1129"/>
                  <a:gd name="T68" fmla="*/ 33 w 720"/>
                  <a:gd name="T69" fmla="*/ 694 h 1129"/>
                  <a:gd name="T70" fmla="*/ 13 w 720"/>
                  <a:gd name="T71" fmla="*/ 813 h 1129"/>
                  <a:gd name="T72" fmla="*/ 41 w 720"/>
                  <a:gd name="T73" fmla="*/ 943 h 1129"/>
                  <a:gd name="T74" fmla="*/ 117 w 720"/>
                  <a:gd name="T75" fmla="*/ 945 h 1129"/>
                  <a:gd name="T76" fmla="*/ 158 w 720"/>
                  <a:gd name="T77" fmla="*/ 99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0" h="1129">
                    <a:moveTo>
                      <a:pt x="158" y="994"/>
                    </a:moveTo>
                    <a:lnTo>
                      <a:pt x="191" y="1004"/>
                    </a:lnTo>
                    <a:lnTo>
                      <a:pt x="183" y="1037"/>
                    </a:lnTo>
                    <a:lnTo>
                      <a:pt x="221" y="1115"/>
                    </a:lnTo>
                    <a:lnTo>
                      <a:pt x="352" y="1129"/>
                    </a:lnTo>
                    <a:lnTo>
                      <a:pt x="377" y="1059"/>
                    </a:lnTo>
                    <a:lnTo>
                      <a:pt x="430" y="1051"/>
                    </a:lnTo>
                    <a:lnTo>
                      <a:pt x="450" y="1016"/>
                    </a:lnTo>
                    <a:lnTo>
                      <a:pt x="498" y="978"/>
                    </a:lnTo>
                    <a:lnTo>
                      <a:pt x="480" y="938"/>
                    </a:lnTo>
                    <a:lnTo>
                      <a:pt x="447" y="929"/>
                    </a:lnTo>
                    <a:lnTo>
                      <a:pt x="410" y="903"/>
                    </a:lnTo>
                    <a:lnTo>
                      <a:pt x="401" y="833"/>
                    </a:lnTo>
                    <a:lnTo>
                      <a:pt x="479" y="823"/>
                    </a:lnTo>
                    <a:lnTo>
                      <a:pt x="547" y="802"/>
                    </a:lnTo>
                    <a:lnTo>
                      <a:pt x="631" y="793"/>
                    </a:lnTo>
                    <a:lnTo>
                      <a:pt x="657" y="742"/>
                    </a:lnTo>
                    <a:lnTo>
                      <a:pt x="720" y="716"/>
                    </a:lnTo>
                    <a:lnTo>
                      <a:pt x="605" y="587"/>
                    </a:lnTo>
                    <a:lnTo>
                      <a:pt x="559" y="490"/>
                    </a:lnTo>
                    <a:lnTo>
                      <a:pt x="666" y="470"/>
                    </a:lnTo>
                    <a:lnTo>
                      <a:pt x="683" y="368"/>
                    </a:lnTo>
                    <a:lnTo>
                      <a:pt x="527" y="233"/>
                    </a:lnTo>
                    <a:lnTo>
                      <a:pt x="429" y="95"/>
                    </a:lnTo>
                    <a:lnTo>
                      <a:pt x="338" y="0"/>
                    </a:lnTo>
                    <a:lnTo>
                      <a:pt x="245" y="177"/>
                    </a:lnTo>
                    <a:lnTo>
                      <a:pt x="309" y="233"/>
                    </a:lnTo>
                    <a:lnTo>
                      <a:pt x="312" y="329"/>
                    </a:lnTo>
                    <a:lnTo>
                      <a:pt x="281" y="377"/>
                    </a:lnTo>
                    <a:lnTo>
                      <a:pt x="177" y="346"/>
                    </a:lnTo>
                    <a:lnTo>
                      <a:pt x="125" y="371"/>
                    </a:lnTo>
                    <a:lnTo>
                      <a:pt x="33" y="492"/>
                    </a:lnTo>
                    <a:lnTo>
                      <a:pt x="27" y="544"/>
                    </a:lnTo>
                    <a:lnTo>
                      <a:pt x="0" y="613"/>
                    </a:lnTo>
                    <a:lnTo>
                      <a:pt x="33" y="694"/>
                    </a:lnTo>
                    <a:lnTo>
                      <a:pt x="13" y="813"/>
                    </a:lnTo>
                    <a:lnTo>
                      <a:pt x="41" y="943"/>
                    </a:lnTo>
                    <a:lnTo>
                      <a:pt x="117" y="945"/>
                    </a:lnTo>
                    <a:lnTo>
                      <a:pt x="158" y="99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9">
                <a:extLst>
                  <a:ext uri="{FF2B5EF4-FFF2-40B4-BE49-F238E27FC236}">
                    <a16:creationId xmlns:a16="http://schemas.microsoft.com/office/drawing/2014/main" id="{054D1BBC-FB81-144D-88AA-24B2F20AE687}"/>
                  </a:ext>
                </a:extLst>
              </p:cNvPr>
              <p:cNvSpPr>
                <a:spLocks/>
              </p:cNvSpPr>
              <p:nvPr/>
            </p:nvSpPr>
            <p:spPr bwMode="auto">
              <a:xfrm>
                <a:off x="3018" y="3740"/>
                <a:ext cx="251" cy="324"/>
              </a:xfrm>
              <a:custGeom>
                <a:avLst/>
                <a:gdLst>
                  <a:gd name="T0" fmla="*/ 218 w 251"/>
                  <a:gd name="T1" fmla="*/ 303 h 324"/>
                  <a:gd name="T2" fmla="*/ 197 w 251"/>
                  <a:gd name="T3" fmla="*/ 200 h 324"/>
                  <a:gd name="T4" fmla="*/ 246 w 251"/>
                  <a:gd name="T5" fmla="*/ 177 h 324"/>
                  <a:gd name="T6" fmla="*/ 251 w 251"/>
                  <a:gd name="T7" fmla="*/ 146 h 324"/>
                  <a:gd name="T8" fmla="*/ 205 w 251"/>
                  <a:gd name="T9" fmla="*/ 125 h 324"/>
                  <a:gd name="T10" fmla="*/ 172 w 251"/>
                  <a:gd name="T11" fmla="*/ 142 h 324"/>
                  <a:gd name="T12" fmla="*/ 165 w 251"/>
                  <a:gd name="T13" fmla="*/ 107 h 324"/>
                  <a:gd name="T14" fmla="*/ 113 w 251"/>
                  <a:gd name="T15" fmla="*/ 60 h 324"/>
                  <a:gd name="T16" fmla="*/ 73 w 251"/>
                  <a:gd name="T17" fmla="*/ 74 h 324"/>
                  <a:gd name="T18" fmla="*/ 53 w 251"/>
                  <a:gd name="T19" fmla="*/ 0 h 324"/>
                  <a:gd name="T20" fmla="*/ 0 w 251"/>
                  <a:gd name="T21" fmla="*/ 5 h 324"/>
                  <a:gd name="T22" fmla="*/ 0 w 251"/>
                  <a:gd name="T23" fmla="*/ 43 h 324"/>
                  <a:gd name="T24" fmla="*/ 27 w 251"/>
                  <a:gd name="T25" fmla="*/ 74 h 324"/>
                  <a:gd name="T26" fmla="*/ 64 w 251"/>
                  <a:gd name="T27" fmla="*/ 171 h 324"/>
                  <a:gd name="T28" fmla="*/ 148 w 251"/>
                  <a:gd name="T29" fmla="*/ 295 h 324"/>
                  <a:gd name="T30" fmla="*/ 183 w 251"/>
                  <a:gd name="T31" fmla="*/ 324 h 324"/>
                  <a:gd name="T32" fmla="*/ 218 w 251"/>
                  <a:gd name="T33" fmla="*/ 30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24">
                    <a:moveTo>
                      <a:pt x="218" y="303"/>
                    </a:moveTo>
                    <a:lnTo>
                      <a:pt x="197" y="200"/>
                    </a:lnTo>
                    <a:lnTo>
                      <a:pt x="246" y="177"/>
                    </a:lnTo>
                    <a:lnTo>
                      <a:pt x="251" y="146"/>
                    </a:lnTo>
                    <a:lnTo>
                      <a:pt x="205" y="125"/>
                    </a:lnTo>
                    <a:lnTo>
                      <a:pt x="172" y="142"/>
                    </a:lnTo>
                    <a:lnTo>
                      <a:pt x="165" y="107"/>
                    </a:lnTo>
                    <a:lnTo>
                      <a:pt x="113" y="60"/>
                    </a:lnTo>
                    <a:lnTo>
                      <a:pt x="73" y="74"/>
                    </a:lnTo>
                    <a:lnTo>
                      <a:pt x="53" y="0"/>
                    </a:lnTo>
                    <a:lnTo>
                      <a:pt x="0" y="5"/>
                    </a:lnTo>
                    <a:lnTo>
                      <a:pt x="0" y="43"/>
                    </a:lnTo>
                    <a:lnTo>
                      <a:pt x="27" y="74"/>
                    </a:lnTo>
                    <a:lnTo>
                      <a:pt x="64" y="171"/>
                    </a:lnTo>
                    <a:lnTo>
                      <a:pt x="148" y="295"/>
                    </a:lnTo>
                    <a:lnTo>
                      <a:pt x="183" y="324"/>
                    </a:lnTo>
                    <a:lnTo>
                      <a:pt x="218" y="303"/>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6" name="Freeform 10">
                <a:extLst>
                  <a:ext uri="{FF2B5EF4-FFF2-40B4-BE49-F238E27FC236}">
                    <a16:creationId xmlns:a16="http://schemas.microsoft.com/office/drawing/2014/main" id="{EF2C62EC-E259-FF4D-8429-7632135935D7}"/>
                  </a:ext>
                </a:extLst>
              </p:cNvPr>
              <p:cNvSpPr>
                <a:spLocks/>
              </p:cNvSpPr>
              <p:nvPr/>
            </p:nvSpPr>
            <p:spPr bwMode="auto">
              <a:xfrm>
                <a:off x="2991" y="2755"/>
                <a:ext cx="387" cy="681"/>
              </a:xfrm>
              <a:custGeom>
                <a:avLst/>
                <a:gdLst>
                  <a:gd name="T0" fmla="*/ 160 w 387"/>
                  <a:gd name="T1" fmla="*/ 627 h 681"/>
                  <a:gd name="T2" fmla="*/ 229 w 387"/>
                  <a:gd name="T3" fmla="*/ 681 h 681"/>
                  <a:gd name="T4" fmla="*/ 257 w 387"/>
                  <a:gd name="T5" fmla="*/ 586 h 681"/>
                  <a:gd name="T6" fmla="*/ 367 w 387"/>
                  <a:gd name="T7" fmla="*/ 591 h 681"/>
                  <a:gd name="T8" fmla="*/ 387 w 387"/>
                  <a:gd name="T9" fmla="*/ 455 h 681"/>
                  <a:gd name="T10" fmla="*/ 387 w 387"/>
                  <a:gd name="T11" fmla="*/ 311 h 681"/>
                  <a:gd name="T12" fmla="*/ 358 w 387"/>
                  <a:gd name="T13" fmla="*/ 257 h 681"/>
                  <a:gd name="T14" fmla="*/ 308 w 387"/>
                  <a:gd name="T15" fmla="*/ 257 h 681"/>
                  <a:gd name="T16" fmla="*/ 293 w 387"/>
                  <a:gd name="T17" fmla="*/ 215 h 681"/>
                  <a:gd name="T18" fmla="*/ 264 w 387"/>
                  <a:gd name="T19" fmla="*/ 197 h 681"/>
                  <a:gd name="T20" fmla="*/ 141 w 387"/>
                  <a:gd name="T21" fmla="*/ 0 h 681"/>
                  <a:gd name="T22" fmla="*/ 72 w 387"/>
                  <a:gd name="T23" fmla="*/ 32 h 681"/>
                  <a:gd name="T24" fmla="*/ 119 w 387"/>
                  <a:gd name="T25" fmla="*/ 159 h 681"/>
                  <a:gd name="T26" fmla="*/ 107 w 387"/>
                  <a:gd name="T27" fmla="*/ 293 h 681"/>
                  <a:gd name="T28" fmla="*/ 30 w 387"/>
                  <a:gd name="T29" fmla="*/ 384 h 681"/>
                  <a:gd name="T30" fmla="*/ 0 w 387"/>
                  <a:gd name="T31" fmla="*/ 420 h 681"/>
                  <a:gd name="T32" fmla="*/ 13 w 387"/>
                  <a:gd name="T33" fmla="*/ 537 h 681"/>
                  <a:gd name="T34" fmla="*/ 140 w 387"/>
                  <a:gd name="T35" fmla="*/ 555 h 681"/>
                  <a:gd name="T36" fmla="*/ 160 w 387"/>
                  <a:gd name="T37" fmla="*/ 6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7" h="681">
                    <a:moveTo>
                      <a:pt x="160" y="627"/>
                    </a:moveTo>
                    <a:lnTo>
                      <a:pt x="229" y="681"/>
                    </a:lnTo>
                    <a:lnTo>
                      <a:pt x="257" y="586"/>
                    </a:lnTo>
                    <a:lnTo>
                      <a:pt x="367" y="591"/>
                    </a:lnTo>
                    <a:lnTo>
                      <a:pt x="387" y="455"/>
                    </a:lnTo>
                    <a:lnTo>
                      <a:pt x="387" y="311"/>
                    </a:lnTo>
                    <a:lnTo>
                      <a:pt x="358" y="257"/>
                    </a:lnTo>
                    <a:lnTo>
                      <a:pt x="308" y="257"/>
                    </a:lnTo>
                    <a:lnTo>
                      <a:pt x="293" y="215"/>
                    </a:lnTo>
                    <a:lnTo>
                      <a:pt x="264" y="197"/>
                    </a:lnTo>
                    <a:lnTo>
                      <a:pt x="141" y="0"/>
                    </a:lnTo>
                    <a:lnTo>
                      <a:pt x="72" y="32"/>
                    </a:lnTo>
                    <a:lnTo>
                      <a:pt x="119" y="159"/>
                    </a:lnTo>
                    <a:lnTo>
                      <a:pt x="107" y="293"/>
                    </a:lnTo>
                    <a:lnTo>
                      <a:pt x="30" y="384"/>
                    </a:lnTo>
                    <a:lnTo>
                      <a:pt x="0" y="420"/>
                    </a:lnTo>
                    <a:lnTo>
                      <a:pt x="13" y="537"/>
                    </a:lnTo>
                    <a:lnTo>
                      <a:pt x="140" y="555"/>
                    </a:lnTo>
                    <a:lnTo>
                      <a:pt x="160" y="627"/>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7" name="Freeform 11">
                <a:extLst>
                  <a:ext uri="{FF2B5EF4-FFF2-40B4-BE49-F238E27FC236}">
                    <a16:creationId xmlns:a16="http://schemas.microsoft.com/office/drawing/2014/main" id="{1C52A633-5800-554F-9E95-E472670FC00E}"/>
                  </a:ext>
                </a:extLst>
              </p:cNvPr>
              <p:cNvSpPr>
                <a:spLocks/>
              </p:cNvSpPr>
              <p:nvPr/>
            </p:nvSpPr>
            <p:spPr bwMode="auto">
              <a:xfrm>
                <a:off x="3183" y="3579"/>
                <a:ext cx="371" cy="344"/>
              </a:xfrm>
              <a:custGeom>
                <a:avLst/>
                <a:gdLst>
                  <a:gd name="T0" fmla="*/ 84 w 371"/>
                  <a:gd name="T1" fmla="*/ 168 h 344"/>
                  <a:gd name="T2" fmla="*/ 0 w 371"/>
                  <a:gd name="T3" fmla="*/ 268 h 344"/>
                  <a:gd name="T4" fmla="*/ 7 w 371"/>
                  <a:gd name="T5" fmla="*/ 303 h 344"/>
                  <a:gd name="T6" fmla="*/ 40 w 371"/>
                  <a:gd name="T7" fmla="*/ 286 h 344"/>
                  <a:gd name="T8" fmla="*/ 86 w 371"/>
                  <a:gd name="T9" fmla="*/ 307 h 344"/>
                  <a:gd name="T10" fmla="*/ 144 w 371"/>
                  <a:gd name="T11" fmla="*/ 301 h 344"/>
                  <a:gd name="T12" fmla="*/ 176 w 371"/>
                  <a:gd name="T13" fmla="*/ 344 h 344"/>
                  <a:gd name="T14" fmla="*/ 190 w 371"/>
                  <a:gd name="T15" fmla="*/ 290 h 344"/>
                  <a:gd name="T16" fmla="*/ 251 w 371"/>
                  <a:gd name="T17" fmla="*/ 256 h 344"/>
                  <a:gd name="T18" fmla="*/ 276 w 371"/>
                  <a:gd name="T19" fmla="*/ 270 h 344"/>
                  <a:gd name="T20" fmla="*/ 345 w 371"/>
                  <a:gd name="T21" fmla="*/ 261 h 344"/>
                  <a:gd name="T22" fmla="*/ 371 w 371"/>
                  <a:gd name="T23" fmla="*/ 156 h 344"/>
                  <a:gd name="T24" fmla="*/ 339 w 371"/>
                  <a:gd name="T25" fmla="*/ 128 h 344"/>
                  <a:gd name="T26" fmla="*/ 296 w 371"/>
                  <a:gd name="T27" fmla="*/ 117 h 344"/>
                  <a:gd name="T28" fmla="*/ 279 w 371"/>
                  <a:gd name="T29" fmla="*/ 60 h 344"/>
                  <a:gd name="T30" fmla="*/ 279 w 371"/>
                  <a:gd name="T31" fmla="*/ 14 h 344"/>
                  <a:gd name="T32" fmla="*/ 242 w 371"/>
                  <a:gd name="T33" fmla="*/ 19 h 344"/>
                  <a:gd name="T34" fmla="*/ 195 w 371"/>
                  <a:gd name="T35" fmla="*/ 0 h 344"/>
                  <a:gd name="T36" fmla="*/ 116 w 371"/>
                  <a:gd name="T37" fmla="*/ 45 h 344"/>
                  <a:gd name="T38" fmla="*/ 84 w 371"/>
                  <a:gd name="T39" fmla="*/ 1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344">
                    <a:moveTo>
                      <a:pt x="84" y="168"/>
                    </a:moveTo>
                    <a:lnTo>
                      <a:pt x="0" y="268"/>
                    </a:lnTo>
                    <a:lnTo>
                      <a:pt x="7" y="303"/>
                    </a:lnTo>
                    <a:lnTo>
                      <a:pt x="40" y="286"/>
                    </a:lnTo>
                    <a:lnTo>
                      <a:pt x="86" y="307"/>
                    </a:lnTo>
                    <a:lnTo>
                      <a:pt x="144" y="301"/>
                    </a:lnTo>
                    <a:lnTo>
                      <a:pt x="176" y="344"/>
                    </a:lnTo>
                    <a:lnTo>
                      <a:pt x="190" y="290"/>
                    </a:lnTo>
                    <a:lnTo>
                      <a:pt x="251" y="256"/>
                    </a:lnTo>
                    <a:lnTo>
                      <a:pt x="276" y="270"/>
                    </a:lnTo>
                    <a:lnTo>
                      <a:pt x="345" y="261"/>
                    </a:lnTo>
                    <a:lnTo>
                      <a:pt x="371" y="156"/>
                    </a:lnTo>
                    <a:lnTo>
                      <a:pt x="339" y="128"/>
                    </a:lnTo>
                    <a:lnTo>
                      <a:pt x="296" y="117"/>
                    </a:lnTo>
                    <a:lnTo>
                      <a:pt x="279" y="60"/>
                    </a:lnTo>
                    <a:lnTo>
                      <a:pt x="279" y="14"/>
                    </a:lnTo>
                    <a:lnTo>
                      <a:pt x="242" y="19"/>
                    </a:lnTo>
                    <a:lnTo>
                      <a:pt x="195" y="0"/>
                    </a:lnTo>
                    <a:lnTo>
                      <a:pt x="116" y="45"/>
                    </a:lnTo>
                    <a:lnTo>
                      <a:pt x="84" y="168"/>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12">
                <a:extLst>
                  <a:ext uri="{FF2B5EF4-FFF2-40B4-BE49-F238E27FC236}">
                    <a16:creationId xmlns:a16="http://schemas.microsoft.com/office/drawing/2014/main" id="{720CC54A-F880-6C43-8950-1559368378F2}"/>
                  </a:ext>
                </a:extLst>
              </p:cNvPr>
              <p:cNvSpPr>
                <a:spLocks/>
              </p:cNvSpPr>
              <p:nvPr/>
            </p:nvSpPr>
            <p:spPr bwMode="auto">
              <a:xfrm>
                <a:off x="3520" y="3016"/>
                <a:ext cx="224" cy="275"/>
              </a:xfrm>
              <a:custGeom>
                <a:avLst/>
                <a:gdLst>
                  <a:gd name="T0" fmla="*/ 52 w 224"/>
                  <a:gd name="T1" fmla="*/ 8 h 275"/>
                  <a:gd name="T2" fmla="*/ 41 w 224"/>
                  <a:gd name="T3" fmla="*/ 67 h 275"/>
                  <a:gd name="T4" fmla="*/ 0 w 224"/>
                  <a:gd name="T5" fmla="*/ 100 h 275"/>
                  <a:gd name="T6" fmla="*/ 43 w 224"/>
                  <a:gd name="T7" fmla="*/ 202 h 275"/>
                  <a:gd name="T8" fmla="*/ 29 w 224"/>
                  <a:gd name="T9" fmla="*/ 237 h 275"/>
                  <a:gd name="T10" fmla="*/ 54 w 224"/>
                  <a:gd name="T11" fmla="*/ 275 h 275"/>
                  <a:gd name="T12" fmla="*/ 133 w 224"/>
                  <a:gd name="T13" fmla="*/ 206 h 275"/>
                  <a:gd name="T14" fmla="*/ 224 w 224"/>
                  <a:gd name="T15" fmla="*/ 187 h 275"/>
                  <a:gd name="T16" fmla="*/ 205 w 224"/>
                  <a:gd name="T17" fmla="*/ 145 h 275"/>
                  <a:gd name="T18" fmla="*/ 196 w 224"/>
                  <a:gd name="T19" fmla="*/ 78 h 275"/>
                  <a:gd name="T20" fmla="*/ 186 w 224"/>
                  <a:gd name="T21" fmla="*/ 0 h 275"/>
                  <a:gd name="T22" fmla="*/ 119 w 224"/>
                  <a:gd name="T23" fmla="*/ 24 h 275"/>
                  <a:gd name="T24" fmla="*/ 52 w 224"/>
                  <a:gd name="T25" fmla="*/ 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5">
                    <a:moveTo>
                      <a:pt x="52" y="8"/>
                    </a:moveTo>
                    <a:lnTo>
                      <a:pt x="41" y="67"/>
                    </a:lnTo>
                    <a:lnTo>
                      <a:pt x="0" y="100"/>
                    </a:lnTo>
                    <a:lnTo>
                      <a:pt x="43" y="202"/>
                    </a:lnTo>
                    <a:lnTo>
                      <a:pt x="29" y="237"/>
                    </a:lnTo>
                    <a:lnTo>
                      <a:pt x="54" y="275"/>
                    </a:lnTo>
                    <a:lnTo>
                      <a:pt x="133" y="206"/>
                    </a:lnTo>
                    <a:lnTo>
                      <a:pt x="224" y="187"/>
                    </a:lnTo>
                    <a:lnTo>
                      <a:pt x="205" y="145"/>
                    </a:lnTo>
                    <a:lnTo>
                      <a:pt x="196" y="78"/>
                    </a:lnTo>
                    <a:lnTo>
                      <a:pt x="186" y="0"/>
                    </a:lnTo>
                    <a:lnTo>
                      <a:pt x="119" y="24"/>
                    </a:lnTo>
                    <a:lnTo>
                      <a:pt x="52" y="8"/>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13">
                <a:extLst>
                  <a:ext uri="{FF2B5EF4-FFF2-40B4-BE49-F238E27FC236}">
                    <a16:creationId xmlns:a16="http://schemas.microsoft.com/office/drawing/2014/main" id="{837A78E4-1DEC-EB4C-BC50-02FEC35C564F}"/>
                  </a:ext>
                </a:extLst>
              </p:cNvPr>
              <p:cNvSpPr>
                <a:spLocks/>
              </p:cNvSpPr>
              <p:nvPr/>
            </p:nvSpPr>
            <p:spPr bwMode="auto">
              <a:xfrm>
                <a:off x="3215" y="3835"/>
                <a:ext cx="366" cy="223"/>
              </a:xfrm>
              <a:custGeom>
                <a:avLst/>
                <a:gdLst>
                  <a:gd name="T0" fmla="*/ 219 w 366"/>
                  <a:gd name="T1" fmla="*/ 0 h 223"/>
                  <a:gd name="T2" fmla="*/ 158 w 366"/>
                  <a:gd name="T3" fmla="*/ 34 h 223"/>
                  <a:gd name="T4" fmla="*/ 144 w 366"/>
                  <a:gd name="T5" fmla="*/ 88 h 223"/>
                  <a:gd name="T6" fmla="*/ 112 w 366"/>
                  <a:gd name="T7" fmla="*/ 45 h 223"/>
                  <a:gd name="T8" fmla="*/ 54 w 366"/>
                  <a:gd name="T9" fmla="*/ 51 h 223"/>
                  <a:gd name="T10" fmla="*/ 49 w 366"/>
                  <a:gd name="T11" fmla="*/ 82 h 223"/>
                  <a:gd name="T12" fmla="*/ 0 w 366"/>
                  <a:gd name="T13" fmla="*/ 105 h 223"/>
                  <a:gd name="T14" fmla="*/ 21 w 366"/>
                  <a:gd name="T15" fmla="*/ 208 h 223"/>
                  <a:gd name="T16" fmla="*/ 64 w 366"/>
                  <a:gd name="T17" fmla="*/ 212 h 223"/>
                  <a:gd name="T18" fmla="*/ 121 w 366"/>
                  <a:gd name="T19" fmla="*/ 191 h 223"/>
                  <a:gd name="T20" fmla="*/ 172 w 366"/>
                  <a:gd name="T21" fmla="*/ 192 h 223"/>
                  <a:gd name="T22" fmla="*/ 222 w 366"/>
                  <a:gd name="T23" fmla="*/ 223 h 223"/>
                  <a:gd name="T24" fmla="*/ 259 w 366"/>
                  <a:gd name="T25" fmla="*/ 196 h 223"/>
                  <a:gd name="T26" fmla="*/ 305 w 366"/>
                  <a:gd name="T27" fmla="*/ 196 h 223"/>
                  <a:gd name="T28" fmla="*/ 299 w 366"/>
                  <a:gd name="T29" fmla="*/ 148 h 223"/>
                  <a:gd name="T30" fmla="*/ 331 w 366"/>
                  <a:gd name="T31" fmla="*/ 94 h 223"/>
                  <a:gd name="T32" fmla="*/ 366 w 366"/>
                  <a:gd name="T33" fmla="*/ 65 h 223"/>
                  <a:gd name="T34" fmla="*/ 313 w 366"/>
                  <a:gd name="T35" fmla="*/ 5 h 223"/>
                  <a:gd name="T36" fmla="*/ 244 w 366"/>
                  <a:gd name="T37" fmla="*/ 14 h 223"/>
                  <a:gd name="T38" fmla="*/ 219 w 366"/>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223">
                    <a:moveTo>
                      <a:pt x="219" y="0"/>
                    </a:moveTo>
                    <a:lnTo>
                      <a:pt x="158" y="34"/>
                    </a:lnTo>
                    <a:lnTo>
                      <a:pt x="144" y="88"/>
                    </a:lnTo>
                    <a:lnTo>
                      <a:pt x="112" y="45"/>
                    </a:lnTo>
                    <a:lnTo>
                      <a:pt x="54" y="51"/>
                    </a:lnTo>
                    <a:lnTo>
                      <a:pt x="49" y="82"/>
                    </a:lnTo>
                    <a:lnTo>
                      <a:pt x="0" y="105"/>
                    </a:lnTo>
                    <a:lnTo>
                      <a:pt x="21" y="208"/>
                    </a:lnTo>
                    <a:lnTo>
                      <a:pt x="64" y="212"/>
                    </a:lnTo>
                    <a:lnTo>
                      <a:pt x="121" y="191"/>
                    </a:lnTo>
                    <a:lnTo>
                      <a:pt x="172" y="192"/>
                    </a:lnTo>
                    <a:lnTo>
                      <a:pt x="222" y="223"/>
                    </a:lnTo>
                    <a:lnTo>
                      <a:pt x="259" y="196"/>
                    </a:lnTo>
                    <a:lnTo>
                      <a:pt x="305" y="196"/>
                    </a:lnTo>
                    <a:lnTo>
                      <a:pt x="299" y="148"/>
                    </a:lnTo>
                    <a:lnTo>
                      <a:pt x="331" y="94"/>
                    </a:lnTo>
                    <a:lnTo>
                      <a:pt x="366" y="65"/>
                    </a:lnTo>
                    <a:lnTo>
                      <a:pt x="313" y="5"/>
                    </a:lnTo>
                    <a:lnTo>
                      <a:pt x="244" y="14"/>
                    </a:lnTo>
                    <a:lnTo>
                      <a:pt x="219" y="0"/>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0" name="Freeform 14">
                <a:extLst>
                  <a:ext uri="{FF2B5EF4-FFF2-40B4-BE49-F238E27FC236}">
                    <a16:creationId xmlns:a16="http://schemas.microsoft.com/office/drawing/2014/main" id="{4A4CDAB2-E56F-724D-9F3F-376690E1EA50}"/>
                  </a:ext>
                </a:extLst>
              </p:cNvPr>
              <p:cNvSpPr>
                <a:spLocks/>
              </p:cNvSpPr>
              <p:nvPr/>
            </p:nvSpPr>
            <p:spPr bwMode="auto">
              <a:xfrm>
                <a:off x="3358" y="3047"/>
                <a:ext cx="222" cy="405"/>
              </a:xfrm>
              <a:custGeom>
                <a:avLst/>
                <a:gdLst>
                  <a:gd name="T0" fmla="*/ 205 w 222"/>
                  <a:gd name="T1" fmla="*/ 171 h 405"/>
                  <a:gd name="T2" fmla="*/ 162 w 222"/>
                  <a:gd name="T3" fmla="*/ 69 h 405"/>
                  <a:gd name="T4" fmla="*/ 137 w 222"/>
                  <a:gd name="T5" fmla="*/ 23 h 405"/>
                  <a:gd name="T6" fmla="*/ 82 w 222"/>
                  <a:gd name="T7" fmla="*/ 0 h 405"/>
                  <a:gd name="T8" fmla="*/ 64 w 222"/>
                  <a:gd name="T9" fmla="*/ 19 h 405"/>
                  <a:gd name="T10" fmla="*/ 20 w 222"/>
                  <a:gd name="T11" fmla="*/ 19 h 405"/>
                  <a:gd name="T12" fmla="*/ 20 w 222"/>
                  <a:gd name="T13" fmla="*/ 163 h 405"/>
                  <a:gd name="T14" fmla="*/ 0 w 222"/>
                  <a:gd name="T15" fmla="*/ 299 h 405"/>
                  <a:gd name="T16" fmla="*/ 32 w 222"/>
                  <a:gd name="T17" fmla="*/ 384 h 405"/>
                  <a:gd name="T18" fmla="*/ 49 w 222"/>
                  <a:gd name="T19" fmla="*/ 371 h 405"/>
                  <a:gd name="T20" fmla="*/ 72 w 222"/>
                  <a:gd name="T21" fmla="*/ 405 h 405"/>
                  <a:gd name="T22" fmla="*/ 148 w 222"/>
                  <a:gd name="T23" fmla="*/ 350 h 405"/>
                  <a:gd name="T24" fmla="*/ 222 w 222"/>
                  <a:gd name="T25" fmla="*/ 310 h 405"/>
                  <a:gd name="T26" fmla="*/ 216 w 222"/>
                  <a:gd name="T27" fmla="*/ 244 h 405"/>
                  <a:gd name="T28" fmla="*/ 191 w 222"/>
                  <a:gd name="T29" fmla="*/ 206 h 405"/>
                  <a:gd name="T30" fmla="*/ 205 w 222"/>
                  <a:gd name="T31" fmla="*/ 1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405">
                    <a:moveTo>
                      <a:pt x="205" y="171"/>
                    </a:moveTo>
                    <a:lnTo>
                      <a:pt x="162" y="69"/>
                    </a:lnTo>
                    <a:lnTo>
                      <a:pt x="137" y="23"/>
                    </a:lnTo>
                    <a:lnTo>
                      <a:pt x="82" y="0"/>
                    </a:lnTo>
                    <a:lnTo>
                      <a:pt x="64" y="19"/>
                    </a:lnTo>
                    <a:lnTo>
                      <a:pt x="20" y="19"/>
                    </a:lnTo>
                    <a:lnTo>
                      <a:pt x="20" y="163"/>
                    </a:lnTo>
                    <a:lnTo>
                      <a:pt x="0" y="299"/>
                    </a:lnTo>
                    <a:lnTo>
                      <a:pt x="32" y="384"/>
                    </a:lnTo>
                    <a:lnTo>
                      <a:pt x="49" y="371"/>
                    </a:lnTo>
                    <a:lnTo>
                      <a:pt x="72" y="405"/>
                    </a:lnTo>
                    <a:lnTo>
                      <a:pt x="148" y="350"/>
                    </a:lnTo>
                    <a:lnTo>
                      <a:pt x="222" y="310"/>
                    </a:lnTo>
                    <a:lnTo>
                      <a:pt x="216" y="244"/>
                    </a:lnTo>
                    <a:lnTo>
                      <a:pt x="191" y="206"/>
                    </a:lnTo>
                    <a:lnTo>
                      <a:pt x="205" y="17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15">
                <a:extLst>
                  <a:ext uri="{FF2B5EF4-FFF2-40B4-BE49-F238E27FC236}">
                    <a16:creationId xmlns:a16="http://schemas.microsoft.com/office/drawing/2014/main" id="{D1B0F7E6-77A3-6048-9F73-C5EEA567538A}"/>
                  </a:ext>
                </a:extLst>
              </p:cNvPr>
              <p:cNvSpPr>
                <a:spLocks/>
              </p:cNvSpPr>
              <p:nvPr/>
            </p:nvSpPr>
            <p:spPr bwMode="auto">
              <a:xfrm>
                <a:off x="3368" y="1038"/>
                <a:ext cx="1034" cy="987"/>
              </a:xfrm>
              <a:custGeom>
                <a:avLst/>
                <a:gdLst>
                  <a:gd name="T0" fmla="*/ 799 w 1034"/>
                  <a:gd name="T1" fmla="*/ 333 h 987"/>
                  <a:gd name="T2" fmla="*/ 737 w 1034"/>
                  <a:gd name="T3" fmla="*/ 408 h 987"/>
                  <a:gd name="T4" fmla="*/ 471 w 1034"/>
                  <a:gd name="T5" fmla="*/ 231 h 987"/>
                  <a:gd name="T6" fmla="*/ 344 w 1034"/>
                  <a:gd name="T7" fmla="*/ 102 h 987"/>
                  <a:gd name="T8" fmla="*/ 310 w 1034"/>
                  <a:gd name="T9" fmla="*/ 95 h 987"/>
                  <a:gd name="T10" fmla="*/ 201 w 1034"/>
                  <a:gd name="T11" fmla="*/ 9 h 987"/>
                  <a:gd name="T12" fmla="*/ 163 w 1034"/>
                  <a:gd name="T13" fmla="*/ 0 h 987"/>
                  <a:gd name="T14" fmla="*/ 163 w 1034"/>
                  <a:gd name="T15" fmla="*/ 24 h 987"/>
                  <a:gd name="T16" fmla="*/ 92 w 1034"/>
                  <a:gd name="T17" fmla="*/ 64 h 987"/>
                  <a:gd name="T18" fmla="*/ 20 w 1034"/>
                  <a:gd name="T19" fmla="*/ 70 h 987"/>
                  <a:gd name="T20" fmla="*/ 37 w 1034"/>
                  <a:gd name="T21" fmla="*/ 197 h 987"/>
                  <a:gd name="T22" fmla="*/ 19 w 1034"/>
                  <a:gd name="T23" fmla="*/ 242 h 987"/>
                  <a:gd name="T24" fmla="*/ 0 w 1034"/>
                  <a:gd name="T25" fmla="*/ 425 h 987"/>
                  <a:gd name="T26" fmla="*/ 91 w 1034"/>
                  <a:gd name="T27" fmla="*/ 520 h 987"/>
                  <a:gd name="T28" fmla="*/ 189 w 1034"/>
                  <a:gd name="T29" fmla="*/ 658 h 987"/>
                  <a:gd name="T30" fmla="*/ 345 w 1034"/>
                  <a:gd name="T31" fmla="*/ 793 h 987"/>
                  <a:gd name="T32" fmla="*/ 377 w 1034"/>
                  <a:gd name="T33" fmla="*/ 830 h 987"/>
                  <a:gd name="T34" fmla="*/ 496 w 1034"/>
                  <a:gd name="T35" fmla="*/ 840 h 987"/>
                  <a:gd name="T36" fmla="*/ 580 w 1034"/>
                  <a:gd name="T37" fmla="*/ 811 h 987"/>
                  <a:gd name="T38" fmla="*/ 590 w 1034"/>
                  <a:gd name="T39" fmla="*/ 842 h 987"/>
                  <a:gd name="T40" fmla="*/ 660 w 1034"/>
                  <a:gd name="T41" fmla="*/ 874 h 987"/>
                  <a:gd name="T42" fmla="*/ 710 w 1034"/>
                  <a:gd name="T43" fmla="*/ 986 h 987"/>
                  <a:gd name="T44" fmla="*/ 742 w 1034"/>
                  <a:gd name="T45" fmla="*/ 987 h 987"/>
                  <a:gd name="T46" fmla="*/ 756 w 1034"/>
                  <a:gd name="T47" fmla="*/ 966 h 987"/>
                  <a:gd name="T48" fmla="*/ 779 w 1034"/>
                  <a:gd name="T49" fmla="*/ 982 h 987"/>
                  <a:gd name="T50" fmla="*/ 822 w 1034"/>
                  <a:gd name="T51" fmla="*/ 918 h 987"/>
                  <a:gd name="T52" fmla="*/ 894 w 1034"/>
                  <a:gd name="T53" fmla="*/ 880 h 987"/>
                  <a:gd name="T54" fmla="*/ 1034 w 1034"/>
                  <a:gd name="T55" fmla="*/ 662 h 987"/>
                  <a:gd name="T56" fmla="*/ 982 w 1034"/>
                  <a:gd name="T57" fmla="*/ 544 h 987"/>
                  <a:gd name="T58" fmla="*/ 1032 w 1034"/>
                  <a:gd name="T59" fmla="*/ 440 h 987"/>
                  <a:gd name="T60" fmla="*/ 997 w 1034"/>
                  <a:gd name="T61" fmla="*/ 406 h 987"/>
                  <a:gd name="T62" fmla="*/ 799 w 1034"/>
                  <a:gd name="T63" fmla="*/ 33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987">
                    <a:moveTo>
                      <a:pt x="799" y="333"/>
                    </a:moveTo>
                    <a:lnTo>
                      <a:pt x="737" y="408"/>
                    </a:lnTo>
                    <a:lnTo>
                      <a:pt x="471" y="231"/>
                    </a:lnTo>
                    <a:lnTo>
                      <a:pt x="344" y="102"/>
                    </a:lnTo>
                    <a:lnTo>
                      <a:pt x="310" y="95"/>
                    </a:lnTo>
                    <a:lnTo>
                      <a:pt x="201" y="9"/>
                    </a:lnTo>
                    <a:lnTo>
                      <a:pt x="163" y="0"/>
                    </a:lnTo>
                    <a:lnTo>
                      <a:pt x="163" y="24"/>
                    </a:lnTo>
                    <a:lnTo>
                      <a:pt x="92" y="64"/>
                    </a:lnTo>
                    <a:lnTo>
                      <a:pt x="20" y="70"/>
                    </a:lnTo>
                    <a:lnTo>
                      <a:pt x="37" y="197"/>
                    </a:lnTo>
                    <a:lnTo>
                      <a:pt x="19" y="242"/>
                    </a:lnTo>
                    <a:lnTo>
                      <a:pt x="0" y="425"/>
                    </a:lnTo>
                    <a:lnTo>
                      <a:pt x="91" y="520"/>
                    </a:lnTo>
                    <a:lnTo>
                      <a:pt x="189" y="658"/>
                    </a:lnTo>
                    <a:lnTo>
                      <a:pt x="345" y="793"/>
                    </a:lnTo>
                    <a:lnTo>
                      <a:pt x="377" y="830"/>
                    </a:lnTo>
                    <a:lnTo>
                      <a:pt x="496" y="840"/>
                    </a:lnTo>
                    <a:lnTo>
                      <a:pt x="580" y="811"/>
                    </a:lnTo>
                    <a:lnTo>
                      <a:pt x="590" y="842"/>
                    </a:lnTo>
                    <a:lnTo>
                      <a:pt x="660" y="874"/>
                    </a:lnTo>
                    <a:lnTo>
                      <a:pt x="710" y="986"/>
                    </a:lnTo>
                    <a:lnTo>
                      <a:pt x="742" y="987"/>
                    </a:lnTo>
                    <a:lnTo>
                      <a:pt x="756" y="966"/>
                    </a:lnTo>
                    <a:lnTo>
                      <a:pt x="779" y="982"/>
                    </a:lnTo>
                    <a:lnTo>
                      <a:pt x="822" y="918"/>
                    </a:lnTo>
                    <a:lnTo>
                      <a:pt x="894" y="880"/>
                    </a:lnTo>
                    <a:lnTo>
                      <a:pt x="1034" y="662"/>
                    </a:lnTo>
                    <a:lnTo>
                      <a:pt x="982" y="544"/>
                    </a:lnTo>
                    <a:lnTo>
                      <a:pt x="1032" y="440"/>
                    </a:lnTo>
                    <a:lnTo>
                      <a:pt x="997" y="406"/>
                    </a:lnTo>
                    <a:lnTo>
                      <a:pt x="799" y="33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16">
                <a:extLst>
                  <a:ext uri="{FF2B5EF4-FFF2-40B4-BE49-F238E27FC236}">
                    <a16:creationId xmlns:a16="http://schemas.microsoft.com/office/drawing/2014/main" id="{A9A56EBD-CEAE-1D40-B723-99B576036031}"/>
                  </a:ext>
                </a:extLst>
              </p:cNvPr>
              <p:cNvSpPr>
                <a:spLocks/>
              </p:cNvSpPr>
              <p:nvPr/>
            </p:nvSpPr>
            <p:spPr bwMode="auto">
              <a:xfrm>
                <a:off x="3706" y="2886"/>
                <a:ext cx="277" cy="348"/>
              </a:xfrm>
              <a:custGeom>
                <a:avLst/>
                <a:gdLst>
                  <a:gd name="T0" fmla="*/ 6 w 277"/>
                  <a:gd name="T1" fmla="*/ 120 h 348"/>
                  <a:gd name="T2" fmla="*/ 0 w 277"/>
                  <a:gd name="T3" fmla="*/ 130 h 348"/>
                  <a:gd name="T4" fmla="*/ 10 w 277"/>
                  <a:gd name="T5" fmla="*/ 208 h 348"/>
                  <a:gd name="T6" fmla="*/ 19 w 277"/>
                  <a:gd name="T7" fmla="*/ 275 h 348"/>
                  <a:gd name="T8" fmla="*/ 38 w 277"/>
                  <a:gd name="T9" fmla="*/ 317 h 348"/>
                  <a:gd name="T10" fmla="*/ 91 w 277"/>
                  <a:gd name="T11" fmla="*/ 348 h 348"/>
                  <a:gd name="T12" fmla="*/ 122 w 277"/>
                  <a:gd name="T13" fmla="*/ 308 h 348"/>
                  <a:gd name="T14" fmla="*/ 134 w 277"/>
                  <a:gd name="T15" fmla="*/ 270 h 348"/>
                  <a:gd name="T16" fmla="*/ 206 w 277"/>
                  <a:gd name="T17" fmla="*/ 252 h 348"/>
                  <a:gd name="T18" fmla="*/ 266 w 277"/>
                  <a:gd name="T19" fmla="*/ 144 h 348"/>
                  <a:gd name="T20" fmla="*/ 277 w 277"/>
                  <a:gd name="T21" fmla="*/ 111 h 348"/>
                  <a:gd name="T22" fmla="*/ 257 w 277"/>
                  <a:gd name="T23" fmla="*/ 39 h 348"/>
                  <a:gd name="T24" fmla="*/ 242 w 277"/>
                  <a:gd name="T25" fmla="*/ 81 h 348"/>
                  <a:gd name="T26" fmla="*/ 183 w 277"/>
                  <a:gd name="T27" fmla="*/ 11 h 348"/>
                  <a:gd name="T28" fmla="*/ 145 w 277"/>
                  <a:gd name="T29" fmla="*/ 32 h 348"/>
                  <a:gd name="T30" fmla="*/ 128 w 277"/>
                  <a:gd name="T31" fmla="*/ 2 h 348"/>
                  <a:gd name="T32" fmla="*/ 99 w 277"/>
                  <a:gd name="T33" fmla="*/ 0 h 348"/>
                  <a:gd name="T34" fmla="*/ 67 w 277"/>
                  <a:gd name="T35" fmla="*/ 93 h 348"/>
                  <a:gd name="T36" fmla="*/ 6 w 277"/>
                  <a:gd name="T37" fmla="*/ 1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348">
                    <a:moveTo>
                      <a:pt x="6" y="120"/>
                    </a:moveTo>
                    <a:lnTo>
                      <a:pt x="0" y="130"/>
                    </a:lnTo>
                    <a:lnTo>
                      <a:pt x="10" y="208"/>
                    </a:lnTo>
                    <a:lnTo>
                      <a:pt x="19" y="275"/>
                    </a:lnTo>
                    <a:lnTo>
                      <a:pt x="38" y="317"/>
                    </a:lnTo>
                    <a:lnTo>
                      <a:pt x="91" y="348"/>
                    </a:lnTo>
                    <a:lnTo>
                      <a:pt x="122" y="308"/>
                    </a:lnTo>
                    <a:lnTo>
                      <a:pt x="134" y="270"/>
                    </a:lnTo>
                    <a:lnTo>
                      <a:pt x="206" y="252"/>
                    </a:lnTo>
                    <a:lnTo>
                      <a:pt x="266" y="144"/>
                    </a:lnTo>
                    <a:lnTo>
                      <a:pt x="277" y="111"/>
                    </a:lnTo>
                    <a:lnTo>
                      <a:pt x="257" y="39"/>
                    </a:lnTo>
                    <a:lnTo>
                      <a:pt x="242" y="81"/>
                    </a:lnTo>
                    <a:lnTo>
                      <a:pt x="183" y="11"/>
                    </a:lnTo>
                    <a:lnTo>
                      <a:pt x="145" y="32"/>
                    </a:lnTo>
                    <a:lnTo>
                      <a:pt x="128" y="2"/>
                    </a:lnTo>
                    <a:lnTo>
                      <a:pt x="99" y="0"/>
                    </a:lnTo>
                    <a:lnTo>
                      <a:pt x="67" y="93"/>
                    </a:lnTo>
                    <a:lnTo>
                      <a:pt x="6" y="120"/>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3" name="Freeform 17">
                <a:extLst>
                  <a:ext uri="{FF2B5EF4-FFF2-40B4-BE49-F238E27FC236}">
                    <a16:creationId xmlns:a16="http://schemas.microsoft.com/office/drawing/2014/main" id="{59FA400C-1510-7245-A353-9FA316C00DD3}"/>
                  </a:ext>
                </a:extLst>
              </p:cNvPr>
              <p:cNvSpPr>
                <a:spLocks/>
              </p:cNvSpPr>
              <p:nvPr/>
            </p:nvSpPr>
            <p:spPr bwMode="auto">
              <a:xfrm>
                <a:off x="3431" y="1831"/>
                <a:ext cx="647" cy="606"/>
              </a:xfrm>
              <a:custGeom>
                <a:avLst/>
                <a:gdLst>
                  <a:gd name="T0" fmla="*/ 527 w 647"/>
                  <a:gd name="T1" fmla="*/ 49 h 606"/>
                  <a:gd name="T2" fmla="*/ 517 w 647"/>
                  <a:gd name="T3" fmla="*/ 18 h 606"/>
                  <a:gd name="T4" fmla="*/ 433 w 647"/>
                  <a:gd name="T5" fmla="*/ 47 h 606"/>
                  <a:gd name="T6" fmla="*/ 314 w 647"/>
                  <a:gd name="T7" fmla="*/ 37 h 606"/>
                  <a:gd name="T8" fmla="*/ 282 w 647"/>
                  <a:gd name="T9" fmla="*/ 0 h 606"/>
                  <a:gd name="T10" fmla="*/ 265 w 647"/>
                  <a:gd name="T11" fmla="*/ 102 h 606"/>
                  <a:gd name="T12" fmla="*/ 158 w 647"/>
                  <a:gd name="T13" fmla="*/ 122 h 606"/>
                  <a:gd name="T14" fmla="*/ 204 w 647"/>
                  <a:gd name="T15" fmla="*/ 219 h 606"/>
                  <a:gd name="T16" fmla="*/ 319 w 647"/>
                  <a:gd name="T17" fmla="*/ 348 h 606"/>
                  <a:gd name="T18" fmla="*/ 256 w 647"/>
                  <a:gd name="T19" fmla="*/ 374 h 606"/>
                  <a:gd name="T20" fmla="*/ 230 w 647"/>
                  <a:gd name="T21" fmla="*/ 425 h 606"/>
                  <a:gd name="T22" fmla="*/ 146 w 647"/>
                  <a:gd name="T23" fmla="*/ 434 h 606"/>
                  <a:gd name="T24" fmla="*/ 78 w 647"/>
                  <a:gd name="T25" fmla="*/ 455 h 606"/>
                  <a:gd name="T26" fmla="*/ 0 w 647"/>
                  <a:gd name="T27" fmla="*/ 465 h 606"/>
                  <a:gd name="T28" fmla="*/ 9 w 647"/>
                  <a:gd name="T29" fmla="*/ 535 h 606"/>
                  <a:gd name="T30" fmla="*/ 46 w 647"/>
                  <a:gd name="T31" fmla="*/ 561 h 606"/>
                  <a:gd name="T32" fmla="*/ 79 w 647"/>
                  <a:gd name="T33" fmla="*/ 570 h 606"/>
                  <a:gd name="T34" fmla="*/ 109 w 647"/>
                  <a:gd name="T35" fmla="*/ 538 h 606"/>
                  <a:gd name="T36" fmla="*/ 204 w 647"/>
                  <a:gd name="T37" fmla="*/ 574 h 606"/>
                  <a:gd name="T38" fmla="*/ 280 w 647"/>
                  <a:gd name="T39" fmla="*/ 572 h 606"/>
                  <a:gd name="T40" fmla="*/ 383 w 647"/>
                  <a:gd name="T41" fmla="*/ 606 h 606"/>
                  <a:gd name="T42" fmla="*/ 402 w 647"/>
                  <a:gd name="T43" fmla="*/ 573 h 606"/>
                  <a:gd name="T44" fmla="*/ 379 w 647"/>
                  <a:gd name="T45" fmla="*/ 532 h 606"/>
                  <a:gd name="T46" fmla="*/ 462 w 647"/>
                  <a:gd name="T47" fmla="*/ 458 h 606"/>
                  <a:gd name="T48" fmla="*/ 514 w 647"/>
                  <a:gd name="T49" fmla="*/ 368 h 606"/>
                  <a:gd name="T50" fmla="*/ 540 w 647"/>
                  <a:gd name="T51" fmla="*/ 288 h 606"/>
                  <a:gd name="T52" fmla="*/ 612 w 647"/>
                  <a:gd name="T53" fmla="*/ 266 h 606"/>
                  <a:gd name="T54" fmla="*/ 647 w 647"/>
                  <a:gd name="T55" fmla="*/ 193 h 606"/>
                  <a:gd name="T56" fmla="*/ 597 w 647"/>
                  <a:gd name="T57" fmla="*/ 81 h 606"/>
                  <a:gd name="T58" fmla="*/ 527 w 647"/>
                  <a:gd name="T59"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7" h="606">
                    <a:moveTo>
                      <a:pt x="527" y="49"/>
                    </a:moveTo>
                    <a:lnTo>
                      <a:pt x="517" y="18"/>
                    </a:lnTo>
                    <a:lnTo>
                      <a:pt x="433" y="47"/>
                    </a:lnTo>
                    <a:lnTo>
                      <a:pt x="314" y="37"/>
                    </a:lnTo>
                    <a:lnTo>
                      <a:pt x="282" y="0"/>
                    </a:lnTo>
                    <a:lnTo>
                      <a:pt x="265" y="102"/>
                    </a:lnTo>
                    <a:lnTo>
                      <a:pt x="158" y="122"/>
                    </a:lnTo>
                    <a:lnTo>
                      <a:pt x="204" y="219"/>
                    </a:lnTo>
                    <a:lnTo>
                      <a:pt x="319" y="348"/>
                    </a:lnTo>
                    <a:lnTo>
                      <a:pt x="256" y="374"/>
                    </a:lnTo>
                    <a:lnTo>
                      <a:pt x="230" y="425"/>
                    </a:lnTo>
                    <a:lnTo>
                      <a:pt x="146" y="434"/>
                    </a:lnTo>
                    <a:lnTo>
                      <a:pt x="78" y="455"/>
                    </a:lnTo>
                    <a:lnTo>
                      <a:pt x="0" y="465"/>
                    </a:lnTo>
                    <a:lnTo>
                      <a:pt x="9" y="535"/>
                    </a:lnTo>
                    <a:lnTo>
                      <a:pt x="46" y="561"/>
                    </a:lnTo>
                    <a:lnTo>
                      <a:pt x="79" y="570"/>
                    </a:lnTo>
                    <a:lnTo>
                      <a:pt x="109" y="538"/>
                    </a:lnTo>
                    <a:lnTo>
                      <a:pt x="204" y="574"/>
                    </a:lnTo>
                    <a:lnTo>
                      <a:pt x="280" y="572"/>
                    </a:lnTo>
                    <a:lnTo>
                      <a:pt x="383" y="606"/>
                    </a:lnTo>
                    <a:lnTo>
                      <a:pt x="402" y="573"/>
                    </a:lnTo>
                    <a:lnTo>
                      <a:pt x="379" y="532"/>
                    </a:lnTo>
                    <a:lnTo>
                      <a:pt x="462" y="458"/>
                    </a:lnTo>
                    <a:lnTo>
                      <a:pt x="514" y="368"/>
                    </a:lnTo>
                    <a:lnTo>
                      <a:pt x="540" y="288"/>
                    </a:lnTo>
                    <a:lnTo>
                      <a:pt x="612" y="266"/>
                    </a:lnTo>
                    <a:lnTo>
                      <a:pt x="647" y="193"/>
                    </a:lnTo>
                    <a:lnTo>
                      <a:pt x="597" y="81"/>
                    </a:lnTo>
                    <a:lnTo>
                      <a:pt x="527" y="49"/>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18">
                <a:extLst>
                  <a:ext uri="{FF2B5EF4-FFF2-40B4-BE49-F238E27FC236}">
                    <a16:creationId xmlns:a16="http://schemas.microsoft.com/office/drawing/2014/main" id="{C103F175-A2E0-9A44-A58F-C5419676C0E1}"/>
                  </a:ext>
                </a:extLst>
              </p:cNvPr>
              <p:cNvSpPr>
                <a:spLocks/>
              </p:cNvSpPr>
              <p:nvPr/>
            </p:nvSpPr>
            <p:spPr bwMode="auto">
              <a:xfrm>
                <a:off x="3382" y="2369"/>
                <a:ext cx="436" cy="637"/>
              </a:xfrm>
              <a:custGeom>
                <a:avLst/>
                <a:gdLst>
                  <a:gd name="T0" fmla="*/ 253 w 436"/>
                  <a:gd name="T1" fmla="*/ 36 h 637"/>
                  <a:gd name="T2" fmla="*/ 158 w 436"/>
                  <a:gd name="T3" fmla="*/ 0 h 637"/>
                  <a:gd name="T4" fmla="*/ 128 w 436"/>
                  <a:gd name="T5" fmla="*/ 32 h 637"/>
                  <a:gd name="T6" fmla="*/ 146 w 436"/>
                  <a:gd name="T7" fmla="*/ 72 h 637"/>
                  <a:gd name="T8" fmla="*/ 98 w 436"/>
                  <a:gd name="T9" fmla="*/ 110 h 637"/>
                  <a:gd name="T10" fmla="*/ 78 w 436"/>
                  <a:gd name="T11" fmla="*/ 145 h 637"/>
                  <a:gd name="T12" fmla="*/ 25 w 436"/>
                  <a:gd name="T13" fmla="*/ 153 h 637"/>
                  <a:gd name="T14" fmla="*/ 0 w 436"/>
                  <a:gd name="T15" fmla="*/ 223 h 637"/>
                  <a:gd name="T16" fmla="*/ 34 w 436"/>
                  <a:gd name="T17" fmla="*/ 233 h 637"/>
                  <a:gd name="T18" fmla="*/ 34 w 436"/>
                  <a:gd name="T19" fmla="*/ 257 h 637"/>
                  <a:gd name="T20" fmla="*/ 80 w 436"/>
                  <a:gd name="T21" fmla="*/ 259 h 637"/>
                  <a:gd name="T22" fmla="*/ 108 w 436"/>
                  <a:gd name="T23" fmla="*/ 237 h 637"/>
                  <a:gd name="T24" fmla="*/ 190 w 436"/>
                  <a:gd name="T25" fmla="*/ 382 h 637"/>
                  <a:gd name="T26" fmla="*/ 235 w 436"/>
                  <a:gd name="T27" fmla="*/ 404 h 637"/>
                  <a:gd name="T28" fmla="*/ 282 w 436"/>
                  <a:gd name="T29" fmla="*/ 486 h 637"/>
                  <a:gd name="T30" fmla="*/ 245 w 436"/>
                  <a:gd name="T31" fmla="*/ 530 h 637"/>
                  <a:gd name="T32" fmla="*/ 330 w 436"/>
                  <a:gd name="T33" fmla="*/ 637 h 637"/>
                  <a:gd name="T34" fmla="*/ 391 w 436"/>
                  <a:gd name="T35" fmla="*/ 610 h 637"/>
                  <a:gd name="T36" fmla="*/ 423 w 436"/>
                  <a:gd name="T37" fmla="*/ 517 h 637"/>
                  <a:gd name="T38" fmla="*/ 389 w 436"/>
                  <a:gd name="T39" fmla="*/ 378 h 637"/>
                  <a:gd name="T40" fmla="*/ 393 w 436"/>
                  <a:gd name="T41" fmla="*/ 195 h 637"/>
                  <a:gd name="T42" fmla="*/ 436 w 436"/>
                  <a:gd name="T43" fmla="*/ 217 h 637"/>
                  <a:gd name="T44" fmla="*/ 432 w 436"/>
                  <a:gd name="T45" fmla="*/ 68 h 637"/>
                  <a:gd name="T46" fmla="*/ 329 w 436"/>
                  <a:gd name="T47" fmla="*/ 34 h 637"/>
                  <a:gd name="T48" fmla="*/ 253 w 436"/>
                  <a:gd name="T49" fmla="*/ 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637">
                    <a:moveTo>
                      <a:pt x="253" y="36"/>
                    </a:moveTo>
                    <a:lnTo>
                      <a:pt x="158" y="0"/>
                    </a:lnTo>
                    <a:lnTo>
                      <a:pt x="128" y="32"/>
                    </a:lnTo>
                    <a:lnTo>
                      <a:pt x="146" y="72"/>
                    </a:lnTo>
                    <a:lnTo>
                      <a:pt x="98" y="110"/>
                    </a:lnTo>
                    <a:lnTo>
                      <a:pt x="78" y="145"/>
                    </a:lnTo>
                    <a:lnTo>
                      <a:pt x="25" y="153"/>
                    </a:lnTo>
                    <a:lnTo>
                      <a:pt x="0" y="223"/>
                    </a:lnTo>
                    <a:lnTo>
                      <a:pt x="34" y="233"/>
                    </a:lnTo>
                    <a:lnTo>
                      <a:pt x="34" y="257"/>
                    </a:lnTo>
                    <a:lnTo>
                      <a:pt x="80" y="259"/>
                    </a:lnTo>
                    <a:lnTo>
                      <a:pt x="108" y="237"/>
                    </a:lnTo>
                    <a:lnTo>
                      <a:pt x="190" y="382"/>
                    </a:lnTo>
                    <a:lnTo>
                      <a:pt x="235" y="404"/>
                    </a:lnTo>
                    <a:lnTo>
                      <a:pt x="282" y="486"/>
                    </a:lnTo>
                    <a:lnTo>
                      <a:pt x="245" y="530"/>
                    </a:lnTo>
                    <a:lnTo>
                      <a:pt x="330" y="637"/>
                    </a:lnTo>
                    <a:lnTo>
                      <a:pt x="391" y="610"/>
                    </a:lnTo>
                    <a:lnTo>
                      <a:pt x="423" y="517"/>
                    </a:lnTo>
                    <a:lnTo>
                      <a:pt x="389" y="378"/>
                    </a:lnTo>
                    <a:lnTo>
                      <a:pt x="393" y="195"/>
                    </a:lnTo>
                    <a:lnTo>
                      <a:pt x="436" y="217"/>
                    </a:lnTo>
                    <a:lnTo>
                      <a:pt x="432" y="68"/>
                    </a:lnTo>
                    <a:lnTo>
                      <a:pt x="329" y="34"/>
                    </a:lnTo>
                    <a:lnTo>
                      <a:pt x="253" y="36"/>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19">
                <a:extLst>
                  <a:ext uri="{FF2B5EF4-FFF2-40B4-BE49-F238E27FC236}">
                    <a16:creationId xmlns:a16="http://schemas.microsoft.com/office/drawing/2014/main" id="{113773F2-CBA4-0042-9785-EE5FF004D083}"/>
                  </a:ext>
                </a:extLst>
              </p:cNvPr>
              <p:cNvSpPr>
                <a:spLocks/>
              </p:cNvSpPr>
              <p:nvPr/>
            </p:nvSpPr>
            <p:spPr bwMode="auto">
              <a:xfrm>
                <a:off x="3516" y="1"/>
                <a:ext cx="1261" cy="1477"/>
              </a:xfrm>
              <a:custGeom>
                <a:avLst/>
                <a:gdLst>
                  <a:gd name="T0" fmla="*/ 1231 w 1261"/>
                  <a:gd name="T1" fmla="*/ 873 h 1477"/>
                  <a:gd name="T2" fmla="*/ 1187 w 1261"/>
                  <a:gd name="T3" fmla="*/ 716 h 1477"/>
                  <a:gd name="T4" fmla="*/ 1207 w 1261"/>
                  <a:gd name="T5" fmla="*/ 656 h 1477"/>
                  <a:gd name="T6" fmla="*/ 1160 w 1261"/>
                  <a:gd name="T7" fmla="*/ 639 h 1477"/>
                  <a:gd name="T8" fmla="*/ 1157 w 1261"/>
                  <a:gd name="T9" fmla="*/ 509 h 1477"/>
                  <a:gd name="T10" fmla="*/ 1177 w 1261"/>
                  <a:gd name="T11" fmla="*/ 424 h 1477"/>
                  <a:gd name="T12" fmla="*/ 1117 w 1261"/>
                  <a:gd name="T13" fmla="*/ 311 h 1477"/>
                  <a:gd name="T14" fmla="*/ 1010 w 1261"/>
                  <a:gd name="T15" fmla="*/ 234 h 1477"/>
                  <a:gd name="T16" fmla="*/ 953 w 1261"/>
                  <a:gd name="T17" fmla="*/ 197 h 1477"/>
                  <a:gd name="T18" fmla="*/ 765 w 1261"/>
                  <a:gd name="T19" fmla="*/ 0 h 1477"/>
                  <a:gd name="T20" fmla="*/ 674 w 1261"/>
                  <a:gd name="T21" fmla="*/ 6 h 1477"/>
                  <a:gd name="T22" fmla="*/ 706 w 1261"/>
                  <a:gd name="T23" fmla="*/ 60 h 1477"/>
                  <a:gd name="T24" fmla="*/ 706 w 1261"/>
                  <a:gd name="T25" fmla="*/ 138 h 1477"/>
                  <a:gd name="T26" fmla="*/ 656 w 1261"/>
                  <a:gd name="T27" fmla="*/ 209 h 1477"/>
                  <a:gd name="T28" fmla="*/ 688 w 1261"/>
                  <a:gd name="T29" fmla="*/ 232 h 1477"/>
                  <a:gd name="T30" fmla="*/ 652 w 1261"/>
                  <a:gd name="T31" fmla="*/ 278 h 1477"/>
                  <a:gd name="T32" fmla="*/ 465 w 1261"/>
                  <a:gd name="T33" fmla="*/ 214 h 1477"/>
                  <a:gd name="T34" fmla="*/ 404 w 1261"/>
                  <a:gd name="T35" fmla="*/ 216 h 1477"/>
                  <a:gd name="T36" fmla="*/ 366 w 1261"/>
                  <a:gd name="T37" fmla="*/ 419 h 1477"/>
                  <a:gd name="T38" fmla="*/ 282 w 1261"/>
                  <a:gd name="T39" fmla="*/ 374 h 1477"/>
                  <a:gd name="T40" fmla="*/ 199 w 1261"/>
                  <a:gd name="T41" fmla="*/ 435 h 1477"/>
                  <a:gd name="T42" fmla="*/ 151 w 1261"/>
                  <a:gd name="T43" fmla="*/ 584 h 1477"/>
                  <a:gd name="T44" fmla="*/ 109 w 1261"/>
                  <a:gd name="T45" fmla="*/ 609 h 1477"/>
                  <a:gd name="T46" fmla="*/ 149 w 1261"/>
                  <a:gd name="T47" fmla="*/ 776 h 1477"/>
                  <a:gd name="T48" fmla="*/ 0 w 1261"/>
                  <a:gd name="T49" fmla="*/ 977 h 1477"/>
                  <a:gd name="T50" fmla="*/ 15 w 1261"/>
                  <a:gd name="T51" fmla="*/ 1037 h 1477"/>
                  <a:gd name="T52" fmla="*/ 53 w 1261"/>
                  <a:gd name="T53" fmla="*/ 1046 h 1477"/>
                  <a:gd name="T54" fmla="*/ 162 w 1261"/>
                  <a:gd name="T55" fmla="*/ 1132 h 1477"/>
                  <a:gd name="T56" fmla="*/ 196 w 1261"/>
                  <a:gd name="T57" fmla="*/ 1139 h 1477"/>
                  <a:gd name="T58" fmla="*/ 323 w 1261"/>
                  <a:gd name="T59" fmla="*/ 1268 h 1477"/>
                  <a:gd name="T60" fmla="*/ 589 w 1261"/>
                  <a:gd name="T61" fmla="*/ 1445 h 1477"/>
                  <a:gd name="T62" fmla="*/ 651 w 1261"/>
                  <a:gd name="T63" fmla="*/ 1370 h 1477"/>
                  <a:gd name="T64" fmla="*/ 849 w 1261"/>
                  <a:gd name="T65" fmla="*/ 1443 h 1477"/>
                  <a:gd name="T66" fmla="*/ 884 w 1261"/>
                  <a:gd name="T67" fmla="*/ 1477 h 1477"/>
                  <a:gd name="T68" fmla="*/ 879 w 1261"/>
                  <a:gd name="T69" fmla="*/ 1371 h 1477"/>
                  <a:gd name="T70" fmla="*/ 990 w 1261"/>
                  <a:gd name="T71" fmla="*/ 1314 h 1477"/>
                  <a:gd name="T72" fmla="*/ 1006 w 1261"/>
                  <a:gd name="T73" fmla="*/ 1218 h 1477"/>
                  <a:gd name="T74" fmla="*/ 1261 w 1261"/>
                  <a:gd name="T75" fmla="*/ 1218 h 1477"/>
                  <a:gd name="T76" fmla="*/ 1197 w 1261"/>
                  <a:gd name="T77" fmla="*/ 1010 h 1477"/>
                  <a:gd name="T78" fmla="*/ 1231 w 1261"/>
                  <a:gd name="T79" fmla="*/ 873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1" h="1477">
                    <a:moveTo>
                      <a:pt x="1231" y="873"/>
                    </a:moveTo>
                    <a:lnTo>
                      <a:pt x="1187" y="716"/>
                    </a:lnTo>
                    <a:lnTo>
                      <a:pt x="1207" y="656"/>
                    </a:lnTo>
                    <a:lnTo>
                      <a:pt x="1160" y="639"/>
                    </a:lnTo>
                    <a:lnTo>
                      <a:pt x="1157" y="509"/>
                    </a:lnTo>
                    <a:lnTo>
                      <a:pt x="1177" y="424"/>
                    </a:lnTo>
                    <a:lnTo>
                      <a:pt x="1117" y="311"/>
                    </a:lnTo>
                    <a:lnTo>
                      <a:pt x="1010" y="234"/>
                    </a:lnTo>
                    <a:lnTo>
                      <a:pt x="953" y="197"/>
                    </a:lnTo>
                    <a:lnTo>
                      <a:pt x="765" y="0"/>
                    </a:lnTo>
                    <a:lnTo>
                      <a:pt x="674" y="6"/>
                    </a:lnTo>
                    <a:lnTo>
                      <a:pt x="706" y="60"/>
                    </a:lnTo>
                    <a:lnTo>
                      <a:pt x="706" y="138"/>
                    </a:lnTo>
                    <a:lnTo>
                      <a:pt x="656" y="209"/>
                    </a:lnTo>
                    <a:lnTo>
                      <a:pt x="688" y="232"/>
                    </a:lnTo>
                    <a:lnTo>
                      <a:pt x="652" y="278"/>
                    </a:lnTo>
                    <a:lnTo>
                      <a:pt x="465" y="214"/>
                    </a:lnTo>
                    <a:lnTo>
                      <a:pt x="404" y="216"/>
                    </a:lnTo>
                    <a:lnTo>
                      <a:pt x="366" y="419"/>
                    </a:lnTo>
                    <a:lnTo>
                      <a:pt x="282" y="374"/>
                    </a:lnTo>
                    <a:lnTo>
                      <a:pt x="199" y="435"/>
                    </a:lnTo>
                    <a:lnTo>
                      <a:pt x="151" y="584"/>
                    </a:lnTo>
                    <a:lnTo>
                      <a:pt x="109" y="609"/>
                    </a:lnTo>
                    <a:lnTo>
                      <a:pt x="149" y="776"/>
                    </a:lnTo>
                    <a:lnTo>
                      <a:pt x="0" y="977"/>
                    </a:lnTo>
                    <a:lnTo>
                      <a:pt x="15" y="1037"/>
                    </a:lnTo>
                    <a:lnTo>
                      <a:pt x="53" y="1046"/>
                    </a:lnTo>
                    <a:lnTo>
                      <a:pt x="162" y="1132"/>
                    </a:lnTo>
                    <a:lnTo>
                      <a:pt x="196" y="1139"/>
                    </a:lnTo>
                    <a:lnTo>
                      <a:pt x="323" y="1268"/>
                    </a:lnTo>
                    <a:lnTo>
                      <a:pt x="589" y="1445"/>
                    </a:lnTo>
                    <a:lnTo>
                      <a:pt x="651" y="1370"/>
                    </a:lnTo>
                    <a:lnTo>
                      <a:pt x="849" y="1443"/>
                    </a:lnTo>
                    <a:lnTo>
                      <a:pt x="884" y="1477"/>
                    </a:lnTo>
                    <a:lnTo>
                      <a:pt x="879" y="1371"/>
                    </a:lnTo>
                    <a:lnTo>
                      <a:pt x="990" y="1314"/>
                    </a:lnTo>
                    <a:lnTo>
                      <a:pt x="1006" y="1218"/>
                    </a:lnTo>
                    <a:lnTo>
                      <a:pt x="1261" y="1218"/>
                    </a:lnTo>
                    <a:lnTo>
                      <a:pt x="1197" y="1010"/>
                    </a:lnTo>
                    <a:lnTo>
                      <a:pt x="1231" y="87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6" name="Freeform 20">
                <a:extLst>
                  <a:ext uri="{FF2B5EF4-FFF2-40B4-BE49-F238E27FC236}">
                    <a16:creationId xmlns:a16="http://schemas.microsoft.com/office/drawing/2014/main" id="{7F73E25F-0027-9A4A-A054-F910EA143870}"/>
                  </a:ext>
                </a:extLst>
              </p:cNvPr>
              <p:cNvSpPr>
                <a:spLocks/>
              </p:cNvSpPr>
              <p:nvPr/>
            </p:nvSpPr>
            <p:spPr bwMode="auto">
              <a:xfrm>
                <a:off x="3797" y="3030"/>
                <a:ext cx="256" cy="359"/>
              </a:xfrm>
              <a:custGeom>
                <a:avLst/>
                <a:gdLst>
                  <a:gd name="T0" fmla="*/ 43 w 256"/>
                  <a:gd name="T1" fmla="*/ 126 h 359"/>
                  <a:gd name="T2" fmla="*/ 31 w 256"/>
                  <a:gd name="T3" fmla="*/ 164 h 359"/>
                  <a:gd name="T4" fmla="*/ 0 w 256"/>
                  <a:gd name="T5" fmla="*/ 204 h 359"/>
                  <a:gd name="T6" fmla="*/ 2 w 256"/>
                  <a:gd name="T7" fmla="*/ 253 h 359"/>
                  <a:gd name="T8" fmla="*/ 42 w 256"/>
                  <a:gd name="T9" fmla="*/ 348 h 359"/>
                  <a:gd name="T10" fmla="*/ 77 w 256"/>
                  <a:gd name="T11" fmla="*/ 359 h 359"/>
                  <a:gd name="T12" fmla="*/ 123 w 256"/>
                  <a:gd name="T13" fmla="*/ 319 h 359"/>
                  <a:gd name="T14" fmla="*/ 149 w 256"/>
                  <a:gd name="T15" fmla="*/ 272 h 359"/>
                  <a:gd name="T16" fmla="*/ 120 w 256"/>
                  <a:gd name="T17" fmla="*/ 224 h 359"/>
                  <a:gd name="T18" fmla="*/ 174 w 256"/>
                  <a:gd name="T19" fmla="*/ 252 h 359"/>
                  <a:gd name="T20" fmla="*/ 203 w 256"/>
                  <a:gd name="T21" fmla="*/ 235 h 359"/>
                  <a:gd name="T22" fmla="*/ 182 w 256"/>
                  <a:gd name="T23" fmla="*/ 196 h 359"/>
                  <a:gd name="T24" fmla="*/ 200 w 256"/>
                  <a:gd name="T25" fmla="*/ 133 h 359"/>
                  <a:gd name="T26" fmla="*/ 256 w 256"/>
                  <a:gd name="T27" fmla="*/ 116 h 359"/>
                  <a:gd name="T28" fmla="*/ 214 w 256"/>
                  <a:gd name="T29" fmla="*/ 12 h 359"/>
                  <a:gd name="T30" fmla="*/ 175 w 256"/>
                  <a:gd name="T31" fmla="*/ 0 h 359"/>
                  <a:gd name="T32" fmla="*/ 115 w 256"/>
                  <a:gd name="T33" fmla="*/ 108 h 359"/>
                  <a:gd name="T34" fmla="*/ 43 w 256"/>
                  <a:gd name="T35" fmla="*/ 1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59">
                    <a:moveTo>
                      <a:pt x="43" y="126"/>
                    </a:moveTo>
                    <a:lnTo>
                      <a:pt x="31" y="164"/>
                    </a:lnTo>
                    <a:lnTo>
                      <a:pt x="0" y="204"/>
                    </a:lnTo>
                    <a:lnTo>
                      <a:pt x="2" y="253"/>
                    </a:lnTo>
                    <a:lnTo>
                      <a:pt x="42" y="348"/>
                    </a:lnTo>
                    <a:lnTo>
                      <a:pt x="77" y="359"/>
                    </a:lnTo>
                    <a:lnTo>
                      <a:pt x="123" y="319"/>
                    </a:lnTo>
                    <a:lnTo>
                      <a:pt x="149" y="272"/>
                    </a:lnTo>
                    <a:lnTo>
                      <a:pt x="120" y="224"/>
                    </a:lnTo>
                    <a:lnTo>
                      <a:pt x="174" y="252"/>
                    </a:lnTo>
                    <a:lnTo>
                      <a:pt x="203" y="235"/>
                    </a:lnTo>
                    <a:lnTo>
                      <a:pt x="182" y="196"/>
                    </a:lnTo>
                    <a:lnTo>
                      <a:pt x="200" y="133"/>
                    </a:lnTo>
                    <a:lnTo>
                      <a:pt x="256" y="116"/>
                    </a:lnTo>
                    <a:lnTo>
                      <a:pt x="214" y="12"/>
                    </a:lnTo>
                    <a:lnTo>
                      <a:pt x="175" y="0"/>
                    </a:lnTo>
                    <a:lnTo>
                      <a:pt x="115" y="108"/>
                    </a:lnTo>
                    <a:lnTo>
                      <a:pt x="43" y="126"/>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21">
                <a:extLst>
                  <a:ext uri="{FF2B5EF4-FFF2-40B4-BE49-F238E27FC236}">
                    <a16:creationId xmlns:a16="http://schemas.microsoft.com/office/drawing/2014/main" id="{54EF2C8D-D786-2047-9688-8649656C6C25}"/>
                  </a:ext>
                </a:extLst>
              </p:cNvPr>
              <p:cNvSpPr>
                <a:spLocks/>
              </p:cNvSpPr>
              <p:nvPr/>
            </p:nvSpPr>
            <p:spPr bwMode="auto">
              <a:xfrm>
                <a:off x="3378" y="3357"/>
                <a:ext cx="352" cy="350"/>
              </a:xfrm>
              <a:custGeom>
                <a:avLst/>
                <a:gdLst>
                  <a:gd name="T0" fmla="*/ 128 w 352"/>
                  <a:gd name="T1" fmla="*/ 40 h 350"/>
                  <a:gd name="T2" fmla="*/ 52 w 352"/>
                  <a:gd name="T3" fmla="*/ 95 h 350"/>
                  <a:gd name="T4" fmla="*/ 0 w 352"/>
                  <a:gd name="T5" fmla="*/ 222 h 350"/>
                  <a:gd name="T6" fmla="*/ 47 w 352"/>
                  <a:gd name="T7" fmla="*/ 241 h 350"/>
                  <a:gd name="T8" fmla="*/ 84 w 352"/>
                  <a:gd name="T9" fmla="*/ 236 h 350"/>
                  <a:gd name="T10" fmla="*/ 84 w 352"/>
                  <a:gd name="T11" fmla="*/ 282 h 350"/>
                  <a:gd name="T12" fmla="*/ 101 w 352"/>
                  <a:gd name="T13" fmla="*/ 339 h 350"/>
                  <a:gd name="T14" fmla="*/ 144 w 352"/>
                  <a:gd name="T15" fmla="*/ 350 h 350"/>
                  <a:gd name="T16" fmla="*/ 173 w 352"/>
                  <a:gd name="T17" fmla="*/ 314 h 350"/>
                  <a:gd name="T18" fmla="*/ 234 w 352"/>
                  <a:gd name="T19" fmla="*/ 304 h 350"/>
                  <a:gd name="T20" fmla="*/ 233 w 352"/>
                  <a:gd name="T21" fmla="*/ 254 h 350"/>
                  <a:gd name="T22" fmla="*/ 278 w 352"/>
                  <a:gd name="T23" fmla="*/ 230 h 350"/>
                  <a:gd name="T24" fmla="*/ 330 w 352"/>
                  <a:gd name="T25" fmla="*/ 276 h 350"/>
                  <a:gd name="T26" fmla="*/ 352 w 352"/>
                  <a:gd name="T27" fmla="*/ 179 h 350"/>
                  <a:gd name="T28" fmla="*/ 337 w 352"/>
                  <a:gd name="T29" fmla="*/ 112 h 350"/>
                  <a:gd name="T30" fmla="*/ 268 w 352"/>
                  <a:gd name="T31" fmla="*/ 115 h 350"/>
                  <a:gd name="T32" fmla="*/ 309 w 352"/>
                  <a:gd name="T33" fmla="*/ 92 h 350"/>
                  <a:gd name="T34" fmla="*/ 202 w 352"/>
                  <a:gd name="T35" fmla="*/ 0 h 350"/>
                  <a:gd name="T36" fmla="*/ 128 w 352"/>
                  <a:gd name="T37" fmla="*/ 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50">
                    <a:moveTo>
                      <a:pt x="128" y="40"/>
                    </a:moveTo>
                    <a:lnTo>
                      <a:pt x="52" y="95"/>
                    </a:lnTo>
                    <a:lnTo>
                      <a:pt x="0" y="222"/>
                    </a:lnTo>
                    <a:lnTo>
                      <a:pt x="47" y="241"/>
                    </a:lnTo>
                    <a:lnTo>
                      <a:pt x="84" y="236"/>
                    </a:lnTo>
                    <a:lnTo>
                      <a:pt x="84" y="282"/>
                    </a:lnTo>
                    <a:lnTo>
                      <a:pt x="101" y="339"/>
                    </a:lnTo>
                    <a:lnTo>
                      <a:pt x="144" y="350"/>
                    </a:lnTo>
                    <a:lnTo>
                      <a:pt x="173" y="314"/>
                    </a:lnTo>
                    <a:lnTo>
                      <a:pt x="234" y="304"/>
                    </a:lnTo>
                    <a:lnTo>
                      <a:pt x="233" y="254"/>
                    </a:lnTo>
                    <a:lnTo>
                      <a:pt x="278" y="230"/>
                    </a:lnTo>
                    <a:lnTo>
                      <a:pt x="330" y="276"/>
                    </a:lnTo>
                    <a:lnTo>
                      <a:pt x="352" y="179"/>
                    </a:lnTo>
                    <a:lnTo>
                      <a:pt x="337" y="112"/>
                    </a:lnTo>
                    <a:lnTo>
                      <a:pt x="268" y="115"/>
                    </a:lnTo>
                    <a:lnTo>
                      <a:pt x="309" y="92"/>
                    </a:lnTo>
                    <a:lnTo>
                      <a:pt x="202" y="0"/>
                    </a:lnTo>
                    <a:lnTo>
                      <a:pt x="128" y="40"/>
                    </a:lnTo>
                    <a:close/>
                  </a:path>
                </a:pathLst>
              </a:custGeom>
              <a:solidFill>
                <a:srgbClr val="B3C1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8" name="Freeform 22">
                <a:extLst>
                  <a:ext uri="{FF2B5EF4-FFF2-40B4-BE49-F238E27FC236}">
                    <a16:creationId xmlns:a16="http://schemas.microsoft.com/office/drawing/2014/main" id="{1C826655-3B4B-734D-B6E0-404CD4D9EAAA}"/>
                  </a:ext>
                </a:extLst>
              </p:cNvPr>
              <p:cNvSpPr>
                <a:spLocks/>
              </p:cNvSpPr>
              <p:nvPr/>
            </p:nvSpPr>
            <p:spPr bwMode="auto">
              <a:xfrm>
                <a:off x="3375" y="4027"/>
                <a:ext cx="236" cy="111"/>
              </a:xfrm>
              <a:custGeom>
                <a:avLst/>
                <a:gdLst>
                  <a:gd name="T0" fmla="*/ 145 w 236"/>
                  <a:gd name="T1" fmla="*/ 4 h 111"/>
                  <a:gd name="T2" fmla="*/ 99 w 236"/>
                  <a:gd name="T3" fmla="*/ 4 h 111"/>
                  <a:gd name="T4" fmla="*/ 62 w 236"/>
                  <a:gd name="T5" fmla="*/ 31 h 111"/>
                  <a:gd name="T6" fmla="*/ 12 w 236"/>
                  <a:gd name="T7" fmla="*/ 0 h 111"/>
                  <a:gd name="T8" fmla="*/ 0 w 236"/>
                  <a:gd name="T9" fmla="*/ 49 h 111"/>
                  <a:gd name="T10" fmla="*/ 42 w 236"/>
                  <a:gd name="T11" fmla="*/ 89 h 111"/>
                  <a:gd name="T12" fmla="*/ 114 w 236"/>
                  <a:gd name="T13" fmla="*/ 92 h 111"/>
                  <a:gd name="T14" fmla="*/ 209 w 236"/>
                  <a:gd name="T15" fmla="*/ 111 h 111"/>
                  <a:gd name="T16" fmla="*/ 236 w 236"/>
                  <a:gd name="T17" fmla="*/ 60 h 111"/>
                  <a:gd name="T18" fmla="*/ 176 w 236"/>
                  <a:gd name="T19" fmla="*/ 5 h 111"/>
                  <a:gd name="T20" fmla="*/ 145 w 236"/>
                  <a:gd name="T21"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11">
                    <a:moveTo>
                      <a:pt x="145" y="4"/>
                    </a:moveTo>
                    <a:lnTo>
                      <a:pt x="99" y="4"/>
                    </a:lnTo>
                    <a:lnTo>
                      <a:pt x="62" y="31"/>
                    </a:lnTo>
                    <a:lnTo>
                      <a:pt x="12" y="0"/>
                    </a:lnTo>
                    <a:lnTo>
                      <a:pt x="0" y="49"/>
                    </a:lnTo>
                    <a:lnTo>
                      <a:pt x="42" y="89"/>
                    </a:lnTo>
                    <a:lnTo>
                      <a:pt x="114" y="92"/>
                    </a:lnTo>
                    <a:lnTo>
                      <a:pt x="209" y="111"/>
                    </a:lnTo>
                    <a:lnTo>
                      <a:pt x="236" y="60"/>
                    </a:lnTo>
                    <a:lnTo>
                      <a:pt x="176" y="5"/>
                    </a:lnTo>
                    <a:lnTo>
                      <a:pt x="145" y="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9" name="Freeform 23">
                <a:extLst>
                  <a:ext uri="{FF2B5EF4-FFF2-40B4-BE49-F238E27FC236}">
                    <a16:creationId xmlns:a16="http://schemas.microsoft.com/office/drawing/2014/main" id="{0DA21586-511B-D64A-BD71-2091DCAB85B3}"/>
                  </a:ext>
                </a:extLst>
              </p:cNvPr>
              <p:cNvSpPr>
                <a:spLocks/>
              </p:cNvSpPr>
              <p:nvPr/>
            </p:nvSpPr>
            <p:spPr bwMode="auto">
              <a:xfrm>
                <a:off x="3574" y="3203"/>
                <a:ext cx="265" cy="246"/>
              </a:xfrm>
              <a:custGeom>
                <a:avLst/>
                <a:gdLst>
                  <a:gd name="T0" fmla="*/ 223 w 265"/>
                  <a:gd name="T1" fmla="*/ 31 h 246"/>
                  <a:gd name="T2" fmla="*/ 170 w 265"/>
                  <a:gd name="T3" fmla="*/ 0 h 246"/>
                  <a:gd name="T4" fmla="*/ 79 w 265"/>
                  <a:gd name="T5" fmla="*/ 19 h 246"/>
                  <a:gd name="T6" fmla="*/ 0 w 265"/>
                  <a:gd name="T7" fmla="*/ 88 h 246"/>
                  <a:gd name="T8" fmla="*/ 6 w 265"/>
                  <a:gd name="T9" fmla="*/ 154 h 246"/>
                  <a:gd name="T10" fmla="*/ 113 w 265"/>
                  <a:gd name="T11" fmla="*/ 246 h 246"/>
                  <a:gd name="T12" fmla="*/ 173 w 265"/>
                  <a:gd name="T13" fmla="*/ 246 h 246"/>
                  <a:gd name="T14" fmla="*/ 265 w 265"/>
                  <a:gd name="T15" fmla="*/ 175 h 246"/>
                  <a:gd name="T16" fmla="*/ 225 w 265"/>
                  <a:gd name="T17" fmla="*/ 80 h 246"/>
                  <a:gd name="T18" fmla="*/ 223 w 265"/>
                  <a:gd name="T19" fmla="*/ 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46">
                    <a:moveTo>
                      <a:pt x="223" y="31"/>
                    </a:moveTo>
                    <a:lnTo>
                      <a:pt x="170" y="0"/>
                    </a:lnTo>
                    <a:lnTo>
                      <a:pt x="79" y="19"/>
                    </a:lnTo>
                    <a:lnTo>
                      <a:pt x="0" y="88"/>
                    </a:lnTo>
                    <a:lnTo>
                      <a:pt x="6" y="154"/>
                    </a:lnTo>
                    <a:lnTo>
                      <a:pt x="113" y="246"/>
                    </a:lnTo>
                    <a:lnTo>
                      <a:pt x="173" y="246"/>
                    </a:lnTo>
                    <a:lnTo>
                      <a:pt x="265" y="175"/>
                    </a:lnTo>
                    <a:lnTo>
                      <a:pt x="225" y="80"/>
                    </a:lnTo>
                    <a:lnTo>
                      <a:pt x="223" y="3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0" name="Freeform 24">
                <a:extLst>
                  <a:ext uri="{FF2B5EF4-FFF2-40B4-BE49-F238E27FC236}">
                    <a16:creationId xmlns:a16="http://schemas.microsoft.com/office/drawing/2014/main" id="{D8B9C00A-C22A-084B-A04C-E24721598F35}"/>
                  </a:ext>
                </a:extLst>
              </p:cNvPr>
              <p:cNvSpPr>
                <a:spLocks/>
              </p:cNvSpPr>
              <p:nvPr/>
            </p:nvSpPr>
            <p:spPr bwMode="auto">
              <a:xfrm>
                <a:off x="3912" y="3631"/>
                <a:ext cx="166" cy="288"/>
              </a:xfrm>
              <a:custGeom>
                <a:avLst/>
                <a:gdLst>
                  <a:gd name="T0" fmla="*/ 8 w 166"/>
                  <a:gd name="T1" fmla="*/ 111 h 288"/>
                  <a:gd name="T2" fmla="*/ 0 w 166"/>
                  <a:gd name="T3" fmla="*/ 184 h 288"/>
                  <a:gd name="T4" fmla="*/ 19 w 166"/>
                  <a:gd name="T5" fmla="*/ 251 h 288"/>
                  <a:gd name="T6" fmla="*/ 4 w 166"/>
                  <a:gd name="T7" fmla="*/ 288 h 288"/>
                  <a:gd name="T8" fmla="*/ 33 w 166"/>
                  <a:gd name="T9" fmla="*/ 280 h 288"/>
                  <a:gd name="T10" fmla="*/ 48 w 166"/>
                  <a:gd name="T11" fmla="*/ 228 h 288"/>
                  <a:gd name="T12" fmla="*/ 99 w 166"/>
                  <a:gd name="T13" fmla="*/ 156 h 288"/>
                  <a:gd name="T14" fmla="*/ 103 w 166"/>
                  <a:gd name="T15" fmla="*/ 84 h 288"/>
                  <a:gd name="T16" fmla="*/ 128 w 166"/>
                  <a:gd name="T17" fmla="*/ 62 h 288"/>
                  <a:gd name="T18" fmla="*/ 166 w 166"/>
                  <a:gd name="T19" fmla="*/ 0 h 288"/>
                  <a:gd name="T20" fmla="*/ 77 w 166"/>
                  <a:gd name="T21" fmla="*/ 31 h 288"/>
                  <a:gd name="T22" fmla="*/ 8 w 166"/>
                  <a:gd name="T23"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88">
                    <a:moveTo>
                      <a:pt x="8" y="111"/>
                    </a:moveTo>
                    <a:lnTo>
                      <a:pt x="0" y="184"/>
                    </a:lnTo>
                    <a:lnTo>
                      <a:pt x="19" y="251"/>
                    </a:lnTo>
                    <a:lnTo>
                      <a:pt x="4" y="288"/>
                    </a:lnTo>
                    <a:lnTo>
                      <a:pt x="33" y="280"/>
                    </a:lnTo>
                    <a:lnTo>
                      <a:pt x="48" y="228"/>
                    </a:lnTo>
                    <a:lnTo>
                      <a:pt x="99" y="156"/>
                    </a:lnTo>
                    <a:lnTo>
                      <a:pt x="103" y="84"/>
                    </a:lnTo>
                    <a:lnTo>
                      <a:pt x="128" y="62"/>
                    </a:lnTo>
                    <a:lnTo>
                      <a:pt x="166" y="0"/>
                    </a:lnTo>
                    <a:lnTo>
                      <a:pt x="77" y="31"/>
                    </a:lnTo>
                    <a:lnTo>
                      <a:pt x="8" y="11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25">
                <a:extLst>
                  <a:ext uri="{FF2B5EF4-FFF2-40B4-BE49-F238E27FC236}">
                    <a16:creationId xmlns:a16="http://schemas.microsoft.com/office/drawing/2014/main" id="{F4869511-B679-2C4F-A146-A8004B25B827}"/>
                  </a:ext>
                </a:extLst>
              </p:cNvPr>
              <p:cNvSpPr>
                <a:spLocks noEditPoints="1"/>
              </p:cNvSpPr>
              <p:nvPr/>
            </p:nvSpPr>
            <p:spPr bwMode="auto">
              <a:xfrm>
                <a:off x="3514" y="3587"/>
                <a:ext cx="251" cy="509"/>
              </a:xfrm>
              <a:custGeom>
                <a:avLst/>
                <a:gdLst>
                  <a:gd name="T0" fmla="*/ 227 w 251"/>
                  <a:gd name="T1" fmla="*/ 244 h 509"/>
                  <a:gd name="T2" fmla="*/ 251 w 251"/>
                  <a:gd name="T3" fmla="*/ 213 h 509"/>
                  <a:gd name="T4" fmla="*/ 250 w 251"/>
                  <a:gd name="T5" fmla="*/ 256 h 509"/>
                  <a:gd name="T6" fmla="*/ 184 w 251"/>
                  <a:gd name="T7" fmla="*/ 442 h 509"/>
                  <a:gd name="T8" fmla="*/ 158 w 251"/>
                  <a:gd name="T9" fmla="*/ 509 h 509"/>
                  <a:gd name="T10" fmla="*/ 147 w 251"/>
                  <a:gd name="T11" fmla="*/ 425 h 509"/>
                  <a:gd name="T12" fmla="*/ 169 w 251"/>
                  <a:gd name="T13" fmla="*/ 374 h 509"/>
                  <a:gd name="T14" fmla="*/ 204 w 251"/>
                  <a:gd name="T15" fmla="*/ 316 h 509"/>
                  <a:gd name="T16" fmla="*/ 227 w 251"/>
                  <a:gd name="T17" fmla="*/ 244 h 509"/>
                  <a:gd name="T18" fmla="*/ 97 w 251"/>
                  <a:gd name="T19" fmla="*/ 24 h 509"/>
                  <a:gd name="T20" fmla="*/ 98 w 251"/>
                  <a:gd name="T21" fmla="*/ 74 h 509"/>
                  <a:gd name="T22" fmla="*/ 37 w 251"/>
                  <a:gd name="T23" fmla="*/ 84 h 509"/>
                  <a:gd name="T24" fmla="*/ 8 w 251"/>
                  <a:gd name="T25" fmla="*/ 120 h 509"/>
                  <a:gd name="T26" fmla="*/ 40 w 251"/>
                  <a:gd name="T27" fmla="*/ 148 h 509"/>
                  <a:gd name="T28" fmla="*/ 14 w 251"/>
                  <a:gd name="T29" fmla="*/ 253 h 509"/>
                  <a:gd name="T30" fmla="*/ 67 w 251"/>
                  <a:gd name="T31" fmla="*/ 313 h 509"/>
                  <a:gd name="T32" fmla="*/ 32 w 251"/>
                  <a:gd name="T33" fmla="*/ 342 h 509"/>
                  <a:gd name="T34" fmla="*/ 0 w 251"/>
                  <a:gd name="T35" fmla="*/ 396 h 509"/>
                  <a:gd name="T36" fmla="*/ 6 w 251"/>
                  <a:gd name="T37" fmla="*/ 444 h 509"/>
                  <a:gd name="T38" fmla="*/ 37 w 251"/>
                  <a:gd name="T39" fmla="*/ 445 h 509"/>
                  <a:gd name="T40" fmla="*/ 97 w 251"/>
                  <a:gd name="T41" fmla="*/ 500 h 509"/>
                  <a:gd name="T42" fmla="*/ 142 w 251"/>
                  <a:gd name="T43" fmla="*/ 384 h 509"/>
                  <a:gd name="T44" fmla="*/ 166 w 251"/>
                  <a:gd name="T45" fmla="*/ 284 h 509"/>
                  <a:gd name="T46" fmla="*/ 164 w 251"/>
                  <a:gd name="T47" fmla="*/ 236 h 509"/>
                  <a:gd name="T48" fmla="*/ 193 w 251"/>
                  <a:gd name="T49" fmla="*/ 193 h 509"/>
                  <a:gd name="T50" fmla="*/ 194 w 251"/>
                  <a:gd name="T51" fmla="*/ 46 h 509"/>
                  <a:gd name="T52" fmla="*/ 142 w 251"/>
                  <a:gd name="T53" fmla="*/ 0 h 509"/>
                  <a:gd name="T54" fmla="*/ 97 w 251"/>
                  <a:gd name="T55" fmla="*/ 2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509">
                    <a:moveTo>
                      <a:pt x="227" y="244"/>
                    </a:moveTo>
                    <a:lnTo>
                      <a:pt x="251" y="213"/>
                    </a:lnTo>
                    <a:lnTo>
                      <a:pt x="250" y="256"/>
                    </a:lnTo>
                    <a:lnTo>
                      <a:pt x="184" y="442"/>
                    </a:lnTo>
                    <a:lnTo>
                      <a:pt x="158" y="509"/>
                    </a:lnTo>
                    <a:lnTo>
                      <a:pt x="147" y="425"/>
                    </a:lnTo>
                    <a:lnTo>
                      <a:pt x="169" y="374"/>
                    </a:lnTo>
                    <a:lnTo>
                      <a:pt x="204" y="316"/>
                    </a:lnTo>
                    <a:lnTo>
                      <a:pt x="227" y="244"/>
                    </a:lnTo>
                    <a:close/>
                    <a:moveTo>
                      <a:pt x="97" y="24"/>
                    </a:moveTo>
                    <a:lnTo>
                      <a:pt x="98" y="74"/>
                    </a:lnTo>
                    <a:lnTo>
                      <a:pt x="37" y="84"/>
                    </a:lnTo>
                    <a:lnTo>
                      <a:pt x="8" y="120"/>
                    </a:lnTo>
                    <a:lnTo>
                      <a:pt x="40" y="148"/>
                    </a:lnTo>
                    <a:lnTo>
                      <a:pt x="14" y="253"/>
                    </a:lnTo>
                    <a:lnTo>
                      <a:pt x="67" y="313"/>
                    </a:lnTo>
                    <a:lnTo>
                      <a:pt x="32" y="342"/>
                    </a:lnTo>
                    <a:lnTo>
                      <a:pt x="0" y="396"/>
                    </a:lnTo>
                    <a:lnTo>
                      <a:pt x="6" y="444"/>
                    </a:lnTo>
                    <a:lnTo>
                      <a:pt x="37" y="445"/>
                    </a:lnTo>
                    <a:lnTo>
                      <a:pt x="97" y="500"/>
                    </a:lnTo>
                    <a:lnTo>
                      <a:pt x="142" y="384"/>
                    </a:lnTo>
                    <a:lnTo>
                      <a:pt x="166" y="284"/>
                    </a:lnTo>
                    <a:lnTo>
                      <a:pt x="164" y="236"/>
                    </a:lnTo>
                    <a:lnTo>
                      <a:pt x="193" y="193"/>
                    </a:lnTo>
                    <a:lnTo>
                      <a:pt x="194" y="46"/>
                    </a:lnTo>
                    <a:lnTo>
                      <a:pt x="142" y="0"/>
                    </a:lnTo>
                    <a:lnTo>
                      <a:pt x="97" y="2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24" name="Text Box 27" descr="70 %">
              <a:extLst>
                <a:ext uri="{FF2B5EF4-FFF2-40B4-BE49-F238E27FC236}">
                  <a16:creationId xmlns:a16="http://schemas.microsoft.com/office/drawing/2014/main" id="{7114B950-129B-6544-BD1F-866757C42028}"/>
                </a:ext>
              </a:extLst>
            </p:cNvPr>
            <p:cNvSpPr txBox="1">
              <a:spLocks noChangeArrowheads="1"/>
            </p:cNvSpPr>
            <p:nvPr/>
          </p:nvSpPr>
          <p:spPr bwMode="auto">
            <a:xfrm>
              <a:off x="7985381" y="5011524"/>
              <a:ext cx="878154"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Göteborg </a:t>
              </a:r>
            </a:p>
          </p:txBody>
        </p:sp>
        <p:sp>
          <p:nvSpPr>
            <p:cNvPr id="125" name="Text Box 63" descr="70 %">
              <a:extLst>
                <a:ext uri="{FF2B5EF4-FFF2-40B4-BE49-F238E27FC236}">
                  <a16:creationId xmlns:a16="http://schemas.microsoft.com/office/drawing/2014/main" id="{B93CA774-73A5-4548-818C-1B19FB295253}"/>
                </a:ext>
              </a:extLst>
            </p:cNvPr>
            <p:cNvSpPr txBox="1">
              <a:spLocks noChangeArrowheads="1"/>
            </p:cNvSpPr>
            <p:nvPr/>
          </p:nvSpPr>
          <p:spPr bwMode="auto">
            <a:xfrm>
              <a:off x="7946577" y="5565408"/>
              <a:ext cx="1013202"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Helsingborg</a:t>
              </a:r>
            </a:p>
          </p:txBody>
        </p:sp>
        <p:sp>
          <p:nvSpPr>
            <p:cNvPr id="126" name="Text Box 21" descr="70 %">
              <a:extLst>
                <a:ext uri="{FF2B5EF4-FFF2-40B4-BE49-F238E27FC236}">
                  <a16:creationId xmlns:a16="http://schemas.microsoft.com/office/drawing/2014/main" id="{6150AC49-8331-A942-A31D-0D5B499932E3}"/>
                </a:ext>
              </a:extLst>
            </p:cNvPr>
            <p:cNvSpPr txBox="1">
              <a:spLocks noChangeArrowheads="1"/>
            </p:cNvSpPr>
            <p:nvPr/>
          </p:nvSpPr>
          <p:spPr bwMode="auto">
            <a:xfrm>
              <a:off x="8161293" y="3086989"/>
              <a:ext cx="722470"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Storlien</a:t>
              </a:r>
            </a:p>
          </p:txBody>
        </p:sp>
        <p:sp>
          <p:nvSpPr>
            <p:cNvPr id="127" name="Text Box 24" descr="70 %">
              <a:extLst>
                <a:ext uri="{FF2B5EF4-FFF2-40B4-BE49-F238E27FC236}">
                  <a16:creationId xmlns:a16="http://schemas.microsoft.com/office/drawing/2014/main" id="{407724F1-F9C4-734D-A32D-D38FD037D620}"/>
                </a:ext>
              </a:extLst>
            </p:cNvPr>
            <p:cNvSpPr txBox="1">
              <a:spLocks noChangeArrowheads="1"/>
            </p:cNvSpPr>
            <p:nvPr/>
          </p:nvSpPr>
          <p:spPr bwMode="auto">
            <a:xfrm>
              <a:off x="9625334" y="4869290"/>
              <a:ext cx="947554"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Norrköping</a:t>
              </a:r>
            </a:p>
          </p:txBody>
        </p:sp>
        <p:sp>
          <p:nvSpPr>
            <p:cNvPr id="128" name="Text Box 25">
              <a:extLst>
                <a:ext uri="{FF2B5EF4-FFF2-40B4-BE49-F238E27FC236}">
                  <a16:creationId xmlns:a16="http://schemas.microsoft.com/office/drawing/2014/main" id="{12F33433-F8C8-A944-B99B-21E1237ACB33}"/>
                </a:ext>
              </a:extLst>
            </p:cNvPr>
            <p:cNvSpPr txBox="1">
              <a:spLocks noChangeArrowheads="1"/>
            </p:cNvSpPr>
            <p:nvPr/>
          </p:nvSpPr>
          <p:spPr bwMode="auto">
            <a:xfrm>
              <a:off x="9260745" y="5714072"/>
              <a:ext cx="930673" cy="288085"/>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Karlshamn</a:t>
              </a:r>
            </a:p>
          </p:txBody>
        </p:sp>
        <p:sp>
          <p:nvSpPr>
            <p:cNvPr id="129" name="Text Box 26" descr="70 %">
              <a:extLst>
                <a:ext uri="{FF2B5EF4-FFF2-40B4-BE49-F238E27FC236}">
                  <a16:creationId xmlns:a16="http://schemas.microsoft.com/office/drawing/2014/main" id="{D085EBD8-F03E-C047-9167-5D38EDEDACBC}"/>
                </a:ext>
              </a:extLst>
            </p:cNvPr>
            <p:cNvSpPr txBox="1">
              <a:spLocks noChangeArrowheads="1"/>
            </p:cNvSpPr>
            <p:nvPr/>
          </p:nvSpPr>
          <p:spPr bwMode="auto">
            <a:xfrm>
              <a:off x="8416524" y="5777490"/>
              <a:ext cx="565923" cy="23328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2" tIns="50387" rIns="100772" bIns="50387" anchor="ct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Malmö</a:t>
              </a:r>
            </a:p>
          </p:txBody>
        </p:sp>
        <p:sp>
          <p:nvSpPr>
            <p:cNvPr id="130" name="Text Box 29" descr="70 %">
              <a:extLst>
                <a:ext uri="{FF2B5EF4-FFF2-40B4-BE49-F238E27FC236}">
                  <a16:creationId xmlns:a16="http://schemas.microsoft.com/office/drawing/2014/main" id="{0F0545C5-A1CC-F54E-97DF-98B2F5BCA91C}"/>
                </a:ext>
              </a:extLst>
            </p:cNvPr>
            <p:cNvSpPr txBox="1">
              <a:spLocks noChangeArrowheads="1"/>
            </p:cNvSpPr>
            <p:nvPr/>
          </p:nvSpPr>
          <p:spPr bwMode="auto">
            <a:xfrm>
              <a:off x="8442124" y="3619981"/>
              <a:ext cx="473003"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Idre</a:t>
              </a:r>
            </a:p>
          </p:txBody>
        </p:sp>
        <p:sp>
          <p:nvSpPr>
            <p:cNvPr id="131" name="Rectangle 32">
              <a:extLst>
                <a:ext uri="{FF2B5EF4-FFF2-40B4-BE49-F238E27FC236}">
                  <a16:creationId xmlns:a16="http://schemas.microsoft.com/office/drawing/2014/main" id="{BD6A06BD-6C8A-DB4B-8612-EC99170E1A6B}"/>
                </a:ext>
              </a:extLst>
            </p:cNvPr>
            <p:cNvSpPr>
              <a:spLocks noChangeArrowheads="1"/>
            </p:cNvSpPr>
            <p:nvPr/>
          </p:nvSpPr>
          <p:spPr bwMode="auto">
            <a:xfrm>
              <a:off x="8491263" y="4226396"/>
              <a:ext cx="480554" cy="2881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Eda</a:t>
              </a:r>
            </a:p>
          </p:txBody>
        </p:sp>
        <p:sp>
          <p:nvSpPr>
            <p:cNvPr id="132" name="Text Box 34" descr="70 %">
              <a:extLst>
                <a:ext uri="{FF2B5EF4-FFF2-40B4-BE49-F238E27FC236}">
                  <a16:creationId xmlns:a16="http://schemas.microsoft.com/office/drawing/2014/main" id="{52A067A3-6313-4346-B77B-ADDA62EF7134}"/>
                </a:ext>
              </a:extLst>
            </p:cNvPr>
            <p:cNvSpPr txBox="1">
              <a:spLocks noChangeArrowheads="1"/>
            </p:cNvSpPr>
            <p:nvPr/>
          </p:nvSpPr>
          <p:spPr bwMode="auto">
            <a:xfrm>
              <a:off x="8572327" y="2013302"/>
              <a:ext cx="763735"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Tärnaby</a:t>
              </a:r>
            </a:p>
          </p:txBody>
        </p:sp>
        <p:sp>
          <p:nvSpPr>
            <p:cNvPr id="133" name="Text Box 53" descr="70 %">
              <a:extLst>
                <a:ext uri="{FF2B5EF4-FFF2-40B4-BE49-F238E27FC236}">
                  <a16:creationId xmlns:a16="http://schemas.microsoft.com/office/drawing/2014/main" id="{FC7E3970-0DCA-1D40-8CAE-C62A9DF71825}"/>
                </a:ext>
              </a:extLst>
            </p:cNvPr>
            <p:cNvSpPr txBox="1">
              <a:spLocks noChangeArrowheads="1"/>
            </p:cNvSpPr>
            <p:nvPr/>
          </p:nvSpPr>
          <p:spPr bwMode="auto">
            <a:xfrm>
              <a:off x="10158949" y="3025884"/>
              <a:ext cx="615557"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Umeå</a:t>
              </a:r>
            </a:p>
          </p:txBody>
        </p:sp>
        <p:sp>
          <p:nvSpPr>
            <p:cNvPr id="134" name="Text Box 55" descr="70 %">
              <a:extLst>
                <a:ext uri="{FF2B5EF4-FFF2-40B4-BE49-F238E27FC236}">
                  <a16:creationId xmlns:a16="http://schemas.microsoft.com/office/drawing/2014/main" id="{597DC8E0-72B6-1847-B463-B609C609630E}"/>
                </a:ext>
              </a:extLst>
            </p:cNvPr>
            <p:cNvSpPr txBox="1">
              <a:spLocks noChangeArrowheads="1"/>
            </p:cNvSpPr>
            <p:nvPr/>
          </p:nvSpPr>
          <p:spPr bwMode="auto">
            <a:xfrm>
              <a:off x="9770475" y="3476740"/>
              <a:ext cx="863148"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Sundsvall</a:t>
              </a:r>
            </a:p>
          </p:txBody>
        </p:sp>
        <p:sp>
          <p:nvSpPr>
            <p:cNvPr id="135" name="Text Box 69" descr="70 %">
              <a:extLst>
                <a:ext uri="{FF2B5EF4-FFF2-40B4-BE49-F238E27FC236}">
                  <a16:creationId xmlns:a16="http://schemas.microsoft.com/office/drawing/2014/main" id="{2070B88D-39D9-0D47-9D3A-912231582DFF}"/>
                </a:ext>
              </a:extLst>
            </p:cNvPr>
            <p:cNvSpPr txBox="1">
              <a:spLocks noChangeArrowheads="1"/>
            </p:cNvSpPr>
            <p:nvPr/>
          </p:nvSpPr>
          <p:spPr bwMode="auto">
            <a:xfrm>
              <a:off x="10109495" y="1220114"/>
              <a:ext cx="768965"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Kiruna</a:t>
              </a:r>
            </a:p>
          </p:txBody>
        </p:sp>
        <p:sp>
          <p:nvSpPr>
            <p:cNvPr id="136" name="Text Box 73" descr="70 %">
              <a:extLst>
                <a:ext uri="{FF2B5EF4-FFF2-40B4-BE49-F238E27FC236}">
                  <a16:creationId xmlns:a16="http://schemas.microsoft.com/office/drawing/2014/main" id="{2711E8E5-1878-9D44-98E0-CF416E47BD38}"/>
                </a:ext>
              </a:extLst>
            </p:cNvPr>
            <p:cNvSpPr txBox="1">
              <a:spLocks noChangeArrowheads="1"/>
            </p:cNvSpPr>
            <p:nvPr/>
          </p:nvSpPr>
          <p:spPr bwMode="auto">
            <a:xfrm>
              <a:off x="10553691" y="2208500"/>
              <a:ext cx="579918"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Luleå</a:t>
              </a:r>
            </a:p>
          </p:txBody>
        </p:sp>
        <p:sp>
          <p:nvSpPr>
            <p:cNvPr id="137" name="Text Box 23" descr="70 %">
              <a:extLst>
                <a:ext uri="{FF2B5EF4-FFF2-40B4-BE49-F238E27FC236}">
                  <a16:creationId xmlns:a16="http://schemas.microsoft.com/office/drawing/2014/main" id="{C4E47931-6BF1-0647-9D44-4D780A24AE20}"/>
                </a:ext>
              </a:extLst>
            </p:cNvPr>
            <p:cNvSpPr txBox="1">
              <a:spLocks noChangeArrowheads="1"/>
            </p:cNvSpPr>
            <p:nvPr/>
          </p:nvSpPr>
          <p:spPr bwMode="auto">
            <a:xfrm>
              <a:off x="9984168" y="4509509"/>
              <a:ext cx="913792"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Stockholm</a:t>
              </a:r>
            </a:p>
          </p:txBody>
        </p:sp>
        <p:sp>
          <p:nvSpPr>
            <p:cNvPr id="138" name="Rectangle 30">
              <a:extLst>
                <a:ext uri="{FF2B5EF4-FFF2-40B4-BE49-F238E27FC236}">
                  <a16:creationId xmlns:a16="http://schemas.microsoft.com/office/drawing/2014/main" id="{862BAB15-D0F8-AE44-899B-89418CD93D56}"/>
                </a:ext>
              </a:extLst>
            </p:cNvPr>
            <p:cNvSpPr>
              <a:spLocks noChangeArrowheads="1"/>
            </p:cNvSpPr>
            <p:nvPr/>
          </p:nvSpPr>
          <p:spPr bwMode="auto">
            <a:xfrm>
              <a:off x="10008732" y="4366885"/>
              <a:ext cx="709925" cy="278061"/>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Arlanda</a:t>
              </a:r>
            </a:p>
          </p:txBody>
        </p:sp>
        <p:sp>
          <p:nvSpPr>
            <p:cNvPr id="139" name="Text Box 101" descr="70 %">
              <a:extLst>
                <a:ext uri="{FF2B5EF4-FFF2-40B4-BE49-F238E27FC236}">
                  <a16:creationId xmlns:a16="http://schemas.microsoft.com/office/drawing/2014/main" id="{1EC92EA6-55A2-8242-B544-EC92E564F4E5}"/>
                </a:ext>
              </a:extLst>
            </p:cNvPr>
            <p:cNvSpPr txBox="1">
              <a:spLocks noChangeArrowheads="1"/>
            </p:cNvSpPr>
            <p:nvPr/>
          </p:nvSpPr>
          <p:spPr bwMode="auto">
            <a:xfrm>
              <a:off x="9832012" y="4733063"/>
              <a:ext cx="746855"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Skavsta</a:t>
              </a:r>
            </a:p>
          </p:txBody>
        </p:sp>
        <p:sp>
          <p:nvSpPr>
            <p:cNvPr id="140" name="Rectangle 68">
              <a:extLst>
                <a:ext uri="{FF2B5EF4-FFF2-40B4-BE49-F238E27FC236}">
                  <a16:creationId xmlns:a16="http://schemas.microsoft.com/office/drawing/2014/main" id="{8F9BE3FC-C3A5-9145-B321-43D064F69187}"/>
                </a:ext>
              </a:extLst>
            </p:cNvPr>
            <p:cNvSpPr>
              <a:spLocks noChangeArrowheads="1"/>
            </p:cNvSpPr>
            <p:nvPr/>
          </p:nvSpPr>
          <p:spPr bwMode="auto">
            <a:xfrm>
              <a:off x="7973045" y="5184517"/>
              <a:ext cx="899370" cy="278061"/>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algn="l" defTabSz="828675" eaLnBrk="0" hangingPunct="0">
                <a:spcBef>
                  <a:spcPct val="20000"/>
                </a:spcBef>
                <a:buChar char="•"/>
                <a:defRPr sz="2400">
                  <a:solidFill>
                    <a:srgbClr val="2A3860"/>
                  </a:solidFill>
                  <a:latin typeface="Arial" pitchFamily="34" charset="0"/>
                </a:defRPr>
              </a:lvl1pPr>
              <a:lvl2pPr marL="414338" indent="-285750" algn="l" defTabSz="828675" eaLnBrk="0" hangingPunct="0">
                <a:spcBef>
                  <a:spcPct val="20000"/>
                </a:spcBef>
                <a:buChar char="–"/>
                <a:defRPr sz="2800">
                  <a:solidFill>
                    <a:schemeClr val="tx1"/>
                  </a:solidFill>
                  <a:latin typeface="Times New Roman" pitchFamily="18" charset="0"/>
                </a:defRPr>
              </a:lvl2pPr>
              <a:lvl3pPr marL="828675" indent="-228600" algn="l" defTabSz="828675" eaLnBrk="0" hangingPunct="0">
                <a:spcBef>
                  <a:spcPct val="20000"/>
                </a:spcBef>
                <a:buChar char="•"/>
                <a:defRPr sz="2400">
                  <a:solidFill>
                    <a:schemeClr val="tx1"/>
                  </a:solidFill>
                  <a:latin typeface="Times New Roman" pitchFamily="18" charset="0"/>
                </a:defRPr>
              </a:lvl3pPr>
              <a:lvl4pPr marL="1244600" indent="-228600" algn="l" defTabSz="828675" eaLnBrk="0" hangingPunct="0">
                <a:spcBef>
                  <a:spcPct val="20000"/>
                </a:spcBef>
                <a:buChar char="–"/>
                <a:defRPr sz="2000">
                  <a:solidFill>
                    <a:schemeClr val="tx1"/>
                  </a:solidFill>
                  <a:latin typeface="Times New Roman" pitchFamily="18" charset="0"/>
                </a:defRPr>
              </a:lvl4pPr>
              <a:lvl5pPr marL="1658938" indent="-228600" algn="l" defTabSz="828675" eaLnBrk="0" hangingPunct="0">
                <a:spcBef>
                  <a:spcPct val="20000"/>
                </a:spcBef>
                <a:buChar char="»"/>
                <a:defRPr sz="2000">
                  <a:solidFill>
                    <a:schemeClr val="tx1"/>
                  </a:solidFill>
                  <a:latin typeface="Times New Roman" pitchFamily="18" charset="0"/>
                </a:defRPr>
              </a:lvl5pPr>
              <a:lvl6pPr marL="2116138"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573338"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030538"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487738"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Landvetter</a:t>
              </a:r>
            </a:p>
          </p:txBody>
        </p:sp>
        <p:sp>
          <p:nvSpPr>
            <p:cNvPr id="141" name="Text Box 60" descr="70 %">
              <a:extLst>
                <a:ext uri="{FF2B5EF4-FFF2-40B4-BE49-F238E27FC236}">
                  <a16:creationId xmlns:a16="http://schemas.microsoft.com/office/drawing/2014/main" id="{215D601D-55FE-0D4E-AA0E-2C0C85AA71ED}"/>
                </a:ext>
              </a:extLst>
            </p:cNvPr>
            <p:cNvSpPr txBox="1">
              <a:spLocks noChangeArrowheads="1"/>
            </p:cNvSpPr>
            <p:nvPr/>
          </p:nvSpPr>
          <p:spPr bwMode="auto">
            <a:xfrm>
              <a:off x="9112839" y="5944246"/>
              <a:ext cx="596800"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Ystad</a:t>
              </a:r>
            </a:p>
          </p:txBody>
        </p:sp>
        <p:sp>
          <p:nvSpPr>
            <p:cNvPr id="142" name="Text Box 61" descr="70 %">
              <a:extLst>
                <a:ext uri="{FF2B5EF4-FFF2-40B4-BE49-F238E27FC236}">
                  <a16:creationId xmlns:a16="http://schemas.microsoft.com/office/drawing/2014/main" id="{EC8672E9-13D4-5744-BC2B-7EBF79178539}"/>
                </a:ext>
              </a:extLst>
            </p:cNvPr>
            <p:cNvSpPr txBox="1">
              <a:spLocks noChangeArrowheads="1"/>
            </p:cNvSpPr>
            <p:nvPr/>
          </p:nvSpPr>
          <p:spPr bwMode="auto">
            <a:xfrm>
              <a:off x="8385878" y="5971804"/>
              <a:ext cx="930673"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Trelleborg </a:t>
              </a:r>
            </a:p>
          </p:txBody>
        </p:sp>
        <p:sp>
          <p:nvSpPr>
            <p:cNvPr id="143" name="Text Box 28" descr="70 %">
              <a:extLst>
                <a:ext uri="{FF2B5EF4-FFF2-40B4-BE49-F238E27FC236}">
                  <a16:creationId xmlns:a16="http://schemas.microsoft.com/office/drawing/2014/main" id="{DB331014-6256-0B46-BB26-45ECF923DF9A}"/>
                </a:ext>
              </a:extLst>
            </p:cNvPr>
            <p:cNvSpPr txBox="1">
              <a:spLocks noChangeArrowheads="1"/>
            </p:cNvSpPr>
            <p:nvPr/>
          </p:nvSpPr>
          <p:spPr bwMode="auto">
            <a:xfrm>
              <a:off x="8346120" y="4471737"/>
              <a:ext cx="489884"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Hån</a:t>
              </a:r>
            </a:p>
          </p:txBody>
        </p:sp>
        <p:sp>
          <p:nvSpPr>
            <p:cNvPr id="144" name="Text Box 38" descr="70 %">
              <a:extLst>
                <a:ext uri="{FF2B5EF4-FFF2-40B4-BE49-F238E27FC236}">
                  <a16:creationId xmlns:a16="http://schemas.microsoft.com/office/drawing/2014/main" id="{83F6B62F-B95D-9E41-A935-B5819E823CE4}"/>
                </a:ext>
              </a:extLst>
            </p:cNvPr>
            <p:cNvSpPr txBox="1">
              <a:spLocks noChangeArrowheads="1"/>
            </p:cNvSpPr>
            <p:nvPr/>
          </p:nvSpPr>
          <p:spPr bwMode="auto">
            <a:xfrm>
              <a:off x="10929800" y="1956781"/>
              <a:ext cx="953181"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Haparanda</a:t>
              </a:r>
            </a:p>
          </p:txBody>
        </p:sp>
        <p:sp>
          <p:nvSpPr>
            <p:cNvPr id="145" name="Bild 72">
              <a:extLst>
                <a:ext uri="{FF2B5EF4-FFF2-40B4-BE49-F238E27FC236}">
                  <a16:creationId xmlns:a16="http://schemas.microsoft.com/office/drawing/2014/main" id="{67D6B4B6-8E39-9A47-963B-9333D4577B4D}"/>
                </a:ext>
              </a:extLst>
            </p:cNvPr>
            <p:cNvSpPr/>
            <p:nvPr/>
          </p:nvSpPr>
          <p:spPr>
            <a:xfrm>
              <a:off x="8939702" y="571648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Bild 72">
              <a:extLst>
                <a:ext uri="{FF2B5EF4-FFF2-40B4-BE49-F238E27FC236}">
                  <a16:creationId xmlns:a16="http://schemas.microsoft.com/office/drawing/2014/main" id="{77FB1284-A16A-AC43-B6CF-9007CA4DAE96}"/>
                </a:ext>
              </a:extLst>
            </p:cNvPr>
            <p:cNvSpPr/>
            <p:nvPr/>
          </p:nvSpPr>
          <p:spPr>
            <a:xfrm>
              <a:off x="8993692" y="583923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Bild 72">
              <a:extLst>
                <a:ext uri="{FF2B5EF4-FFF2-40B4-BE49-F238E27FC236}">
                  <a16:creationId xmlns:a16="http://schemas.microsoft.com/office/drawing/2014/main" id="{112CAF0B-B6F7-D04E-9C86-1F3C9C9C85F2}"/>
                </a:ext>
              </a:extLst>
            </p:cNvPr>
            <p:cNvSpPr/>
            <p:nvPr/>
          </p:nvSpPr>
          <p:spPr>
            <a:xfrm>
              <a:off x="9047126" y="586554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Bild 72">
              <a:extLst>
                <a:ext uri="{FF2B5EF4-FFF2-40B4-BE49-F238E27FC236}">
                  <a16:creationId xmlns:a16="http://schemas.microsoft.com/office/drawing/2014/main" id="{C53B62A0-4F0C-014C-A381-12C3E9815010}"/>
                </a:ext>
              </a:extLst>
            </p:cNvPr>
            <p:cNvSpPr/>
            <p:nvPr/>
          </p:nvSpPr>
          <p:spPr>
            <a:xfrm>
              <a:off x="9121683" y="58616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Bild 72">
              <a:extLst>
                <a:ext uri="{FF2B5EF4-FFF2-40B4-BE49-F238E27FC236}">
                  <a16:creationId xmlns:a16="http://schemas.microsoft.com/office/drawing/2014/main" id="{4519FA9D-735F-4349-B378-1AC683314122}"/>
                </a:ext>
              </a:extLst>
            </p:cNvPr>
            <p:cNvSpPr/>
            <p:nvPr/>
          </p:nvSpPr>
          <p:spPr>
            <a:xfrm>
              <a:off x="9309158" y="5636641"/>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Bild 72">
              <a:extLst>
                <a:ext uri="{FF2B5EF4-FFF2-40B4-BE49-F238E27FC236}">
                  <a16:creationId xmlns:a16="http://schemas.microsoft.com/office/drawing/2014/main" id="{DEF52BD9-F98D-6540-A28D-43E190CA15E8}"/>
                </a:ext>
              </a:extLst>
            </p:cNvPr>
            <p:cNvSpPr/>
            <p:nvPr/>
          </p:nvSpPr>
          <p:spPr>
            <a:xfrm>
              <a:off x="8756916" y="510405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Bild 72">
              <a:extLst>
                <a:ext uri="{FF2B5EF4-FFF2-40B4-BE49-F238E27FC236}">
                  <a16:creationId xmlns:a16="http://schemas.microsoft.com/office/drawing/2014/main" id="{7670FBE1-59B9-2E48-BFBE-3A59275248DA}"/>
                </a:ext>
              </a:extLst>
            </p:cNvPr>
            <p:cNvSpPr/>
            <p:nvPr/>
          </p:nvSpPr>
          <p:spPr>
            <a:xfrm>
              <a:off x="8645559" y="476655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Bild 72">
              <a:extLst>
                <a:ext uri="{FF2B5EF4-FFF2-40B4-BE49-F238E27FC236}">
                  <a16:creationId xmlns:a16="http://schemas.microsoft.com/office/drawing/2014/main" id="{36DEB5B5-E0F9-9248-B3A1-657B773A31A2}"/>
                </a:ext>
              </a:extLst>
            </p:cNvPr>
            <p:cNvSpPr/>
            <p:nvPr/>
          </p:nvSpPr>
          <p:spPr>
            <a:xfrm>
              <a:off x="8783527" y="456568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Bild 72">
              <a:extLst>
                <a:ext uri="{FF2B5EF4-FFF2-40B4-BE49-F238E27FC236}">
                  <a16:creationId xmlns:a16="http://schemas.microsoft.com/office/drawing/2014/main" id="{A5D29860-4D21-CE4B-BE06-1D363281DE59}"/>
                </a:ext>
              </a:extLst>
            </p:cNvPr>
            <p:cNvSpPr/>
            <p:nvPr/>
          </p:nvSpPr>
          <p:spPr>
            <a:xfrm>
              <a:off x="8914510" y="433014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Bild 72">
              <a:extLst>
                <a:ext uri="{FF2B5EF4-FFF2-40B4-BE49-F238E27FC236}">
                  <a16:creationId xmlns:a16="http://schemas.microsoft.com/office/drawing/2014/main" id="{5E8C236F-05D4-664B-B5FA-5E2804EA4DBD}"/>
                </a:ext>
              </a:extLst>
            </p:cNvPr>
            <p:cNvSpPr/>
            <p:nvPr/>
          </p:nvSpPr>
          <p:spPr>
            <a:xfrm>
              <a:off x="9543330" y="486167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Bild 72">
              <a:extLst>
                <a:ext uri="{FF2B5EF4-FFF2-40B4-BE49-F238E27FC236}">
                  <a16:creationId xmlns:a16="http://schemas.microsoft.com/office/drawing/2014/main" id="{319A10C7-ECF2-9C45-BA31-B14AF8A7DA4C}"/>
                </a:ext>
              </a:extLst>
            </p:cNvPr>
            <p:cNvSpPr/>
            <p:nvPr/>
          </p:nvSpPr>
          <p:spPr>
            <a:xfrm>
              <a:off x="9690085" y="47617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Bild 72">
              <a:extLst>
                <a:ext uri="{FF2B5EF4-FFF2-40B4-BE49-F238E27FC236}">
                  <a16:creationId xmlns:a16="http://schemas.microsoft.com/office/drawing/2014/main" id="{1F03D48D-A85E-E04E-925B-41F48366FA9C}"/>
                </a:ext>
              </a:extLst>
            </p:cNvPr>
            <p:cNvSpPr/>
            <p:nvPr/>
          </p:nvSpPr>
          <p:spPr>
            <a:xfrm>
              <a:off x="9947128" y="447486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Bild 72">
              <a:extLst>
                <a:ext uri="{FF2B5EF4-FFF2-40B4-BE49-F238E27FC236}">
                  <a16:creationId xmlns:a16="http://schemas.microsoft.com/office/drawing/2014/main" id="{9CE8B44D-3F8A-334A-894A-7122306A5487}"/>
                </a:ext>
              </a:extLst>
            </p:cNvPr>
            <p:cNvSpPr/>
            <p:nvPr/>
          </p:nvSpPr>
          <p:spPr>
            <a:xfrm>
              <a:off x="8891513" y="372345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Bild 72">
              <a:extLst>
                <a:ext uri="{FF2B5EF4-FFF2-40B4-BE49-F238E27FC236}">
                  <a16:creationId xmlns:a16="http://schemas.microsoft.com/office/drawing/2014/main" id="{0FDC7FBC-7FE1-DD48-9C8B-39A0F0234734}"/>
                </a:ext>
              </a:extLst>
            </p:cNvPr>
            <p:cNvSpPr/>
            <p:nvPr/>
          </p:nvSpPr>
          <p:spPr>
            <a:xfrm>
              <a:off x="8845798" y="316873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Bild 72">
              <a:extLst>
                <a:ext uri="{FF2B5EF4-FFF2-40B4-BE49-F238E27FC236}">
                  <a16:creationId xmlns:a16="http://schemas.microsoft.com/office/drawing/2014/main" id="{B2742885-33AA-CA47-B8FE-332B0BF04952}"/>
                </a:ext>
              </a:extLst>
            </p:cNvPr>
            <p:cNvSpPr/>
            <p:nvPr/>
          </p:nvSpPr>
          <p:spPr>
            <a:xfrm>
              <a:off x="9301721" y="206766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Bild 72">
              <a:extLst>
                <a:ext uri="{FF2B5EF4-FFF2-40B4-BE49-F238E27FC236}">
                  <a16:creationId xmlns:a16="http://schemas.microsoft.com/office/drawing/2014/main" id="{1993C7D8-881D-4440-B76B-19922585CC49}"/>
                </a:ext>
              </a:extLst>
            </p:cNvPr>
            <p:cNvSpPr/>
            <p:nvPr/>
          </p:nvSpPr>
          <p:spPr>
            <a:xfrm>
              <a:off x="9734122" y="346042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Bild 72">
              <a:extLst>
                <a:ext uri="{FF2B5EF4-FFF2-40B4-BE49-F238E27FC236}">
                  <a16:creationId xmlns:a16="http://schemas.microsoft.com/office/drawing/2014/main" id="{D5747028-37D0-A145-B195-37D0123E16FC}"/>
                </a:ext>
              </a:extLst>
            </p:cNvPr>
            <p:cNvSpPr/>
            <p:nvPr/>
          </p:nvSpPr>
          <p:spPr>
            <a:xfrm>
              <a:off x="10177993" y="298947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Bild 72">
              <a:extLst>
                <a:ext uri="{FF2B5EF4-FFF2-40B4-BE49-F238E27FC236}">
                  <a16:creationId xmlns:a16="http://schemas.microsoft.com/office/drawing/2014/main" id="{002106EA-E064-0149-AD27-391073E70B8F}"/>
                </a:ext>
              </a:extLst>
            </p:cNvPr>
            <p:cNvSpPr/>
            <p:nvPr/>
          </p:nvSpPr>
          <p:spPr>
            <a:xfrm>
              <a:off x="10544332" y="218753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Bild 72">
              <a:extLst>
                <a:ext uri="{FF2B5EF4-FFF2-40B4-BE49-F238E27FC236}">
                  <a16:creationId xmlns:a16="http://schemas.microsoft.com/office/drawing/2014/main" id="{AF60B51A-12A6-DD41-8DBA-E78DF5B8D277}"/>
                </a:ext>
              </a:extLst>
            </p:cNvPr>
            <p:cNvSpPr/>
            <p:nvPr/>
          </p:nvSpPr>
          <p:spPr>
            <a:xfrm>
              <a:off x="10254489" y="114426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Bild 72">
              <a:extLst>
                <a:ext uri="{FF2B5EF4-FFF2-40B4-BE49-F238E27FC236}">
                  <a16:creationId xmlns:a16="http://schemas.microsoft.com/office/drawing/2014/main" id="{15C98034-945E-0941-B50E-77D94F85188B}"/>
                </a:ext>
              </a:extLst>
            </p:cNvPr>
            <p:cNvSpPr/>
            <p:nvPr/>
          </p:nvSpPr>
          <p:spPr>
            <a:xfrm>
              <a:off x="10854783" y="204813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Bild 72">
              <a:extLst>
                <a:ext uri="{FF2B5EF4-FFF2-40B4-BE49-F238E27FC236}">
                  <a16:creationId xmlns:a16="http://schemas.microsoft.com/office/drawing/2014/main" id="{6C1A035E-EF57-AA48-BFF9-25A56DBB24E5}"/>
                </a:ext>
              </a:extLst>
            </p:cNvPr>
            <p:cNvSpPr/>
            <p:nvPr/>
          </p:nvSpPr>
          <p:spPr>
            <a:xfrm>
              <a:off x="8817419" y="512145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Bild 72">
              <a:extLst>
                <a:ext uri="{FF2B5EF4-FFF2-40B4-BE49-F238E27FC236}">
                  <a16:creationId xmlns:a16="http://schemas.microsoft.com/office/drawing/2014/main" id="{9BD8BB6F-57E7-8142-A9DD-32C4F909E8A6}"/>
                </a:ext>
              </a:extLst>
            </p:cNvPr>
            <p:cNvSpPr/>
            <p:nvPr/>
          </p:nvSpPr>
          <p:spPr>
            <a:xfrm>
              <a:off x="9691870" y="410200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Rectangle 30">
              <a:extLst>
                <a:ext uri="{FF2B5EF4-FFF2-40B4-BE49-F238E27FC236}">
                  <a16:creationId xmlns:a16="http://schemas.microsoft.com/office/drawing/2014/main" id="{16D28E8D-E84F-BE49-A4FB-C2E2B04E013C}"/>
                </a:ext>
              </a:extLst>
            </p:cNvPr>
            <p:cNvSpPr>
              <a:spLocks noChangeArrowheads="1"/>
            </p:cNvSpPr>
            <p:nvPr/>
          </p:nvSpPr>
          <p:spPr bwMode="auto">
            <a:xfrm>
              <a:off x="9711558" y="4009511"/>
              <a:ext cx="586129" cy="278061"/>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Gävle</a:t>
              </a:r>
            </a:p>
          </p:txBody>
        </p:sp>
        <p:sp>
          <p:nvSpPr>
            <p:cNvPr id="168" name="Text Box 2" descr="70 %">
              <a:extLst>
                <a:ext uri="{FF2B5EF4-FFF2-40B4-BE49-F238E27FC236}">
                  <a16:creationId xmlns:a16="http://schemas.microsoft.com/office/drawing/2014/main" id="{9C905E9A-426C-244C-9833-E5891D835E62}"/>
                </a:ext>
              </a:extLst>
            </p:cNvPr>
            <p:cNvSpPr txBox="1">
              <a:spLocks noChangeArrowheads="1"/>
            </p:cNvSpPr>
            <p:nvPr/>
          </p:nvSpPr>
          <p:spPr bwMode="auto">
            <a:xfrm>
              <a:off x="7737194" y="4682250"/>
              <a:ext cx="973772"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Svinesund</a:t>
              </a:r>
            </a:p>
          </p:txBody>
        </p:sp>
        <p:sp>
          <p:nvSpPr>
            <p:cNvPr id="169" name="Bild 72">
              <a:extLst>
                <a:ext uri="{FF2B5EF4-FFF2-40B4-BE49-F238E27FC236}">
                  <a16:creationId xmlns:a16="http://schemas.microsoft.com/office/drawing/2014/main" id="{4DAEE6B7-2041-7346-9953-701DC66E24A3}"/>
                </a:ext>
              </a:extLst>
            </p:cNvPr>
            <p:cNvSpPr/>
            <p:nvPr/>
          </p:nvSpPr>
          <p:spPr>
            <a:xfrm>
              <a:off x="9924110" y="456774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93" name="Group 4">
            <a:extLst>
              <a:ext uri="{FF2B5EF4-FFF2-40B4-BE49-F238E27FC236}">
                <a16:creationId xmlns:a16="http://schemas.microsoft.com/office/drawing/2014/main" id="{F2F724DB-EC68-6048-92B4-E0899900645E}"/>
              </a:ext>
            </a:extLst>
          </p:cNvPr>
          <p:cNvGrpSpPr>
            <a:grpSpLocks noChangeAspect="1"/>
          </p:cNvGrpSpPr>
          <p:nvPr/>
        </p:nvGrpSpPr>
        <p:grpSpPr bwMode="auto">
          <a:xfrm>
            <a:off x="2865729" y="651966"/>
            <a:ext cx="1982230" cy="4554913"/>
            <a:chOff x="2900" y="0"/>
            <a:chExt cx="1880" cy="4320"/>
          </a:xfrm>
        </p:grpSpPr>
        <p:sp>
          <p:nvSpPr>
            <p:cNvPr id="240" name="AutoShape 3">
              <a:extLst>
                <a:ext uri="{FF2B5EF4-FFF2-40B4-BE49-F238E27FC236}">
                  <a16:creationId xmlns:a16="http://schemas.microsoft.com/office/drawing/2014/main" id="{9B7577DF-D32F-DF42-9947-EEBAB74240BF}"/>
                </a:ext>
              </a:extLst>
            </p:cNvPr>
            <p:cNvSpPr>
              <a:spLocks noChangeAspect="1" noChangeArrowheads="1" noTextEdit="1"/>
            </p:cNvSpPr>
            <p:nvPr/>
          </p:nvSpPr>
          <p:spPr bwMode="auto">
            <a:xfrm>
              <a:off x="2900" y="0"/>
              <a:ext cx="1880"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1" name="Freeform 5">
              <a:extLst>
                <a:ext uri="{FF2B5EF4-FFF2-40B4-BE49-F238E27FC236}">
                  <a16:creationId xmlns:a16="http://schemas.microsoft.com/office/drawing/2014/main" id="{9EC7A454-4972-8245-8660-0FA337BA7900}"/>
                </a:ext>
              </a:extLst>
            </p:cNvPr>
            <p:cNvSpPr>
              <a:spLocks/>
            </p:cNvSpPr>
            <p:nvPr/>
          </p:nvSpPr>
          <p:spPr bwMode="auto">
            <a:xfrm>
              <a:off x="3103" y="4026"/>
              <a:ext cx="314" cy="293"/>
            </a:xfrm>
            <a:custGeom>
              <a:avLst/>
              <a:gdLst>
                <a:gd name="T0" fmla="*/ 284 w 314"/>
                <a:gd name="T1" fmla="*/ 1 h 293"/>
                <a:gd name="T2" fmla="*/ 233 w 314"/>
                <a:gd name="T3" fmla="*/ 0 h 293"/>
                <a:gd name="T4" fmla="*/ 176 w 314"/>
                <a:gd name="T5" fmla="*/ 21 h 293"/>
                <a:gd name="T6" fmla="*/ 133 w 314"/>
                <a:gd name="T7" fmla="*/ 17 h 293"/>
                <a:gd name="T8" fmla="*/ 98 w 314"/>
                <a:gd name="T9" fmla="*/ 38 h 293"/>
                <a:gd name="T10" fmla="*/ 63 w 314"/>
                <a:gd name="T11" fmla="*/ 9 h 293"/>
                <a:gd name="T12" fmla="*/ 31 w 314"/>
                <a:gd name="T13" fmla="*/ 14 h 293"/>
                <a:gd name="T14" fmla="*/ 43 w 314"/>
                <a:gd name="T15" fmla="*/ 57 h 293"/>
                <a:gd name="T16" fmla="*/ 0 w 314"/>
                <a:gd name="T17" fmla="*/ 61 h 293"/>
                <a:gd name="T18" fmla="*/ 74 w 314"/>
                <a:gd name="T19" fmla="*/ 213 h 293"/>
                <a:gd name="T20" fmla="*/ 54 w 314"/>
                <a:gd name="T21" fmla="*/ 256 h 293"/>
                <a:gd name="T22" fmla="*/ 96 w 314"/>
                <a:gd name="T23" fmla="*/ 293 h 293"/>
                <a:gd name="T24" fmla="*/ 176 w 314"/>
                <a:gd name="T25" fmla="*/ 279 h 293"/>
                <a:gd name="T26" fmla="*/ 236 w 314"/>
                <a:gd name="T27" fmla="*/ 293 h 293"/>
                <a:gd name="T28" fmla="*/ 272 w 314"/>
                <a:gd name="T29" fmla="*/ 250 h 293"/>
                <a:gd name="T30" fmla="*/ 247 w 314"/>
                <a:gd name="T31" fmla="*/ 204 h 293"/>
                <a:gd name="T32" fmla="*/ 267 w 314"/>
                <a:gd name="T33" fmla="*/ 142 h 293"/>
                <a:gd name="T34" fmla="*/ 314 w 314"/>
                <a:gd name="T35" fmla="*/ 129 h 293"/>
                <a:gd name="T36" fmla="*/ 314 w 314"/>
                <a:gd name="T37" fmla="*/ 90 h 293"/>
                <a:gd name="T38" fmla="*/ 272 w 314"/>
                <a:gd name="T39" fmla="*/ 50 h 293"/>
                <a:gd name="T40" fmla="*/ 284 w 314"/>
                <a:gd name="T41" fmla="*/ 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293">
                  <a:moveTo>
                    <a:pt x="284" y="1"/>
                  </a:moveTo>
                  <a:lnTo>
                    <a:pt x="233" y="0"/>
                  </a:lnTo>
                  <a:lnTo>
                    <a:pt x="176" y="21"/>
                  </a:lnTo>
                  <a:lnTo>
                    <a:pt x="133" y="17"/>
                  </a:lnTo>
                  <a:lnTo>
                    <a:pt x="98" y="38"/>
                  </a:lnTo>
                  <a:lnTo>
                    <a:pt x="63" y="9"/>
                  </a:lnTo>
                  <a:lnTo>
                    <a:pt x="31" y="14"/>
                  </a:lnTo>
                  <a:lnTo>
                    <a:pt x="43" y="57"/>
                  </a:lnTo>
                  <a:lnTo>
                    <a:pt x="0" y="61"/>
                  </a:lnTo>
                  <a:lnTo>
                    <a:pt x="74" y="213"/>
                  </a:lnTo>
                  <a:lnTo>
                    <a:pt x="54" y="256"/>
                  </a:lnTo>
                  <a:lnTo>
                    <a:pt x="96" y="293"/>
                  </a:lnTo>
                  <a:lnTo>
                    <a:pt x="176" y="279"/>
                  </a:lnTo>
                  <a:lnTo>
                    <a:pt x="236" y="293"/>
                  </a:lnTo>
                  <a:lnTo>
                    <a:pt x="272" y="250"/>
                  </a:lnTo>
                  <a:lnTo>
                    <a:pt x="247" y="204"/>
                  </a:lnTo>
                  <a:lnTo>
                    <a:pt x="267" y="142"/>
                  </a:lnTo>
                  <a:lnTo>
                    <a:pt x="314" y="129"/>
                  </a:lnTo>
                  <a:lnTo>
                    <a:pt x="314" y="90"/>
                  </a:lnTo>
                  <a:lnTo>
                    <a:pt x="272" y="50"/>
                  </a:lnTo>
                  <a:lnTo>
                    <a:pt x="284" y="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6">
              <a:extLst>
                <a:ext uri="{FF2B5EF4-FFF2-40B4-BE49-F238E27FC236}">
                  <a16:creationId xmlns:a16="http://schemas.microsoft.com/office/drawing/2014/main" id="{B1D212BD-DBBE-3846-AA9F-D205FEACF482}"/>
                </a:ext>
              </a:extLst>
            </p:cNvPr>
            <p:cNvSpPr>
              <a:spLocks/>
            </p:cNvSpPr>
            <p:nvPr/>
          </p:nvSpPr>
          <p:spPr bwMode="auto">
            <a:xfrm>
              <a:off x="3048" y="2406"/>
              <a:ext cx="664" cy="710"/>
            </a:xfrm>
            <a:custGeom>
              <a:avLst/>
              <a:gdLst>
                <a:gd name="T0" fmla="*/ 236 w 664"/>
                <a:gd name="T1" fmla="*/ 564 h 710"/>
                <a:gd name="T2" fmla="*/ 251 w 664"/>
                <a:gd name="T3" fmla="*/ 606 h 710"/>
                <a:gd name="T4" fmla="*/ 301 w 664"/>
                <a:gd name="T5" fmla="*/ 606 h 710"/>
                <a:gd name="T6" fmla="*/ 330 w 664"/>
                <a:gd name="T7" fmla="*/ 660 h 710"/>
                <a:gd name="T8" fmla="*/ 374 w 664"/>
                <a:gd name="T9" fmla="*/ 660 h 710"/>
                <a:gd name="T10" fmla="*/ 392 w 664"/>
                <a:gd name="T11" fmla="*/ 641 h 710"/>
                <a:gd name="T12" fmla="*/ 447 w 664"/>
                <a:gd name="T13" fmla="*/ 664 h 710"/>
                <a:gd name="T14" fmla="*/ 472 w 664"/>
                <a:gd name="T15" fmla="*/ 710 h 710"/>
                <a:gd name="T16" fmla="*/ 513 w 664"/>
                <a:gd name="T17" fmla="*/ 677 h 710"/>
                <a:gd name="T18" fmla="*/ 524 w 664"/>
                <a:gd name="T19" fmla="*/ 618 h 710"/>
                <a:gd name="T20" fmla="*/ 591 w 664"/>
                <a:gd name="T21" fmla="*/ 634 h 710"/>
                <a:gd name="T22" fmla="*/ 658 w 664"/>
                <a:gd name="T23" fmla="*/ 610 h 710"/>
                <a:gd name="T24" fmla="*/ 664 w 664"/>
                <a:gd name="T25" fmla="*/ 600 h 710"/>
                <a:gd name="T26" fmla="*/ 579 w 664"/>
                <a:gd name="T27" fmla="*/ 493 h 710"/>
                <a:gd name="T28" fmla="*/ 616 w 664"/>
                <a:gd name="T29" fmla="*/ 449 h 710"/>
                <a:gd name="T30" fmla="*/ 569 w 664"/>
                <a:gd name="T31" fmla="*/ 367 h 710"/>
                <a:gd name="T32" fmla="*/ 524 w 664"/>
                <a:gd name="T33" fmla="*/ 345 h 710"/>
                <a:gd name="T34" fmla="*/ 442 w 664"/>
                <a:gd name="T35" fmla="*/ 200 h 710"/>
                <a:gd name="T36" fmla="*/ 414 w 664"/>
                <a:gd name="T37" fmla="*/ 222 h 710"/>
                <a:gd name="T38" fmla="*/ 368 w 664"/>
                <a:gd name="T39" fmla="*/ 220 h 710"/>
                <a:gd name="T40" fmla="*/ 368 w 664"/>
                <a:gd name="T41" fmla="*/ 196 h 710"/>
                <a:gd name="T42" fmla="*/ 334 w 664"/>
                <a:gd name="T43" fmla="*/ 186 h 710"/>
                <a:gd name="T44" fmla="*/ 203 w 664"/>
                <a:gd name="T45" fmla="*/ 172 h 710"/>
                <a:gd name="T46" fmla="*/ 165 w 664"/>
                <a:gd name="T47" fmla="*/ 94 h 710"/>
                <a:gd name="T48" fmla="*/ 173 w 664"/>
                <a:gd name="T49" fmla="*/ 61 h 710"/>
                <a:gd name="T50" fmla="*/ 140 w 664"/>
                <a:gd name="T51" fmla="*/ 51 h 710"/>
                <a:gd name="T52" fmla="*/ 99 w 664"/>
                <a:gd name="T53" fmla="*/ 2 h 710"/>
                <a:gd name="T54" fmla="*/ 23 w 664"/>
                <a:gd name="T55" fmla="*/ 0 h 710"/>
                <a:gd name="T56" fmla="*/ 0 w 664"/>
                <a:gd name="T57" fmla="*/ 160 h 710"/>
                <a:gd name="T58" fmla="*/ 32 w 664"/>
                <a:gd name="T59" fmla="*/ 195 h 710"/>
                <a:gd name="T60" fmla="*/ 67 w 664"/>
                <a:gd name="T61" fmla="*/ 205 h 710"/>
                <a:gd name="T62" fmla="*/ 107 w 664"/>
                <a:gd name="T63" fmla="*/ 271 h 710"/>
                <a:gd name="T64" fmla="*/ 84 w 664"/>
                <a:gd name="T65" fmla="*/ 349 h 710"/>
                <a:gd name="T66" fmla="*/ 207 w 664"/>
                <a:gd name="T67" fmla="*/ 546 h 710"/>
                <a:gd name="T68" fmla="*/ 236 w 664"/>
                <a:gd name="T69" fmla="*/ 5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710">
                  <a:moveTo>
                    <a:pt x="236" y="564"/>
                  </a:moveTo>
                  <a:lnTo>
                    <a:pt x="251" y="606"/>
                  </a:lnTo>
                  <a:lnTo>
                    <a:pt x="301" y="606"/>
                  </a:lnTo>
                  <a:lnTo>
                    <a:pt x="330" y="660"/>
                  </a:lnTo>
                  <a:lnTo>
                    <a:pt x="374" y="660"/>
                  </a:lnTo>
                  <a:lnTo>
                    <a:pt x="392" y="641"/>
                  </a:lnTo>
                  <a:lnTo>
                    <a:pt x="447" y="664"/>
                  </a:lnTo>
                  <a:lnTo>
                    <a:pt x="472" y="710"/>
                  </a:lnTo>
                  <a:lnTo>
                    <a:pt x="513" y="677"/>
                  </a:lnTo>
                  <a:lnTo>
                    <a:pt x="524" y="618"/>
                  </a:lnTo>
                  <a:lnTo>
                    <a:pt x="591" y="634"/>
                  </a:lnTo>
                  <a:lnTo>
                    <a:pt x="658" y="610"/>
                  </a:lnTo>
                  <a:lnTo>
                    <a:pt x="664" y="600"/>
                  </a:lnTo>
                  <a:lnTo>
                    <a:pt x="579" y="493"/>
                  </a:lnTo>
                  <a:lnTo>
                    <a:pt x="616" y="449"/>
                  </a:lnTo>
                  <a:lnTo>
                    <a:pt x="569" y="367"/>
                  </a:lnTo>
                  <a:lnTo>
                    <a:pt x="524" y="345"/>
                  </a:lnTo>
                  <a:lnTo>
                    <a:pt x="442" y="200"/>
                  </a:lnTo>
                  <a:lnTo>
                    <a:pt x="414" y="222"/>
                  </a:lnTo>
                  <a:lnTo>
                    <a:pt x="368" y="220"/>
                  </a:lnTo>
                  <a:lnTo>
                    <a:pt x="368" y="196"/>
                  </a:lnTo>
                  <a:lnTo>
                    <a:pt x="334" y="186"/>
                  </a:lnTo>
                  <a:lnTo>
                    <a:pt x="203" y="172"/>
                  </a:lnTo>
                  <a:lnTo>
                    <a:pt x="165" y="94"/>
                  </a:lnTo>
                  <a:lnTo>
                    <a:pt x="173" y="61"/>
                  </a:lnTo>
                  <a:lnTo>
                    <a:pt x="140" y="51"/>
                  </a:lnTo>
                  <a:lnTo>
                    <a:pt x="99" y="2"/>
                  </a:lnTo>
                  <a:lnTo>
                    <a:pt x="23" y="0"/>
                  </a:lnTo>
                  <a:lnTo>
                    <a:pt x="0" y="160"/>
                  </a:lnTo>
                  <a:lnTo>
                    <a:pt x="32" y="195"/>
                  </a:lnTo>
                  <a:lnTo>
                    <a:pt x="67" y="205"/>
                  </a:lnTo>
                  <a:lnTo>
                    <a:pt x="107" y="271"/>
                  </a:lnTo>
                  <a:lnTo>
                    <a:pt x="84" y="349"/>
                  </a:lnTo>
                  <a:lnTo>
                    <a:pt x="207" y="546"/>
                  </a:lnTo>
                  <a:lnTo>
                    <a:pt x="236" y="56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7">
              <a:extLst>
                <a:ext uri="{FF2B5EF4-FFF2-40B4-BE49-F238E27FC236}">
                  <a16:creationId xmlns:a16="http://schemas.microsoft.com/office/drawing/2014/main" id="{AD865B42-1A63-5942-9E06-1E8C0D8C8B3C}"/>
                </a:ext>
              </a:extLst>
            </p:cNvPr>
            <p:cNvSpPr>
              <a:spLocks/>
            </p:cNvSpPr>
            <p:nvPr/>
          </p:nvSpPr>
          <p:spPr bwMode="auto">
            <a:xfrm>
              <a:off x="2903" y="3292"/>
              <a:ext cx="527" cy="555"/>
            </a:xfrm>
            <a:custGeom>
              <a:avLst/>
              <a:gdLst>
                <a:gd name="T0" fmla="*/ 188 w 527"/>
                <a:gd name="T1" fmla="*/ 522 h 555"/>
                <a:gd name="T2" fmla="*/ 228 w 527"/>
                <a:gd name="T3" fmla="*/ 508 h 555"/>
                <a:gd name="T4" fmla="*/ 280 w 527"/>
                <a:gd name="T5" fmla="*/ 555 h 555"/>
                <a:gd name="T6" fmla="*/ 364 w 527"/>
                <a:gd name="T7" fmla="*/ 455 h 555"/>
                <a:gd name="T8" fmla="*/ 396 w 527"/>
                <a:gd name="T9" fmla="*/ 332 h 555"/>
                <a:gd name="T10" fmla="*/ 475 w 527"/>
                <a:gd name="T11" fmla="*/ 287 h 555"/>
                <a:gd name="T12" fmla="*/ 527 w 527"/>
                <a:gd name="T13" fmla="*/ 160 h 555"/>
                <a:gd name="T14" fmla="*/ 504 w 527"/>
                <a:gd name="T15" fmla="*/ 126 h 555"/>
                <a:gd name="T16" fmla="*/ 487 w 527"/>
                <a:gd name="T17" fmla="*/ 139 h 555"/>
                <a:gd name="T18" fmla="*/ 455 w 527"/>
                <a:gd name="T19" fmla="*/ 54 h 555"/>
                <a:gd name="T20" fmla="*/ 345 w 527"/>
                <a:gd name="T21" fmla="*/ 49 h 555"/>
                <a:gd name="T22" fmla="*/ 317 w 527"/>
                <a:gd name="T23" fmla="*/ 144 h 555"/>
                <a:gd name="T24" fmla="*/ 248 w 527"/>
                <a:gd name="T25" fmla="*/ 90 h 555"/>
                <a:gd name="T26" fmla="*/ 228 w 527"/>
                <a:gd name="T27" fmla="*/ 18 h 555"/>
                <a:gd name="T28" fmla="*/ 101 w 527"/>
                <a:gd name="T29" fmla="*/ 0 h 555"/>
                <a:gd name="T30" fmla="*/ 77 w 527"/>
                <a:gd name="T31" fmla="*/ 81 h 555"/>
                <a:gd name="T32" fmla="*/ 51 w 527"/>
                <a:gd name="T33" fmla="*/ 85 h 555"/>
                <a:gd name="T34" fmla="*/ 27 w 527"/>
                <a:gd name="T35" fmla="*/ 33 h 555"/>
                <a:gd name="T36" fmla="*/ 0 w 527"/>
                <a:gd name="T37" fmla="*/ 50 h 555"/>
                <a:gd name="T38" fmla="*/ 29 w 527"/>
                <a:gd name="T39" fmla="*/ 241 h 555"/>
                <a:gd name="T40" fmla="*/ 115 w 527"/>
                <a:gd name="T41" fmla="*/ 453 h 555"/>
                <a:gd name="T42" fmla="*/ 168 w 527"/>
                <a:gd name="T43" fmla="*/ 448 h 555"/>
                <a:gd name="T44" fmla="*/ 188 w 527"/>
                <a:gd name="T45" fmla="*/ 52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555">
                  <a:moveTo>
                    <a:pt x="188" y="522"/>
                  </a:moveTo>
                  <a:lnTo>
                    <a:pt x="228" y="508"/>
                  </a:lnTo>
                  <a:lnTo>
                    <a:pt x="280" y="555"/>
                  </a:lnTo>
                  <a:lnTo>
                    <a:pt x="364" y="455"/>
                  </a:lnTo>
                  <a:lnTo>
                    <a:pt x="396" y="332"/>
                  </a:lnTo>
                  <a:lnTo>
                    <a:pt x="475" y="287"/>
                  </a:lnTo>
                  <a:lnTo>
                    <a:pt x="527" y="160"/>
                  </a:lnTo>
                  <a:lnTo>
                    <a:pt x="504" y="126"/>
                  </a:lnTo>
                  <a:lnTo>
                    <a:pt x="487" y="139"/>
                  </a:lnTo>
                  <a:lnTo>
                    <a:pt x="455" y="54"/>
                  </a:lnTo>
                  <a:lnTo>
                    <a:pt x="345" y="49"/>
                  </a:lnTo>
                  <a:lnTo>
                    <a:pt x="317" y="144"/>
                  </a:lnTo>
                  <a:lnTo>
                    <a:pt x="248" y="90"/>
                  </a:lnTo>
                  <a:lnTo>
                    <a:pt x="228" y="18"/>
                  </a:lnTo>
                  <a:lnTo>
                    <a:pt x="101" y="0"/>
                  </a:lnTo>
                  <a:lnTo>
                    <a:pt x="77" y="81"/>
                  </a:lnTo>
                  <a:lnTo>
                    <a:pt x="51" y="85"/>
                  </a:lnTo>
                  <a:lnTo>
                    <a:pt x="27" y="33"/>
                  </a:lnTo>
                  <a:lnTo>
                    <a:pt x="0" y="50"/>
                  </a:lnTo>
                  <a:lnTo>
                    <a:pt x="29" y="241"/>
                  </a:lnTo>
                  <a:lnTo>
                    <a:pt x="115" y="453"/>
                  </a:lnTo>
                  <a:lnTo>
                    <a:pt x="168" y="448"/>
                  </a:lnTo>
                  <a:lnTo>
                    <a:pt x="188" y="522"/>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8">
              <a:extLst>
                <a:ext uri="{FF2B5EF4-FFF2-40B4-BE49-F238E27FC236}">
                  <a16:creationId xmlns:a16="http://schemas.microsoft.com/office/drawing/2014/main" id="{13D1CF3F-D3B2-1042-B4BC-4D74459C53DD}"/>
                </a:ext>
              </a:extLst>
            </p:cNvPr>
            <p:cNvSpPr>
              <a:spLocks/>
            </p:cNvSpPr>
            <p:nvPr/>
          </p:nvSpPr>
          <p:spPr bwMode="auto">
            <a:xfrm>
              <a:off x="3030" y="1463"/>
              <a:ext cx="720" cy="1129"/>
            </a:xfrm>
            <a:custGeom>
              <a:avLst/>
              <a:gdLst>
                <a:gd name="T0" fmla="*/ 158 w 720"/>
                <a:gd name="T1" fmla="*/ 994 h 1129"/>
                <a:gd name="T2" fmla="*/ 191 w 720"/>
                <a:gd name="T3" fmla="*/ 1004 h 1129"/>
                <a:gd name="T4" fmla="*/ 183 w 720"/>
                <a:gd name="T5" fmla="*/ 1037 h 1129"/>
                <a:gd name="T6" fmla="*/ 221 w 720"/>
                <a:gd name="T7" fmla="*/ 1115 h 1129"/>
                <a:gd name="T8" fmla="*/ 352 w 720"/>
                <a:gd name="T9" fmla="*/ 1129 h 1129"/>
                <a:gd name="T10" fmla="*/ 377 w 720"/>
                <a:gd name="T11" fmla="*/ 1059 h 1129"/>
                <a:gd name="T12" fmla="*/ 430 w 720"/>
                <a:gd name="T13" fmla="*/ 1051 h 1129"/>
                <a:gd name="T14" fmla="*/ 450 w 720"/>
                <a:gd name="T15" fmla="*/ 1016 h 1129"/>
                <a:gd name="T16" fmla="*/ 498 w 720"/>
                <a:gd name="T17" fmla="*/ 978 h 1129"/>
                <a:gd name="T18" fmla="*/ 480 w 720"/>
                <a:gd name="T19" fmla="*/ 938 h 1129"/>
                <a:gd name="T20" fmla="*/ 447 w 720"/>
                <a:gd name="T21" fmla="*/ 929 h 1129"/>
                <a:gd name="T22" fmla="*/ 410 w 720"/>
                <a:gd name="T23" fmla="*/ 903 h 1129"/>
                <a:gd name="T24" fmla="*/ 401 w 720"/>
                <a:gd name="T25" fmla="*/ 833 h 1129"/>
                <a:gd name="T26" fmla="*/ 479 w 720"/>
                <a:gd name="T27" fmla="*/ 823 h 1129"/>
                <a:gd name="T28" fmla="*/ 547 w 720"/>
                <a:gd name="T29" fmla="*/ 802 h 1129"/>
                <a:gd name="T30" fmla="*/ 631 w 720"/>
                <a:gd name="T31" fmla="*/ 793 h 1129"/>
                <a:gd name="T32" fmla="*/ 657 w 720"/>
                <a:gd name="T33" fmla="*/ 742 h 1129"/>
                <a:gd name="T34" fmla="*/ 720 w 720"/>
                <a:gd name="T35" fmla="*/ 716 h 1129"/>
                <a:gd name="T36" fmla="*/ 605 w 720"/>
                <a:gd name="T37" fmla="*/ 587 h 1129"/>
                <a:gd name="T38" fmla="*/ 559 w 720"/>
                <a:gd name="T39" fmla="*/ 490 h 1129"/>
                <a:gd name="T40" fmla="*/ 666 w 720"/>
                <a:gd name="T41" fmla="*/ 470 h 1129"/>
                <a:gd name="T42" fmla="*/ 683 w 720"/>
                <a:gd name="T43" fmla="*/ 368 h 1129"/>
                <a:gd name="T44" fmla="*/ 527 w 720"/>
                <a:gd name="T45" fmla="*/ 233 h 1129"/>
                <a:gd name="T46" fmla="*/ 429 w 720"/>
                <a:gd name="T47" fmla="*/ 95 h 1129"/>
                <a:gd name="T48" fmla="*/ 338 w 720"/>
                <a:gd name="T49" fmla="*/ 0 h 1129"/>
                <a:gd name="T50" fmla="*/ 245 w 720"/>
                <a:gd name="T51" fmla="*/ 177 h 1129"/>
                <a:gd name="T52" fmla="*/ 309 w 720"/>
                <a:gd name="T53" fmla="*/ 233 h 1129"/>
                <a:gd name="T54" fmla="*/ 312 w 720"/>
                <a:gd name="T55" fmla="*/ 329 h 1129"/>
                <a:gd name="T56" fmla="*/ 281 w 720"/>
                <a:gd name="T57" fmla="*/ 377 h 1129"/>
                <a:gd name="T58" fmla="*/ 177 w 720"/>
                <a:gd name="T59" fmla="*/ 346 h 1129"/>
                <a:gd name="T60" fmla="*/ 125 w 720"/>
                <a:gd name="T61" fmla="*/ 371 h 1129"/>
                <a:gd name="T62" fmla="*/ 33 w 720"/>
                <a:gd name="T63" fmla="*/ 492 h 1129"/>
                <a:gd name="T64" fmla="*/ 27 w 720"/>
                <a:gd name="T65" fmla="*/ 544 h 1129"/>
                <a:gd name="T66" fmla="*/ 0 w 720"/>
                <a:gd name="T67" fmla="*/ 613 h 1129"/>
                <a:gd name="T68" fmla="*/ 33 w 720"/>
                <a:gd name="T69" fmla="*/ 694 h 1129"/>
                <a:gd name="T70" fmla="*/ 13 w 720"/>
                <a:gd name="T71" fmla="*/ 813 h 1129"/>
                <a:gd name="T72" fmla="*/ 41 w 720"/>
                <a:gd name="T73" fmla="*/ 943 h 1129"/>
                <a:gd name="T74" fmla="*/ 117 w 720"/>
                <a:gd name="T75" fmla="*/ 945 h 1129"/>
                <a:gd name="T76" fmla="*/ 158 w 720"/>
                <a:gd name="T77" fmla="*/ 99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0" h="1129">
                  <a:moveTo>
                    <a:pt x="158" y="994"/>
                  </a:moveTo>
                  <a:lnTo>
                    <a:pt x="191" y="1004"/>
                  </a:lnTo>
                  <a:lnTo>
                    <a:pt x="183" y="1037"/>
                  </a:lnTo>
                  <a:lnTo>
                    <a:pt x="221" y="1115"/>
                  </a:lnTo>
                  <a:lnTo>
                    <a:pt x="352" y="1129"/>
                  </a:lnTo>
                  <a:lnTo>
                    <a:pt x="377" y="1059"/>
                  </a:lnTo>
                  <a:lnTo>
                    <a:pt x="430" y="1051"/>
                  </a:lnTo>
                  <a:lnTo>
                    <a:pt x="450" y="1016"/>
                  </a:lnTo>
                  <a:lnTo>
                    <a:pt x="498" y="978"/>
                  </a:lnTo>
                  <a:lnTo>
                    <a:pt x="480" y="938"/>
                  </a:lnTo>
                  <a:lnTo>
                    <a:pt x="447" y="929"/>
                  </a:lnTo>
                  <a:lnTo>
                    <a:pt x="410" y="903"/>
                  </a:lnTo>
                  <a:lnTo>
                    <a:pt x="401" y="833"/>
                  </a:lnTo>
                  <a:lnTo>
                    <a:pt x="479" y="823"/>
                  </a:lnTo>
                  <a:lnTo>
                    <a:pt x="547" y="802"/>
                  </a:lnTo>
                  <a:lnTo>
                    <a:pt x="631" y="793"/>
                  </a:lnTo>
                  <a:lnTo>
                    <a:pt x="657" y="742"/>
                  </a:lnTo>
                  <a:lnTo>
                    <a:pt x="720" y="716"/>
                  </a:lnTo>
                  <a:lnTo>
                    <a:pt x="605" y="587"/>
                  </a:lnTo>
                  <a:lnTo>
                    <a:pt x="559" y="490"/>
                  </a:lnTo>
                  <a:lnTo>
                    <a:pt x="666" y="470"/>
                  </a:lnTo>
                  <a:lnTo>
                    <a:pt x="683" y="368"/>
                  </a:lnTo>
                  <a:lnTo>
                    <a:pt x="527" y="233"/>
                  </a:lnTo>
                  <a:lnTo>
                    <a:pt x="429" y="95"/>
                  </a:lnTo>
                  <a:lnTo>
                    <a:pt x="338" y="0"/>
                  </a:lnTo>
                  <a:lnTo>
                    <a:pt x="245" y="177"/>
                  </a:lnTo>
                  <a:lnTo>
                    <a:pt x="309" y="233"/>
                  </a:lnTo>
                  <a:lnTo>
                    <a:pt x="312" y="329"/>
                  </a:lnTo>
                  <a:lnTo>
                    <a:pt x="281" y="377"/>
                  </a:lnTo>
                  <a:lnTo>
                    <a:pt x="177" y="346"/>
                  </a:lnTo>
                  <a:lnTo>
                    <a:pt x="125" y="371"/>
                  </a:lnTo>
                  <a:lnTo>
                    <a:pt x="33" y="492"/>
                  </a:lnTo>
                  <a:lnTo>
                    <a:pt x="27" y="544"/>
                  </a:lnTo>
                  <a:lnTo>
                    <a:pt x="0" y="613"/>
                  </a:lnTo>
                  <a:lnTo>
                    <a:pt x="33" y="694"/>
                  </a:lnTo>
                  <a:lnTo>
                    <a:pt x="13" y="813"/>
                  </a:lnTo>
                  <a:lnTo>
                    <a:pt x="41" y="943"/>
                  </a:lnTo>
                  <a:lnTo>
                    <a:pt x="117" y="945"/>
                  </a:lnTo>
                  <a:lnTo>
                    <a:pt x="158" y="99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
              <a:extLst>
                <a:ext uri="{FF2B5EF4-FFF2-40B4-BE49-F238E27FC236}">
                  <a16:creationId xmlns:a16="http://schemas.microsoft.com/office/drawing/2014/main" id="{803C0E8B-0509-6042-A90B-797857D49FB7}"/>
                </a:ext>
              </a:extLst>
            </p:cNvPr>
            <p:cNvSpPr>
              <a:spLocks/>
            </p:cNvSpPr>
            <p:nvPr/>
          </p:nvSpPr>
          <p:spPr bwMode="auto">
            <a:xfrm>
              <a:off x="3018" y="3740"/>
              <a:ext cx="251" cy="324"/>
            </a:xfrm>
            <a:custGeom>
              <a:avLst/>
              <a:gdLst>
                <a:gd name="T0" fmla="*/ 218 w 251"/>
                <a:gd name="T1" fmla="*/ 303 h 324"/>
                <a:gd name="T2" fmla="*/ 197 w 251"/>
                <a:gd name="T3" fmla="*/ 200 h 324"/>
                <a:gd name="T4" fmla="*/ 246 w 251"/>
                <a:gd name="T5" fmla="*/ 177 h 324"/>
                <a:gd name="T6" fmla="*/ 251 w 251"/>
                <a:gd name="T7" fmla="*/ 146 h 324"/>
                <a:gd name="T8" fmla="*/ 205 w 251"/>
                <a:gd name="T9" fmla="*/ 125 h 324"/>
                <a:gd name="T10" fmla="*/ 172 w 251"/>
                <a:gd name="T11" fmla="*/ 142 h 324"/>
                <a:gd name="T12" fmla="*/ 165 w 251"/>
                <a:gd name="T13" fmla="*/ 107 h 324"/>
                <a:gd name="T14" fmla="*/ 113 w 251"/>
                <a:gd name="T15" fmla="*/ 60 h 324"/>
                <a:gd name="T16" fmla="*/ 73 w 251"/>
                <a:gd name="T17" fmla="*/ 74 h 324"/>
                <a:gd name="T18" fmla="*/ 53 w 251"/>
                <a:gd name="T19" fmla="*/ 0 h 324"/>
                <a:gd name="T20" fmla="*/ 0 w 251"/>
                <a:gd name="T21" fmla="*/ 5 h 324"/>
                <a:gd name="T22" fmla="*/ 0 w 251"/>
                <a:gd name="T23" fmla="*/ 43 h 324"/>
                <a:gd name="T24" fmla="*/ 27 w 251"/>
                <a:gd name="T25" fmla="*/ 74 h 324"/>
                <a:gd name="T26" fmla="*/ 64 w 251"/>
                <a:gd name="T27" fmla="*/ 171 h 324"/>
                <a:gd name="T28" fmla="*/ 148 w 251"/>
                <a:gd name="T29" fmla="*/ 295 h 324"/>
                <a:gd name="T30" fmla="*/ 183 w 251"/>
                <a:gd name="T31" fmla="*/ 324 h 324"/>
                <a:gd name="T32" fmla="*/ 218 w 251"/>
                <a:gd name="T33" fmla="*/ 30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24">
                  <a:moveTo>
                    <a:pt x="218" y="303"/>
                  </a:moveTo>
                  <a:lnTo>
                    <a:pt x="197" y="200"/>
                  </a:lnTo>
                  <a:lnTo>
                    <a:pt x="246" y="177"/>
                  </a:lnTo>
                  <a:lnTo>
                    <a:pt x="251" y="146"/>
                  </a:lnTo>
                  <a:lnTo>
                    <a:pt x="205" y="125"/>
                  </a:lnTo>
                  <a:lnTo>
                    <a:pt x="172" y="142"/>
                  </a:lnTo>
                  <a:lnTo>
                    <a:pt x="165" y="107"/>
                  </a:lnTo>
                  <a:lnTo>
                    <a:pt x="113" y="60"/>
                  </a:lnTo>
                  <a:lnTo>
                    <a:pt x="73" y="74"/>
                  </a:lnTo>
                  <a:lnTo>
                    <a:pt x="53" y="0"/>
                  </a:lnTo>
                  <a:lnTo>
                    <a:pt x="0" y="5"/>
                  </a:lnTo>
                  <a:lnTo>
                    <a:pt x="0" y="43"/>
                  </a:lnTo>
                  <a:lnTo>
                    <a:pt x="27" y="74"/>
                  </a:lnTo>
                  <a:lnTo>
                    <a:pt x="64" y="171"/>
                  </a:lnTo>
                  <a:lnTo>
                    <a:pt x="148" y="295"/>
                  </a:lnTo>
                  <a:lnTo>
                    <a:pt x="183" y="324"/>
                  </a:lnTo>
                  <a:lnTo>
                    <a:pt x="218" y="303"/>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6" name="Freeform 10">
              <a:extLst>
                <a:ext uri="{FF2B5EF4-FFF2-40B4-BE49-F238E27FC236}">
                  <a16:creationId xmlns:a16="http://schemas.microsoft.com/office/drawing/2014/main" id="{42D06B95-65DE-754C-8993-CAF1AAEF5CDA}"/>
                </a:ext>
              </a:extLst>
            </p:cNvPr>
            <p:cNvSpPr>
              <a:spLocks/>
            </p:cNvSpPr>
            <p:nvPr/>
          </p:nvSpPr>
          <p:spPr bwMode="auto">
            <a:xfrm>
              <a:off x="2991" y="2755"/>
              <a:ext cx="387" cy="681"/>
            </a:xfrm>
            <a:custGeom>
              <a:avLst/>
              <a:gdLst>
                <a:gd name="T0" fmla="*/ 160 w 387"/>
                <a:gd name="T1" fmla="*/ 627 h 681"/>
                <a:gd name="T2" fmla="*/ 229 w 387"/>
                <a:gd name="T3" fmla="*/ 681 h 681"/>
                <a:gd name="T4" fmla="*/ 257 w 387"/>
                <a:gd name="T5" fmla="*/ 586 h 681"/>
                <a:gd name="T6" fmla="*/ 367 w 387"/>
                <a:gd name="T7" fmla="*/ 591 h 681"/>
                <a:gd name="T8" fmla="*/ 387 w 387"/>
                <a:gd name="T9" fmla="*/ 455 h 681"/>
                <a:gd name="T10" fmla="*/ 387 w 387"/>
                <a:gd name="T11" fmla="*/ 311 h 681"/>
                <a:gd name="T12" fmla="*/ 358 w 387"/>
                <a:gd name="T13" fmla="*/ 257 h 681"/>
                <a:gd name="T14" fmla="*/ 308 w 387"/>
                <a:gd name="T15" fmla="*/ 257 h 681"/>
                <a:gd name="T16" fmla="*/ 293 w 387"/>
                <a:gd name="T17" fmla="*/ 215 h 681"/>
                <a:gd name="T18" fmla="*/ 264 w 387"/>
                <a:gd name="T19" fmla="*/ 197 h 681"/>
                <a:gd name="T20" fmla="*/ 141 w 387"/>
                <a:gd name="T21" fmla="*/ 0 h 681"/>
                <a:gd name="T22" fmla="*/ 72 w 387"/>
                <a:gd name="T23" fmla="*/ 32 h 681"/>
                <a:gd name="T24" fmla="*/ 119 w 387"/>
                <a:gd name="T25" fmla="*/ 159 h 681"/>
                <a:gd name="T26" fmla="*/ 107 w 387"/>
                <a:gd name="T27" fmla="*/ 293 h 681"/>
                <a:gd name="T28" fmla="*/ 30 w 387"/>
                <a:gd name="T29" fmla="*/ 384 h 681"/>
                <a:gd name="T30" fmla="*/ 0 w 387"/>
                <a:gd name="T31" fmla="*/ 420 h 681"/>
                <a:gd name="T32" fmla="*/ 13 w 387"/>
                <a:gd name="T33" fmla="*/ 537 h 681"/>
                <a:gd name="T34" fmla="*/ 140 w 387"/>
                <a:gd name="T35" fmla="*/ 555 h 681"/>
                <a:gd name="T36" fmla="*/ 160 w 387"/>
                <a:gd name="T37" fmla="*/ 6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7" h="681">
                  <a:moveTo>
                    <a:pt x="160" y="627"/>
                  </a:moveTo>
                  <a:lnTo>
                    <a:pt x="229" y="681"/>
                  </a:lnTo>
                  <a:lnTo>
                    <a:pt x="257" y="586"/>
                  </a:lnTo>
                  <a:lnTo>
                    <a:pt x="367" y="591"/>
                  </a:lnTo>
                  <a:lnTo>
                    <a:pt x="387" y="455"/>
                  </a:lnTo>
                  <a:lnTo>
                    <a:pt x="387" y="311"/>
                  </a:lnTo>
                  <a:lnTo>
                    <a:pt x="358" y="257"/>
                  </a:lnTo>
                  <a:lnTo>
                    <a:pt x="308" y="257"/>
                  </a:lnTo>
                  <a:lnTo>
                    <a:pt x="293" y="215"/>
                  </a:lnTo>
                  <a:lnTo>
                    <a:pt x="264" y="197"/>
                  </a:lnTo>
                  <a:lnTo>
                    <a:pt x="141" y="0"/>
                  </a:lnTo>
                  <a:lnTo>
                    <a:pt x="72" y="32"/>
                  </a:lnTo>
                  <a:lnTo>
                    <a:pt x="119" y="159"/>
                  </a:lnTo>
                  <a:lnTo>
                    <a:pt x="107" y="293"/>
                  </a:lnTo>
                  <a:lnTo>
                    <a:pt x="30" y="384"/>
                  </a:lnTo>
                  <a:lnTo>
                    <a:pt x="0" y="420"/>
                  </a:lnTo>
                  <a:lnTo>
                    <a:pt x="13" y="537"/>
                  </a:lnTo>
                  <a:lnTo>
                    <a:pt x="140" y="555"/>
                  </a:lnTo>
                  <a:lnTo>
                    <a:pt x="160" y="627"/>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7" name="Freeform 11">
              <a:extLst>
                <a:ext uri="{FF2B5EF4-FFF2-40B4-BE49-F238E27FC236}">
                  <a16:creationId xmlns:a16="http://schemas.microsoft.com/office/drawing/2014/main" id="{9F3E6C3B-311A-5B4F-8E20-27672AB8F383}"/>
                </a:ext>
              </a:extLst>
            </p:cNvPr>
            <p:cNvSpPr>
              <a:spLocks/>
            </p:cNvSpPr>
            <p:nvPr/>
          </p:nvSpPr>
          <p:spPr bwMode="auto">
            <a:xfrm>
              <a:off x="3183" y="3579"/>
              <a:ext cx="371" cy="344"/>
            </a:xfrm>
            <a:custGeom>
              <a:avLst/>
              <a:gdLst>
                <a:gd name="T0" fmla="*/ 84 w 371"/>
                <a:gd name="T1" fmla="*/ 168 h 344"/>
                <a:gd name="T2" fmla="*/ 0 w 371"/>
                <a:gd name="T3" fmla="*/ 268 h 344"/>
                <a:gd name="T4" fmla="*/ 7 w 371"/>
                <a:gd name="T5" fmla="*/ 303 h 344"/>
                <a:gd name="T6" fmla="*/ 40 w 371"/>
                <a:gd name="T7" fmla="*/ 286 h 344"/>
                <a:gd name="T8" fmla="*/ 86 w 371"/>
                <a:gd name="T9" fmla="*/ 307 h 344"/>
                <a:gd name="T10" fmla="*/ 144 w 371"/>
                <a:gd name="T11" fmla="*/ 301 h 344"/>
                <a:gd name="T12" fmla="*/ 176 w 371"/>
                <a:gd name="T13" fmla="*/ 344 h 344"/>
                <a:gd name="T14" fmla="*/ 190 w 371"/>
                <a:gd name="T15" fmla="*/ 290 h 344"/>
                <a:gd name="T16" fmla="*/ 251 w 371"/>
                <a:gd name="T17" fmla="*/ 256 h 344"/>
                <a:gd name="T18" fmla="*/ 276 w 371"/>
                <a:gd name="T19" fmla="*/ 270 h 344"/>
                <a:gd name="T20" fmla="*/ 345 w 371"/>
                <a:gd name="T21" fmla="*/ 261 h 344"/>
                <a:gd name="T22" fmla="*/ 371 w 371"/>
                <a:gd name="T23" fmla="*/ 156 h 344"/>
                <a:gd name="T24" fmla="*/ 339 w 371"/>
                <a:gd name="T25" fmla="*/ 128 h 344"/>
                <a:gd name="T26" fmla="*/ 296 w 371"/>
                <a:gd name="T27" fmla="*/ 117 h 344"/>
                <a:gd name="T28" fmla="*/ 279 w 371"/>
                <a:gd name="T29" fmla="*/ 60 h 344"/>
                <a:gd name="T30" fmla="*/ 279 w 371"/>
                <a:gd name="T31" fmla="*/ 14 h 344"/>
                <a:gd name="T32" fmla="*/ 242 w 371"/>
                <a:gd name="T33" fmla="*/ 19 h 344"/>
                <a:gd name="T34" fmla="*/ 195 w 371"/>
                <a:gd name="T35" fmla="*/ 0 h 344"/>
                <a:gd name="T36" fmla="*/ 116 w 371"/>
                <a:gd name="T37" fmla="*/ 45 h 344"/>
                <a:gd name="T38" fmla="*/ 84 w 371"/>
                <a:gd name="T39" fmla="*/ 1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344">
                  <a:moveTo>
                    <a:pt x="84" y="168"/>
                  </a:moveTo>
                  <a:lnTo>
                    <a:pt x="0" y="268"/>
                  </a:lnTo>
                  <a:lnTo>
                    <a:pt x="7" y="303"/>
                  </a:lnTo>
                  <a:lnTo>
                    <a:pt x="40" y="286"/>
                  </a:lnTo>
                  <a:lnTo>
                    <a:pt x="86" y="307"/>
                  </a:lnTo>
                  <a:lnTo>
                    <a:pt x="144" y="301"/>
                  </a:lnTo>
                  <a:lnTo>
                    <a:pt x="176" y="344"/>
                  </a:lnTo>
                  <a:lnTo>
                    <a:pt x="190" y="290"/>
                  </a:lnTo>
                  <a:lnTo>
                    <a:pt x="251" y="256"/>
                  </a:lnTo>
                  <a:lnTo>
                    <a:pt x="276" y="270"/>
                  </a:lnTo>
                  <a:lnTo>
                    <a:pt x="345" y="261"/>
                  </a:lnTo>
                  <a:lnTo>
                    <a:pt x="371" y="156"/>
                  </a:lnTo>
                  <a:lnTo>
                    <a:pt x="339" y="128"/>
                  </a:lnTo>
                  <a:lnTo>
                    <a:pt x="296" y="117"/>
                  </a:lnTo>
                  <a:lnTo>
                    <a:pt x="279" y="60"/>
                  </a:lnTo>
                  <a:lnTo>
                    <a:pt x="279" y="14"/>
                  </a:lnTo>
                  <a:lnTo>
                    <a:pt x="242" y="19"/>
                  </a:lnTo>
                  <a:lnTo>
                    <a:pt x="195" y="0"/>
                  </a:lnTo>
                  <a:lnTo>
                    <a:pt x="116" y="45"/>
                  </a:lnTo>
                  <a:lnTo>
                    <a:pt x="84" y="168"/>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2">
              <a:extLst>
                <a:ext uri="{FF2B5EF4-FFF2-40B4-BE49-F238E27FC236}">
                  <a16:creationId xmlns:a16="http://schemas.microsoft.com/office/drawing/2014/main" id="{0DB90AA5-B09F-5C4C-87BC-843D3087656D}"/>
                </a:ext>
              </a:extLst>
            </p:cNvPr>
            <p:cNvSpPr>
              <a:spLocks/>
            </p:cNvSpPr>
            <p:nvPr/>
          </p:nvSpPr>
          <p:spPr bwMode="auto">
            <a:xfrm>
              <a:off x="3520" y="3016"/>
              <a:ext cx="224" cy="275"/>
            </a:xfrm>
            <a:custGeom>
              <a:avLst/>
              <a:gdLst>
                <a:gd name="T0" fmla="*/ 52 w 224"/>
                <a:gd name="T1" fmla="*/ 8 h 275"/>
                <a:gd name="T2" fmla="*/ 41 w 224"/>
                <a:gd name="T3" fmla="*/ 67 h 275"/>
                <a:gd name="T4" fmla="*/ 0 w 224"/>
                <a:gd name="T5" fmla="*/ 100 h 275"/>
                <a:gd name="T6" fmla="*/ 43 w 224"/>
                <a:gd name="T7" fmla="*/ 202 h 275"/>
                <a:gd name="T8" fmla="*/ 29 w 224"/>
                <a:gd name="T9" fmla="*/ 237 h 275"/>
                <a:gd name="T10" fmla="*/ 54 w 224"/>
                <a:gd name="T11" fmla="*/ 275 h 275"/>
                <a:gd name="T12" fmla="*/ 133 w 224"/>
                <a:gd name="T13" fmla="*/ 206 h 275"/>
                <a:gd name="T14" fmla="*/ 224 w 224"/>
                <a:gd name="T15" fmla="*/ 187 h 275"/>
                <a:gd name="T16" fmla="*/ 205 w 224"/>
                <a:gd name="T17" fmla="*/ 145 h 275"/>
                <a:gd name="T18" fmla="*/ 196 w 224"/>
                <a:gd name="T19" fmla="*/ 78 h 275"/>
                <a:gd name="T20" fmla="*/ 186 w 224"/>
                <a:gd name="T21" fmla="*/ 0 h 275"/>
                <a:gd name="T22" fmla="*/ 119 w 224"/>
                <a:gd name="T23" fmla="*/ 24 h 275"/>
                <a:gd name="T24" fmla="*/ 52 w 224"/>
                <a:gd name="T25" fmla="*/ 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5">
                  <a:moveTo>
                    <a:pt x="52" y="8"/>
                  </a:moveTo>
                  <a:lnTo>
                    <a:pt x="41" y="67"/>
                  </a:lnTo>
                  <a:lnTo>
                    <a:pt x="0" y="100"/>
                  </a:lnTo>
                  <a:lnTo>
                    <a:pt x="43" y="202"/>
                  </a:lnTo>
                  <a:lnTo>
                    <a:pt x="29" y="237"/>
                  </a:lnTo>
                  <a:lnTo>
                    <a:pt x="54" y="275"/>
                  </a:lnTo>
                  <a:lnTo>
                    <a:pt x="133" y="206"/>
                  </a:lnTo>
                  <a:lnTo>
                    <a:pt x="224" y="187"/>
                  </a:lnTo>
                  <a:lnTo>
                    <a:pt x="205" y="145"/>
                  </a:lnTo>
                  <a:lnTo>
                    <a:pt x="196" y="78"/>
                  </a:lnTo>
                  <a:lnTo>
                    <a:pt x="186" y="0"/>
                  </a:lnTo>
                  <a:lnTo>
                    <a:pt x="119" y="24"/>
                  </a:lnTo>
                  <a:lnTo>
                    <a:pt x="52" y="8"/>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3">
              <a:extLst>
                <a:ext uri="{FF2B5EF4-FFF2-40B4-BE49-F238E27FC236}">
                  <a16:creationId xmlns:a16="http://schemas.microsoft.com/office/drawing/2014/main" id="{DBE364B8-0884-6849-8877-FB2F75D77925}"/>
                </a:ext>
              </a:extLst>
            </p:cNvPr>
            <p:cNvSpPr>
              <a:spLocks/>
            </p:cNvSpPr>
            <p:nvPr/>
          </p:nvSpPr>
          <p:spPr bwMode="auto">
            <a:xfrm>
              <a:off x="3215" y="3835"/>
              <a:ext cx="366" cy="223"/>
            </a:xfrm>
            <a:custGeom>
              <a:avLst/>
              <a:gdLst>
                <a:gd name="T0" fmla="*/ 219 w 366"/>
                <a:gd name="T1" fmla="*/ 0 h 223"/>
                <a:gd name="T2" fmla="*/ 158 w 366"/>
                <a:gd name="T3" fmla="*/ 34 h 223"/>
                <a:gd name="T4" fmla="*/ 144 w 366"/>
                <a:gd name="T5" fmla="*/ 88 h 223"/>
                <a:gd name="T6" fmla="*/ 112 w 366"/>
                <a:gd name="T7" fmla="*/ 45 h 223"/>
                <a:gd name="T8" fmla="*/ 54 w 366"/>
                <a:gd name="T9" fmla="*/ 51 h 223"/>
                <a:gd name="T10" fmla="*/ 49 w 366"/>
                <a:gd name="T11" fmla="*/ 82 h 223"/>
                <a:gd name="T12" fmla="*/ 0 w 366"/>
                <a:gd name="T13" fmla="*/ 105 h 223"/>
                <a:gd name="T14" fmla="*/ 21 w 366"/>
                <a:gd name="T15" fmla="*/ 208 h 223"/>
                <a:gd name="T16" fmla="*/ 64 w 366"/>
                <a:gd name="T17" fmla="*/ 212 h 223"/>
                <a:gd name="T18" fmla="*/ 121 w 366"/>
                <a:gd name="T19" fmla="*/ 191 h 223"/>
                <a:gd name="T20" fmla="*/ 172 w 366"/>
                <a:gd name="T21" fmla="*/ 192 h 223"/>
                <a:gd name="T22" fmla="*/ 222 w 366"/>
                <a:gd name="T23" fmla="*/ 223 h 223"/>
                <a:gd name="T24" fmla="*/ 259 w 366"/>
                <a:gd name="T25" fmla="*/ 196 h 223"/>
                <a:gd name="T26" fmla="*/ 305 w 366"/>
                <a:gd name="T27" fmla="*/ 196 h 223"/>
                <a:gd name="T28" fmla="*/ 299 w 366"/>
                <a:gd name="T29" fmla="*/ 148 h 223"/>
                <a:gd name="T30" fmla="*/ 331 w 366"/>
                <a:gd name="T31" fmla="*/ 94 h 223"/>
                <a:gd name="T32" fmla="*/ 366 w 366"/>
                <a:gd name="T33" fmla="*/ 65 h 223"/>
                <a:gd name="T34" fmla="*/ 313 w 366"/>
                <a:gd name="T35" fmla="*/ 5 h 223"/>
                <a:gd name="T36" fmla="*/ 244 w 366"/>
                <a:gd name="T37" fmla="*/ 14 h 223"/>
                <a:gd name="T38" fmla="*/ 219 w 366"/>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223">
                  <a:moveTo>
                    <a:pt x="219" y="0"/>
                  </a:moveTo>
                  <a:lnTo>
                    <a:pt x="158" y="34"/>
                  </a:lnTo>
                  <a:lnTo>
                    <a:pt x="144" y="88"/>
                  </a:lnTo>
                  <a:lnTo>
                    <a:pt x="112" y="45"/>
                  </a:lnTo>
                  <a:lnTo>
                    <a:pt x="54" y="51"/>
                  </a:lnTo>
                  <a:lnTo>
                    <a:pt x="49" y="82"/>
                  </a:lnTo>
                  <a:lnTo>
                    <a:pt x="0" y="105"/>
                  </a:lnTo>
                  <a:lnTo>
                    <a:pt x="21" y="208"/>
                  </a:lnTo>
                  <a:lnTo>
                    <a:pt x="64" y="212"/>
                  </a:lnTo>
                  <a:lnTo>
                    <a:pt x="121" y="191"/>
                  </a:lnTo>
                  <a:lnTo>
                    <a:pt x="172" y="192"/>
                  </a:lnTo>
                  <a:lnTo>
                    <a:pt x="222" y="223"/>
                  </a:lnTo>
                  <a:lnTo>
                    <a:pt x="259" y="196"/>
                  </a:lnTo>
                  <a:lnTo>
                    <a:pt x="305" y="196"/>
                  </a:lnTo>
                  <a:lnTo>
                    <a:pt x="299" y="148"/>
                  </a:lnTo>
                  <a:lnTo>
                    <a:pt x="331" y="94"/>
                  </a:lnTo>
                  <a:lnTo>
                    <a:pt x="366" y="65"/>
                  </a:lnTo>
                  <a:lnTo>
                    <a:pt x="313" y="5"/>
                  </a:lnTo>
                  <a:lnTo>
                    <a:pt x="244" y="14"/>
                  </a:lnTo>
                  <a:lnTo>
                    <a:pt x="219" y="0"/>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0" name="Freeform 14">
              <a:extLst>
                <a:ext uri="{FF2B5EF4-FFF2-40B4-BE49-F238E27FC236}">
                  <a16:creationId xmlns:a16="http://schemas.microsoft.com/office/drawing/2014/main" id="{9F0D7AEE-BF92-1746-A91A-7ED51164052C}"/>
                </a:ext>
              </a:extLst>
            </p:cNvPr>
            <p:cNvSpPr>
              <a:spLocks/>
            </p:cNvSpPr>
            <p:nvPr/>
          </p:nvSpPr>
          <p:spPr bwMode="auto">
            <a:xfrm>
              <a:off x="3358" y="3047"/>
              <a:ext cx="222" cy="405"/>
            </a:xfrm>
            <a:custGeom>
              <a:avLst/>
              <a:gdLst>
                <a:gd name="T0" fmla="*/ 205 w 222"/>
                <a:gd name="T1" fmla="*/ 171 h 405"/>
                <a:gd name="T2" fmla="*/ 162 w 222"/>
                <a:gd name="T3" fmla="*/ 69 h 405"/>
                <a:gd name="T4" fmla="*/ 137 w 222"/>
                <a:gd name="T5" fmla="*/ 23 h 405"/>
                <a:gd name="T6" fmla="*/ 82 w 222"/>
                <a:gd name="T7" fmla="*/ 0 h 405"/>
                <a:gd name="T8" fmla="*/ 64 w 222"/>
                <a:gd name="T9" fmla="*/ 19 h 405"/>
                <a:gd name="T10" fmla="*/ 20 w 222"/>
                <a:gd name="T11" fmla="*/ 19 h 405"/>
                <a:gd name="T12" fmla="*/ 20 w 222"/>
                <a:gd name="T13" fmla="*/ 163 h 405"/>
                <a:gd name="T14" fmla="*/ 0 w 222"/>
                <a:gd name="T15" fmla="*/ 299 h 405"/>
                <a:gd name="T16" fmla="*/ 32 w 222"/>
                <a:gd name="T17" fmla="*/ 384 h 405"/>
                <a:gd name="T18" fmla="*/ 49 w 222"/>
                <a:gd name="T19" fmla="*/ 371 h 405"/>
                <a:gd name="T20" fmla="*/ 72 w 222"/>
                <a:gd name="T21" fmla="*/ 405 h 405"/>
                <a:gd name="T22" fmla="*/ 148 w 222"/>
                <a:gd name="T23" fmla="*/ 350 h 405"/>
                <a:gd name="T24" fmla="*/ 222 w 222"/>
                <a:gd name="T25" fmla="*/ 310 h 405"/>
                <a:gd name="T26" fmla="*/ 216 w 222"/>
                <a:gd name="T27" fmla="*/ 244 h 405"/>
                <a:gd name="T28" fmla="*/ 191 w 222"/>
                <a:gd name="T29" fmla="*/ 206 h 405"/>
                <a:gd name="T30" fmla="*/ 205 w 222"/>
                <a:gd name="T31" fmla="*/ 1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405">
                  <a:moveTo>
                    <a:pt x="205" y="171"/>
                  </a:moveTo>
                  <a:lnTo>
                    <a:pt x="162" y="69"/>
                  </a:lnTo>
                  <a:lnTo>
                    <a:pt x="137" y="23"/>
                  </a:lnTo>
                  <a:lnTo>
                    <a:pt x="82" y="0"/>
                  </a:lnTo>
                  <a:lnTo>
                    <a:pt x="64" y="19"/>
                  </a:lnTo>
                  <a:lnTo>
                    <a:pt x="20" y="19"/>
                  </a:lnTo>
                  <a:lnTo>
                    <a:pt x="20" y="163"/>
                  </a:lnTo>
                  <a:lnTo>
                    <a:pt x="0" y="299"/>
                  </a:lnTo>
                  <a:lnTo>
                    <a:pt x="32" y="384"/>
                  </a:lnTo>
                  <a:lnTo>
                    <a:pt x="49" y="371"/>
                  </a:lnTo>
                  <a:lnTo>
                    <a:pt x="72" y="405"/>
                  </a:lnTo>
                  <a:lnTo>
                    <a:pt x="148" y="350"/>
                  </a:lnTo>
                  <a:lnTo>
                    <a:pt x="222" y="310"/>
                  </a:lnTo>
                  <a:lnTo>
                    <a:pt x="216" y="244"/>
                  </a:lnTo>
                  <a:lnTo>
                    <a:pt x="191" y="206"/>
                  </a:lnTo>
                  <a:lnTo>
                    <a:pt x="205" y="17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5">
              <a:extLst>
                <a:ext uri="{FF2B5EF4-FFF2-40B4-BE49-F238E27FC236}">
                  <a16:creationId xmlns:a16="http://schemas.microsoft.com/office/drawing/2014/main" id="{E014209A-C937-AC4A-ACF0-C7D29030FABE}"/>
                </a:ext>
              </a:extLst>
            </p:cNvPr>
            <p:cNvSpPr>
              <a:spLocks/>
            </p:cNvSpPr>
            <p:nvPr/>
          </p:nvSpPr>
          <p:spPr bwMode="auto">
            <a:xfrm>
              <a:off x="3368" y="1038"/>
              <a:ext cx="1034" cy="987"/>
            </a:xfrm>
            <a:custGeom>
              <a:avLst/>
              <a:gdLst>
                <a:gd name="T0" fmla="*/ 799 w 1034"/>
                <a:gd name="T1" fmla="*/ 333 h 987"/>
                <a:gd name="T2" fmla="*/ 737 w 1034"/>
                <a:gd name="T3" fmla="*/ 408 h 987"/>
                <a:gd name="T4" fmla="*/ 471 w 1034"/>
                <a:gd name="T5" fmla="*/ 231 h 987"/>
                <a:gd name="T6" fmla="*/ 344 w 1034"/>
                <a:gd name="T7" fmla="*/ 102 h 987"/>
                <a:gd name="T8" fmla="*/ 310 w 1034"/>
                <a:gd name="T9" fmla="*/ 95 h 987"/>
                <a:gd name="T10" fmla="*/ 201 w 1034"/>
                <a:gd name="T11" fmla="*/ 9 h 987"/>
                <a:gd name="T12" fmla="*/ 163 w 1034"/>
                <a:gd name="T13" fmla="*/ 0 h 987"/>
                <a:gd name="T14" fmla="*/ 163 w 1034"/>
                <a:gd name="T15" fmla="*/ 24 h 987"/>
                <a:gd name="T16" fmla="*/ 92 w 1034"/>
                <a:gd name="T17" fmla="*/ 64 h 987"/>
                <a:gd name="T18" fmla="*/ 20 w 1034"/>
                <a:gd name="T19" fmla="*/ 70 h 987"/>
                <a:gd name="T20" fmla="*/ 37 w 1034"/>
                <a:gd name="T21" fmla="*/ 197 h 987"/>
                <a:gd name="T22" fmla="*/ 19 w 1034"/>
                <a:gd name="T23" fmla="*/ 242 h 987"/>
                <a:gd name="T24" fmla="*/ 0 w 1034"/>
                <a:gd name="T25" fmla="*/ 425 h 987"/>
                <a:gd name="T26" fmla="*/ 91 w 1034"/>
                <a:gd name="T27" fmla="*/ 520 h 987"/>
                <a:gd name="T28" fmla="*/ 189 w 1034"/>
                <a:gd name="T29" fmla="*/ 658 h 987"/>
                <a:gd name="T30" fmla="*/ 345 w 1034"/>
                <a:gd name="T31" fmla="*/ 793 h 987"/>
                <a:gd name="T32" fmla="*/ 377 w 1034"/>
                <a:gd name="T33" fmla="*/ 830 h 987"/>
                <a:gd name="T34" fmla="*/ 496 w 1034"/>
                <a:gd name="T35" fmla="*/ 840 h 987"/>
                <a:gd name="T36" fmla="*/ 580 w 1034"/>
                <a:gd name="T37" fmla="*/ 811 h 987"/>
                <a:gd name="T38" fmla="*/ 590 w 1034"/>
                <a:gd name="T39" fmla="*/ 842 h 987"/>
                <a:gd name="T40" fmla="*/ 660 w 1034"/>
                <a:gd name="T41" fmla="*/ 874 h 987"/>
                <a:gd name="T42" fmla="*/ 710 w 1034"/>
                <a:gd name="T43" fmla="*/ 986 h 987"/>
                <a:gd name="T44" fmla="*/ 742 w 1034"/>
                <a:gd name="T45" fmla="*/ 987 h 987"/>
                <a:gd name="T46" fmla="*/ 756 w 1034"/>
                <a:gd name="T47" fmla="*/ 966 h 987"/>
                <a:gd name="T48" fmla="*/ 779 w 1034"/>
                <a:gd name="T49" fmla="*/ 982 h 987"/>
                <a:gd name="T50" fmla="*/ 822 w 1034"/>
                <a:gd name="T51" fmla="*/ 918 h 987"/>
                <a:gd name="T52" fmla="*/ 894 w 1034"/>
                <a:gd name="T53" fmla="*/ 880 h 987"/>
                <a:gd name="T54" fmla="*/ 1034 w 1034"/>
                <a:gd name="T55" fmla="*/ 662 h 987"/>
                <a:gd name="T56" fmla="*/ 982 w 1034"/>
                <a:gd name="T57" fmla="*/ 544 h 987"/>
                <a:gd name="T58" fmla="*/ 1032 w 1034"/>
                <a:gd name="T59" fmla="*/ 440 h 987"/>
                <a:gd name="T60" fmla="*/ 997 w 1034"/>
                <a:gd name="T61" fmla="*/ 406 h 987"/>
                <a:gd name="T62" fmla="*/ 799 w 1034"/>
                <a:gd name="T63" fmla="*/ 33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987">
                  <a:moveTo>
                    <a:pt x="799" y="333"/>
                  </a:moveTo>
                  <a:lnTo>
                    <a:pt x="737" y="408"/>
                  </a:lnTo>
                  <a:lnTo>
                    <a:pt x="471" y="231"/>
                  </a:lnTo>
                  <a:lnTo>
                    <a:pt x="344" y="102"/>
                  </a:lnTo>
                  <a:lnTo>
                    <a:pt x="310" y="95"/>
                  </a:lnTo>
                  <a:lnTo>
                    <a:pt x="201" y="9"/>
                  </a:lnTo>
                  <a:lnTo>
                    <a:pt x="163" y="0"/>
                  </a:lnTo>
                  <a:lnTo>
                    <a:pt x="163" y="24"/>
                  </a:lnTo>
                  <a:lnTo>
                    <a:pt x="92" y="64"/>
                  </a:lnTo>
                  <a:lnTo>
                    <a:pt x="20" y="70"/>
                  </a:lnTo>
                  <a:lnTo>
                    <a:pt x="37" y="197"/>
                  </a:lnTo>
                  <a:lnTo>
                    <a:pt x="19" y="242"/>
                  </a:lnTo>
                  <a:lnTo>
                    <a:pt x="0" y="425"/>
                  </a:lnTo>
                  <a:lnTo>
                    <a:pt x="91" y="520"/>
                  </a:lnTo>
                  <a:lnTo>
                    <a:pt x="189" y="658"/>
                  </a:lnTo>
                  <a:lnTo>
                    <a:pt x="345" y="793"/>
                  </a:lnTo>
                  <a:lnTo>
                    <a:pt x="377" y="830"/>
                  </a:lnTo>
                  <a:lnTo>
                    <a:pt x="496" y="840"/>
                  </a:lnTo>
                  <a:lnTo>
                    <a:pt x="580" y="811"/>
                  </a:lnTo>
                  <a:lnTo>
                    <a:pt x="590" y="842"/>
                  </a:lnTo>
                  <a:lnTo>
                    <a:pt x="660" y="874"/>
                  </a:lnTo>
                  <a:lnTo>
                    <a:pt x="710" y="986"/>
                  </a:lnTo>
                  <a:lnTo>
                    <a:pt x="742" y="987"/>
                  </a:lnTo>
                  <a:lnTo>
                    <a:pt x="756" y="966"/>
                  </a:lnTo>
                  <a:lnTo>
                    <a:pt x="779" y="982"/>
                  </a:lnTo>
                  <a:lnTo>
                    <a:pt x="822" y="918"/>
                  </a:lnTo>
                  <a:lnTo>
                    <a:pt x="894" y="880"/>
                  </a:lnTo>
                  <a:lnTo>
                    <a:pt x="1034" y="662"/>
                  </a:lnTo>
                  <a:lnTo>
                    <a:pt x="982" y="544"/>
                  </a:lnTo>
                  <a:lnTo>
                    <a:pt x="1032" y="440"/>
                  </a:lnTo>
                  <a:lnTo>
                    <a:pt x="997" y="406"/>
                  </a:lnTo>
                  <a:lnTo>
                    <a:pt x="799" y="333"/>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6">
              <a:extLst>
                <a:ext uri="{FF2B5EF4-FFF2-40B4-BE49-F238E27FC236}">
                  <a16:creationId xmlns:a16="http://schemas.microsoft.com/office/drawing/2014/main" id="{0CDED5D7-4506-5E4D-805C-AEC458F84BBD}"/>
                </a:ext>
              </a:extLst>
            </p:cNvPr>
            <p:cNvSpPr>
              <a:spLocks/>
            </p:cNvSpPr>
            <p:nvPr/>
          </p:nvSpPr>
          <p:spPr bwMode="auto">
            <a:xfrm>
              <a:off x="3706" y="2886"/>
              <a:ext cx="277" cy="348"/>
            </a:xfrm>
            <a:custGeom>
              <a:avLst/>
              <a:gdLst>
                <a:gd name="T0" fmla="*/ 6 w 277"/>
                <a:gd name="T1" fmla="*/ 120 h 348"/>
                <a:gd name="T2" fmla="*/ 0 w 277"/>
                <a:gd name="T3" fmla="*/ 130 h 348"/>
                <a:gd name="T4" fmla="*/ 10 w 277"/>
                <a:gd name="T5" fmla="*/ 208 h 348"/>
                <a:gd name="T6" fmla="*/ 19 w 277"/>
                <a:gd name="T7" fmla="*/ 275 h 348"/>
                <a:gd name="T8" fmla="*/ 38 w 277"/>
                <a:gd name="T9" fmla="*/ 317 h 348"/>
                <a:gd name="T10" fmla="*/ 91 w 277"/>
                <a:gd name="T11" fmla="*/ 348 h 348"/>
                <a:gd name="T12" fmla="*/ 122 w 277"/>
                <a:gd name="T13" fmla="*/ 308 h 348"/>
                <a:gd name="T14" fmla="*/ 134 w 277"/>
                <a:gd name="T15" fmla="*/ 270 h 348"/>
                <a:gd name="T16" fmla="*/ 206 w 277"/>
                <a:gd name="T17" fmla="*/ 252 h 348"/>
                <a:gd name="T18" fmla="*/ 266 w 277"/>
                <a:gd name="T19" fmla="*/ 144 h 348"/>
                <a:gd name="T20" fmla="*/ 277 w 277"/>
                <a:gd name="T21" fmla="*/ 111 h 348"/>
                <a:gd name="T22" fmla="*/ 257 w 277"/>
                <a:gd name="T23" fmla="*/ 39 h 348"/>
                <a:gd name="T24" fmla="*/ 242 w 277"/>
                <a:gd name="T25" fmla="*/ 81 h 348"/>
                <a:gd name="T26" fmla="*/ 183 w 277"/>
                <a:gd name="T27" fmla="*/ 11 h 348"/>
                <a:gd name="T28" fmla="*/ 145 w 277"/>
                <a:gd name="T29" fmla="*/ 32 h 348"/>
                <a:gd name="T30" fmla="*/ 128 w 277"/>
                <a:gd name="T31" fmla="*/ 2 h 348"/>
                <a:gd name="T32" fmla="*/ 99 w 277"/>
                <a:gd name="T33" fmla="*/ 0 h 348"/>
                <a:gd name="T34" fmla="*/ 67 w 277"/>
                <a:gd name="T35" fmla="*/ 93 h 348"/>
                <a:gd name="T36" fmla="*/ 6 w 277"/>
                <a:gd name="T37" fmla="*/ 1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348">
                  <a:moveTo>
                    <a:pt x="6" y="120"/>
                  </a:moveTo>
                  <a:lnTo>
                    <a:pt x="0" y="130"/>
                  </a:lnTo>
                  <a:lnTo>
                    <a:pt x="10" y="208"/>
                  </a:lnTo>
                  <a:lnTo>
                    <a:pt x="19" y="275"/>
                  </a:lnTo>
                  <a:lnTo>
                    <a:pt x="38" y="317"/>
                  </a:lnTo>
                  <a:lnTo>
                    <a:pt x="91" y="348"/>
                  </a:lnTo>
                  <a:lnTo>
                    <a:pt x="122" y="308"/>
                  </a:lnTo>
                  <a:lnTo>
                    <a:pt x="134" y="270"/>
                  </a:lnTo>
                  <a:lnTo>
                    <a:pt x="206" y="252"/>
                  </a:lnTo>
                  <a:lnTo>
                    <a:pt x="266" y="144"/>
                  </a:lnTo>
                  <a:lnTo>
                    <a:pt x="277" y="111"/>
                  </a:lnTo>
                  <a:lnTo>
                    <a:pt x="257" y="39"/>
                  </a:lnTo>
                  <a:lnTo>
                    <a:pt x="242" y="81"/>
                  </a:lnTo>
                  <a:lnTo>
                    <a:pt x="183" y="11"/>
                  </a:lnTo>
                  <a:lnTo>
                    <a:pt x="145" y="32"/>
                  </a:lnTo>
                  <a:lnTo>
                    <a:pt x="128" y="2"/>
                  </a:lnTo>
                  <a:lnTo>
                    <a:pt x="99" y="0"/>
                  </a:lnTo>
                  <a:lnTo>
                    <a:pt x="67" y="93"/>
                  </a:lnTo>
                  <a:lnTo>
                    <a:pt x="6" y="120"/>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3" name="Freeform 17">
              <a:extLst>
                <a:ext uri="{FF2B5EF4-FFF2-40B4-BE49-F238E27FC236}">
                  <a16:creationId xmlns:a16="http://schemas.microsoft.com/office/drawing/2014/main" id="{19FC7DA1-09BC-3548-9049-D903E9107C25}"/>
                </a:ext>
              </a:extLst>
            </p:cNvPr>
            <p:cNvSpPr>
              <a:spLocks/>
            </p:cNvSpPr>
            <p:nvPr/>
          </p:nvSpPr>
          <p:spPr bwMode="auto">
            <a:xfrm>
              <a:off x="3431" y="1831"/>
              <a:ext cx="647" cy="606"/>
            </a:xfrm>
            <a:custGeom>
              <a:avLst/>
              <a:gdLst>
                <a:gd name="T0" fmla="*/ 527 w 647"/>
                <a:gd name="T1" fmla="*/ 49 h 606"/>
                <a:gd name="T2" fmla="*/ 517 w 647"/>
                <a:gd name="T3" fmla="*/ 18 h 606"/>
                <a:gd name="T4" fmla="*/ 433 w 647"/>
                <a:gd name="T5" fmla="*/ 47 h 606"/>
                <a:gd name="T6" fmla="*/ 314 w 647"/>
                <a:gd name="T7" fmla="*/ 37 h 606"/>
                <a:gd name="T8" fmla="*/ 282 w 647"/>
                <a:gd name="T9" fmla="*/ 0 h 606"/>
                <a:gd name="T10" fmla="*/ 265 w 647"/>
                <a:gd name="T11" fmla="*/ 102 h 606"/>
                <a:gd name="T12" fmla="*/ 158 w 647"/>
                <a:gd name="T13" fmla="*/ 122 h 606"/>
                <a:gd name="T14" fmla="*/ 204 w 647"/>
                <a:gd name="T15" fmla="*/ 219 h 606"/>
                <a:gd name="T16" fmla="*/ 319 w 647"/>
                <a:gd name="T17" fmla="*/ 348 h 606"/>
                <a:gd name="T18" fmla="*/ 256 w 647"/>
                <a:gd name="T19" fmla="*/ 374 h 606"/>
                <a:gd name="T20" fmla="*/ 230 w 647"/>
                <a:gd name="T21" fmla="*/ 425 h 606"/>
                <a:gd name="T22" fmla="*/ 146 w 647"/>
                <a:gd name="T23" fmla="*/ 434 h 606"/>
                <a:gd name="T24" fmla="*/ 78 w 647"/>
                <a:gd name="T25" fmla="*/ 455 h 606"/>
                <a:gd name="T26" fmla="*/ 0 w 647"/>
                <a:gd name="T27" fmla="*/ 465 h 606"/>
                <a:gd name="T28" fmla="*/ 9 w 647"/>
                <a:gd name="T29" fmla="*/ 535 h 606"/>
                <a:gd name="T30" fmla="*/ 46 w 647"/>
                <a:gd name="T31" fmla="*/ 561 h 606"/>
                <a:gd name="T32" fmla="*/ 79 w 647"/>
                <a:gd name="T33" fmla="*/ 570 h 606"/>
                <a:gd name="T34" fmla="*/ 109 w 647"/>
                <a:gd name="T35" fmla="*/ 538 h 606"/>
                <a:gd name="T36" fmla="*/ 204 w 647"/>
                <a:gd name="T37" fmla="*/ 574 h 606"/>
                <a:gd name="T38" fmla="*/ 280 w 647"/>
                <a:gd name="T39" fmla="*/ 572 h 606"/>
                <a:gd name="T40" fmla="*/ 383 w 647"/>
                <a:gd name="T41" fmla="*/ 606 h 606"/>
                <a:gd name="T42" fmla="*/ 402 w 647"/>
                <a:gd name="T43" fmla="*/ 573 h 606"/>
                <a:gd name="T44" fmla="*/ 379 w 647"/>
                <a:gd name="T45" fmla="*/ 532 h 606"/>
                <a:gd name="T46" fmla="*/ 462 w 647"/>
                <a:gd name="T47" fmla="*/ 458 h 606"/>
                <a:gd name="T48" fmla="*/ 514 w 647"/>
                <a:gd name="T49" fmla="*/ 368 h 606"/>
                <a:gd name="T50" fmla="*/ 540 w 647"/>
                <a:gd name="T51" fmla="*/ 288 h 606"/>
                <a:gd name="T52" fmla="*/ 612 w 647"/>
                <a:gd name="T53" fmla="*/ 266 h 606"/>
                <a:gd name="T54" fmla="*/ 647 w 647"/>
                <a:gd name="T55" fmla="*/ 193 h 606"/>
                <a:gd name="T56" fmla="*/ 597 w 647"/>
                <a:gd name="T57" fmla="*/ 81 h 606"/>
                <a:gd name="T58" fmla="*/ 527 w 647"/>
                <a:gd name="T59"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7" h="606">
                  <a:moveTo>
                    <a:pt x="527" y="49"/>
                  </a:moveTo>
                  <a:lnTo>
                    <a:pt x="517" y="18"/>
                  </a:lnTo>
                  <a:lnTo>
                    <a:pt x="433" y="47"/>
                  </a:lnTo>
                  <a:lnTo>
                    <a:pt x="314" y="37"/>
                  </a:lnTo>
                  <a:lnTo>
                    <a:pt x="282" y="0"/>
                  </a:lnTo>
                  <a:lnTo>
                    <a:pt x="265" y="102"/>
                  </a:lnTo>
                  <a:lnTo>
                    <a:pt x="158" y="122"/>
                  </a:lnTo>
                  <a:lnTo>
                    <a:pt x="204" y="219"/>
                  </a:lnTo>
                  <a:lnTo>
                    <a:pt x="319" y="348"/>
                  </a:lnTo>
                  <a:lnTo>
                    <a:pt x="256" y="374"/>
                  </a:lnTo>
                  <a:lnTo>
                    <a:pt x="230" y="425"/>
                  </a:lnTo>
                  <a:lnTo>
                    <a:pt x="146" y="434"/>
                  </a:lnTo>
                  <a:lnTo>
                    <a:pt x="78" y="455"/>
                  </a:lnTo>
                  <a:lnTo>
                    <a:pt x="0" y="465"/>
                  </a:lnTo>
                  <a:lnTo>
                    <a:pt x="9" y="535"/>
                  </a:lnTo>
                  <a:lnTo>
                    <a:pt x="46" y="561"/>
                  </a:lnTo>
                  <a:lnTo>
                    <a:pt x="79" y="570"/>
                  </a:lnTo>
                  <a:lnTo>
                    <a:pt x="109" y="538"/>
                  </a:lnTo>
                  <a:lnTo>
                    <a:pt x="204" y="574"/>
                  </a:lnTo>
                  <a:lnTo>
                    <a:pt x="280" y="572"/>
                  </a:lnTo>
                  <a:lnTo>
                    <a:pt x="383" y="606"/>
                  </a:lnTo>
                  <a:lnTo>
                    <a:pt x="402" y="573"/>
                  </a:lnTo>
                  <a:lnTo>
                    <a:pt x="379" y="532"/>
                  </a:lnTo>
                  <a:lnTo>
                    <a:pt x="462" y="458"/>
                  </a:lnTo>
                  <a:lnTo>
                    <a:pt x="514" y="368"/>
                  </a:lnTo>
                  <a:lnTo>
                    <a:pt x="540" y="288"/>
                  </a:lnTo>
                  <a:lnTo>
                    <a:pt x="612" y="266"/>
                  </a:lnTo>
                  <a:lnTo>
                    <a:pt x="647" y="193"/>
                  </a:lnTo>
                  <a:lnTo>
                    <a:pt x="597" y="81"/>
                  </a:lnTo>
                  <a:lnTo>
                    <a:pt x="527" y="49"/>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8">
              <a:extLst>
                <a:ext uri="{FF2B5EF4-FFF2-40B4-BE49-F238E27FC236}">
                  <a16:creationId xmlns:a16="http://schemas.microsoft.com/office/drawing/2014/main" id="{E628A339-6DBA-3247-BB9D-61075AA76B39}"/>
                </a:ext>
              </a:extLst>
            </p:cNvPr>
            <p:cNvSpPr>
              <a:spLocks/>
            </p:cNvSpPr>
            <p:nvPr/>
          </p:nvSpPr>
          <p:spPr bwMode="auto">
            <a:xfrm>
              <a:off x="3382" y="2369"/>
              <a:ext cx="436" cy="637"/>
            </a:xfrm>
            <a:custGeom>
              <a:avLst/>
              <a:gdLst>
                <a:gd name="T0" fmla="*/ 253 w 436"/>
                <a:gd name="T1" fmla="*/ 36 h 637"/>
                <a:gd name="T2" fmla="*/ 158 w 436"/>
                <a:gd name="T3" fmla="*/ 0 h 637"/>
                <a:gd name="T4" fmla="*/ 128 w 436"/>
                <a:gd name="T5" fmla="*/ 32 h 637"/>
                <a:gd name="T6" fmla="*/ 146 w 436"/>
                <a:gd name="T7" fmla="*/ 72 h 637"/>
                <a:gd name="T8" fmla="*/ 98 w 436"/>
                <a:gd name="T9" fmla="*/ 110 h 637"/>
                <a:gd name="T10" fmla="*/ 78 w 436"/>
                <a:gd name="T11" fmla="*/ 145 h 637"/>
                <a:gd name="T12" fmla="*/ 25 w 436"/>
                <a:gd name="T13" fmla="*/ 153 h 637"/>
                <a:gd name="T14" fmla="*/ 0 w 436"/>
                <a:gd name="T15" fmla="*/ 223 h 637"/>
                <a:gd name="T16" fmla="*/ 34 w 436"/>
                <a:gd name="T17" fmla="*/ 233 h 637"/>
                <a:gd name="T18" fmla="*/ 34 w 436"/>
                <a:gd name="T19" fmla="*/ 257 h 637"/>
                <a:gd name="T20" fmla="*/ 80 w 436"/>
                <a:gd name="T21" fmla="*/ 259 h 637"/>
                <a:gd name="T22" fmla="*/ 108 w 436"/>
                <a:gd name="T23" fmla="*/ 237 h 637"/>
                <a:gd name="T24" fmla="*/ 190 w 436"/>
                <a:gd name="T25" fmla="*/ 382 h 637"/>
                <a:gd name="T26" fmla="*/ 235 w 436"/>
                <a:gd name="T27" fmla="*/ 404 h 637"/>
                <a:gd name="T28" fmla="*/ 282 w 436"/>
                <a:gd name="T29" fmla="*/ 486 h 637"/>
                <a:gd name="T30" fmla="*/ 245 w 436"/>
                <a:gd name="T31" fmla="*/ 530 h 637"/>
                <a:gd name="T32" fmla="*/ 330 w 436"/>
                <a:gd name="T33" fmla="*/ 637 h 637"/>
                <a:gd name="T34" fmla="*/ 391 w 436"/>
                <a:gd name="T35" fmla="*/ 610 h 637"/>
                <a:gd name="T36" fmla="*/ 423 w 436"/>
                <a:gd name="T37" fmla="*/ 517 h 637"/>
                <a:gd name="T38" fmla="*/ 389 w 436"/>
                <a:gd name="T39" fmla="*/ 378 h 637"/>
                <a:gd name="T40" fmla="*/ 393 w 436"/>
                <a:gd name="T41" fmla="*/ 195 h 637"/>
                <a:gd name="T42" fmla="*/ 436 w 436"/>
                <a:gd name="T43" fmla="*/ 217 h 637"/>
                <a:gd name="T44" fmla="*/ 432 w 436"/>
                <a:gd name="T45" fmla="*/ 68 h 637"/>
                <a:gd name="T46" fmla="*/ 329 w 436"/>
                <a:gd name="T47" fmla="*/ 34 h 637"/>
                <a:gd name="T48" fmla="*/ 253 w 436"/>
                <a:gd name="T49" fmla="*/ 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637">
                  <a:moveTo>
                    <a:pt x="253" y="36"/>
                  </a:moveTo>
                  <a:lnTo>
                    <a:pt x="158" y="0"/>
                  </a:lnTo>
                  <a:lnTo>
                    <a:pt x="128" y="32"/>
                  </a:lnTo>
                  <a:lnTo>
                    <a:pt x="146" y="72"/>
                  </a:lnTo>
                  <a:lnTo>
                    <a:pt x="98" y="110"/>
                  </a:lnTo>
                  <a:lnTo>
                    <a:pt x="78" y="145"/>
                  </a:lnTo>
                  <a:lnTo>
                    <a:pt x="25" y="153"/>
                  </a:lnTo>
                  <a:lnTo>
                    <a:pt x="0" y="223"/>
                  </a:lnTo>
                  <a:lnTo>
                    <a:pt x="34" y="233"/>
                  </a:lnTo>
                  <a:lnTo>
                    <a:pt x="34" y="257"/>
                  </a:lnTo>
                  <a:lnTo>
                    <a:pt x="80" y="259"/>
                  </a:lnTo>
                  <a:lnTo>
                    <a:pt x="108" y="237"/>
                  </a:lnTo>
                  <a:lnTo>
                    <a:pt x="190" y="382"/>
                  </a:lnTo>
                  <a:lnTo>
                    <a:pt x="235" y="404"/>
                  </a:lnTo>
                  <a:lnTo>
                    <a:pt x="282" y="486"/>
                  </a:lnTo>
                  <a:lnTo>
                    <a:pt x="245" y="530"/>
                  </a:lnTo>
                  <a:lnTo>
                    <a:pt x="330" y="637"/>
                  </a:lnTo>
                  <a:lnTo>
                    <a:pt x="391" y="610"/>
                  </a:lnTo>
                  <a:lnTo>
                    <a:pt x="423" y="517"/>
                  </a:lnTo>
                  <a:lnTo>
                    <a:pt x="389" y="378"/>
                  </a:lnTo>
                  <a:lnTo>
                    <a:pt x="393" y="195"/>
                  </a:lnTo>
                  <a:lnTo>
                    <a:pt x="436" y="217"/>
                  </a:lnTo>
                  <a:lnTo>
                    <a:pt x="432" y="68"/>
                  </a:lnTo>
                  <a:lnTo>
                    <a:pt x="329" y="34"/>
                  </a:lnTo>
                  <a:lnTo>
                    <a:pt x="253" y="36"/>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9">
              <a:extLst>
                <a:ext uri="{FF2B5EF4-FFF2-40B4-BE49-F238E27FC236}">
                  <a16:creationId xmlns:a16="http://schemas.microsoft.com/office/drawing/2014/main" id="{FF6E1F2B-38FE-D84B-B3E6-A5D8298E3FA4}"/>
                </a:ext>
              </a:extLst>
            </p:cNvPr>
            <p:cNvSpPr>
              <a:spLocks/>
            </p:cNvSpPr>
            <p:nvPr/>
          </p:nvSpPr>
          <p:spPr bwMode="auto">
            <a:xfrm>
              <a:off x="3516" y="1"/>
              <a:ext cx="1261" cy="1477"/>
            </a:xfrm>
            <a:custGeom>
              <a:avLst/>
              <a:gdLst>
                <a:gd name="T0" fmla="*/ 1231 w 1261"/>
                <a:gd name="T1" fmla="*/ 873 h 1477"/>
                <a:gd name="T2" fmla="*/ 1187 w 1261"/>
                <a:gd name="T3" fmla="*/ 716 h 1477"/>
                <a:gd name="T4" fmla="*/ 1207 w 1261"/>
                <a:gd name="T5" fmla="*/ 656 h 1477"/>
                <a:gd name="T6" fmla="*/ 1160 w 1261"/>
                <a:gd name="T7" fmla="*/ 639 h 1477"/>
                <a:gd name="T8" fmla="*/ 1157 w 1261"/>
                <a:gd name="T9" fmla="*/ 509 h 1477"/>
                <a:gd name="T10" fmla="*/ 1177 w 1261"/>
                <a:gd name="T11" fmla="*/ 424 h 1477"/>
                <a:gd name="T12" fmla="*/ 1117 w 1261"/>
                <a:gd name="T13" fmla="*/ 311 h 1477"/>
                <a:gd name="T14" fmla="*/ 1010 w 1261"/>
                <a:gd name="T15" fmla="*/ 234 h 1477"/>
                <a:gd name="T16" fmla="*/ 953 w 1261"/>
                <a:gd name="T17" fmla="*/ 197 h 1477"/>
                <a:gd name="T18" fmla="*/ 765 w 1261"/>
                <a:gd name="T19" fmla="*/ 0 h 1477"/>
                <a:gd name="T20" fmla="*/ 674 w 1261"/>
                <a:gd name="T21" fmla="*/ 6 h 1477"/>
                <a:gd name="T22" fmla="*/ 706 w 1261"/>
                <a:gd name="T23" fmla="*/ 60 h 1477"/>
                <a:gd name="T24" fmla="*/ 706 w 1261"/>
                <a:gd name="T25" fmla="*/ 138 h 1477"/>
                <a:gd name="T26" fmla="*/ 656 w 1261"/>
                <a:gd name="T27" fmla="*/ 209 h 1477"/>
                <a:gd name="T28" fmla="*/ 688 w 1261"/>
                <a:gd name="T29" fmla="*/ 232 h 1477"/>
                <a:gd name="T30" fmla="*/ 652 w 1261"/>
                <a:gd name="T31" fmla="*/ 278 h 1477"/>
                <a:gd name="T32" fmla="*/ 465 w 1261"/>
                <a:gd name="T33" fmla="*/ 214 h 1477"/>
                <a:gd name="T34" fmla="*/ 404 w 1261"/>
                <a:gd name="T35" fmla="*/ 216 h 1477"/>
                <a:gd name="T36" fmla="*/ 366 w 1261"/>
                <a:gd name="T37" fmla="*/ 419 h 1477"/>
                <a:gd name="T38" fmla="*/ 282 w 1261"/>
                <a:gd name="T39" fmla="*/ 374 h 1477"/>
                <a:gd name="T40" fmla="*/ 199 w 1261"/>
                <a:gd name="T41" fmla="*/ 435 h 1477"/>
                <a:gd name="T42" fmla="*/ 151 w 1261"/>
                <a:gd name="T43" fmla="*/ 584 h 1477"/>
                <a:gd name="T44" fmla="*/ 109 w 1261"/>
                <a:gd name="T45" fmla="*/ 609 h 1477"/>
                <a:gd name="T46" fmla="*/ 149 w 1261"/>
                <a:gd name="T47" fmla="*/ 776 h 1477"/>
                <a:gd name="T48" fmla="*/ 0 w 1261"/>
                <a:gd name="T49" fmla="*/ 977 h 1477"/>
                <a:gd name="T50" fmla="*/ 15 w 1261"/>
                <a:gd name="T51" fmla="*/ 1037 h 1477"/>
                <a:gd name="T52" fmla="*/ 53 w 1261"/>
                <a:gd name="T53" fmla="*/ 1046 h 1477"/>
                <a:gd name="T54" fmla="*/ 162 w 1261"/>
                <a:gd name="T55" fmla="*/ 1132 h 1477"/>
                <a:gd name="T56" fmla="*/ 196 w 1261"/>
                <a:gd name="T57" fmla="*/ 1139 h 1477"/>
                <a:gd name="T58" fmla="*/ 323 w 1261"/>
                <a:gd name="T59" fmla="*/ 1268 h 1477"/>
                <a:gd name="T60" fmla="*/ 589 w 1261"/>
                <a:gd name="T61" fmla="*/ 1445 h 1477"/>
                <a:gd name="T62" fmla="*/ 651 w 1261"/>
                <a:gd name="T63" fmla="*/ 1370 h 1477"/>
                <a:gd name="T64" fmla="*/ 849 w 1261"/>
                <a:gd name="T65" fmla="*/ 1443 h 1477"/>
                <a:gd name="T66" fmla="*/ 884 w 1261"/>
                <a:gd name="T67" fmla="*/ 1477 h 1477"/>
                <a:gd name="T68" fmla="*/ 879 w 1261"/>
                <a:gd name="T69" fmla="*/ 1371 h 1477"/>
                <a:gd name="T70" fmla="*/ 990 w 1261"/>
                <a:gd name="T71" fmla="*/ 1314 h 1477"/>
                <a:gd name="T72" fmla="*/ 1006 w 1261"/>
                <a:gd name="T73" fmla="*/ 1218 h 1477"/>
                <a:gd name="T74" fmla="*/ 1261 w 1261"/>
                <a:gd name="T75" fmla="*/ 1218 h 1477"/>
                <a:gd name="T76" fmla="*/ 1197 w 1261"/>
                <a:gd name="T77" fmla="*/ 1010 h 1477"/>
                <a:gd name="T78" fmla="*/ 1231 w 1261"/>
                <a:gd name="T79" fmla="*/ 873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1" h="1477">
                  <a:moveTo>
                    <a:pt x="1231" y="873"/>
                  </a:moveTo>
                  <a:lnTo>
                    <a:pt x="1187" y="716"/>
                  </a:lnTo>
                  <a:lnTo>
                    <a:pt x="1207" y="656"/>
                  </a:lnTo>
                  <a:lnTo>
                    <a:pt x="1160" y="639"/>
                  </a:lnTo>
                  <a:lnTo>
                    <a:pt x="1157" y="509"/>
                  </a:lnTo>
                  <a:lnTo>
                    <a:pt x="1177" y="424"/>
                  </a:lnTo>
                  <a:lnTo>
                    <a:pt x="1117" y="311"/>
                  </a:lnTo>
                  <a:lnTo>
                    <a:pt x="1010" y="234"/>
                  </a:lnTo>
                  <a:lnTo>
                    <a:pt x="953" y="197"/>
                  </a:lnTo>
                  <a:lnTo>
                    <a:pt x="765" y="0"/>
                  </a:lnTo>
                  <a:lnTo>
                    <a:pt x="674" y="6"/>
                  </a:lnTo>
                  <a:lnTo>
                    <a:pt x="706" y="60"/>
                  </a:lnTo>
                  <a:lnTo>
                    <a:pt x="706" y="138"/>
                  </a:lnTo>
                  <a:lnTo>
                    <a:pt x="656" y="209"/>
                  </a:lnTo>
                  <a:lnTo>
                    <a:pt x="688" y="232"/>
                  </a:lnTo>
                  <a:lnTo>
                    <a:pt x="652" y="278"/>
                  </a:lnTo>
                  <a:lnTo>
                    <a:pt x="465" y="214"/>
                  </a:lnTo>
                  <a:lnTo>
                    <a:pt x="404" y="216"/>
                  </a:lnTo>
                  <a:lnTo>
                    <a:pt x="366" y="419"/>
                  </a:lnTo>
                  <a:lnTo>
                    <a:pt x="282" y="374"/>
                  </a:lnTo>
                  <a:lnTo>
                    <a:pt x="199" y="435"/>
                  </a:lnTo>
                  <a:lnTo>
                    <a:pt x="151" y="584"/>
                  </a:lnTo>
                  <a:lnTo>
                    <a:pt x="109" y="609"/>
                  </a:lnTo>
                  <a:lnTo>
                    <a:pt x="149" y="776"/>
                  </a:lnTo>
                  <a:lnTo>
                    <a:pt x="0" y="977"/>
                  </a:lnTo>
                  <a:lnTo>
                    <a:pt x="15" y="1037"/>
                  </a:lnTo>
                  <a:lnTo>
                    <a:pt x="53" y="1046"/>
                  </a:lnTo>
                  <a:lnTo>
                    <a:pt x="162" y="1132"/>
                  </a:lnTo>
                  <a:lnTo>
                    <a:pt x="196" y="1139"/>
                  </a:lnTo>
                  <a:lnTo>
                    <a:pt x="323" y="1268"/>
                  </a:lnTo>
                  <a:lnTo>
                    <a:pt x="589" y="1445"/>
                  </a:lnTo>
                  <a:lnTo>
                    <a:pt x="651" y="1370"/>
                  </a:lnTo>
                  <a:lnTo>
                    <a:pt x="849" y="1443"/>
                  </a:lnTo>
                  <a:lnTo>
                    <a:pt x="884" y="1477"/>
                  </a:lnTo>
                  <a:lnTo>
                    <a:pt x="879" y="1371"/>
                  </a:lnTo>
                  <a:lnTo>
                    <a:pt x="990" y="1314"/>
                  </a:lnTo>
                  <a:lnTo>
                    <a:pt x="1006" y="1218"/>
                  </a:lnTo>
                  <a:lnTo>
                    <a:pt x="1261" y="1218"/>
                  </a:lnTo>
                  <a:lnTo>
                    <a:pt x="1197" y="1010"/>
                  </a:lnTo>
                  <a:lnTo>
                    <a:pt x="1231" y="873"/>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6" name="Freeform 20">
              <a:extLst>
                <a:ext uri="{FF2B5EF4-FFF2-40B4-BE49-F238E27FC236}">
                  <a16:creationId xmlns:a16="http://schemas.microsoft.com/office/drawing/2014/main" id="{39605931-2384-444B-9153-2E4864F8F012}"/>
                </a:ext>
              </a:extLst>
            </p:cNvPr>
            <p:cNvSpPr>
              <a:spLocks/>
            </p:cNvSpPr>
            <p:nvPr/>
          </p:nvSpPr>
          <p:spPr bwMode="auto">
            <a:xfrm>
              <a:off x="3797" y="3030"/>
              <a:ext cx="256" cy="359"/>
            </a:xfrm>
            <a:custGeom>
              <a:avLst/>
              <a:gdLst>
                <a:gd name="T0" fmla="*/ 43 w 256"/>
                <a:gd name="T1" fmla="*/ 126 h 359"/>
                <a:gd name="T2" fmla="*/ 31 w 256"/>
                <a:gd name="T3" fmla="*/ 164 h 359"/>
                <a:gd name="T4" fmla="*/ 0 w 256"/>
                <a:gd name="T5" fmla="*/ 204 h 359"/>
                <a:gd name="T6" fmla="*/ 2 w 256"/>
                <a:gd name="T7" fmla="*/ 253 h 359"/>
                <a:gd name="T8" fmla="*/ 42 w 256"/>
                <a:gd name="T9" fmla="*/ 348 h 359"/>
                <a:gd name="T10" fmla="*/ 77 w 256"/>
                <a:gd name="T11" fmla="*/ 359 h 359"/>
                <a:gd name="T12" fmla="*/ 123 w 256"/>
                <a:gd name="T13" fmla="*/ 319 h 359"/>
                <a:gd name="T14" fmla="*/ 149 w 256"/>
                <a:gd name="T15" fmla="*/ 272 h 359"/>
                <a:gd name="T16" fmla="*/ 120 w 256"/>
                <a:gd name="T17" fmla="*/ 224 h 359"/>
                <a:gd name="T18" fmla="*/ 174 w 256"/>
                <a:gd name="T19" fmla="*/ 252 h 359"/>
                <a:gd name="T20" fmla="*/ 203 w 256"/>
                <a:gd name="T21" fmla="*/ 235 h 359"/>
                <a:gd name="T22" fmla="*/ 182 w 256"/>
                <a:gd name="T23" fmla="*/ 196 h 359"/>
                <a:gd name="T24" fmla="*/ 200 w 256"/>
                <a:gd name="T25" fmla="*/ 133 h 359"/>
                <a:gd name="T26" fmla="*/ 256 w 256"/>
                <a:gd name="T27" fmla="*/ 116 h 359"/>
                <a:gd name="T28" fmla="*/ 214 w 256"/>
                <a:gd name="T29" fmla="*/ 12 h 359"/>
                <a:gd name="T30" fmla="*/ 175 w 256"/>
                <a:gd name="T31" fmla="*/ 0 h 359"/>
                <a:gd name="T32" fmla="*/ 115 w 256"/>
                <a:gd name="T33" fmla="*/ 108 h 359"/>
                <a:gd name="T34" fmla="*/ 43 w 256"/>
                <a:gd name="T35" fmla="*/ 1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59">
                  <a:moveTo>
                    <a:pt x="43" y="126"/>
                  </a:moveTo>
                  <a:lnTo>
                    <a:pt x="31" y="164"/>
                  </a:lnTo>
                  <a:lnTo>
                    <a:pt x="0" y="204"/>
                  </a:lnTo>
                  <a:lnTo>
                    <a:pt x="2" y="253"/>
                  </a:lnTo>
                  <a:lnTo>
                    <a:pt x="42" y="348"/>
                  </a:lnTo>
                  <a:lnTo>
                    <a:pt x="77" y="359"/>
                  </a:lnTo>
                  <a:lnTo>
                    <a:pt x="123" y="319"/>
                  </a:lnTo>
                  <a:lnTo>
                    <a:pt x="149" y="272"/>
                  </a:lnTo>
                  <a:lnTo>
                    <a:pt x="120" y="224"/>
                  </a:lnTo>
                  <a:lnTo>
                    <a:pt x="174" y="252"/>
                  </a:lnTo>
                  <a:lnTo>
                    <a:pt x="203" y="235"/>
                  </a:lnTo>
                  <a:lnTo>
                    <a:pt x="182" y="196"/>
                  </a:lnTo>
                  <a:lnTo>
                    <a:pt x="200" y="133"/>
                  </a:lnTo>
                  <a:lnTo>
                    <a:pt x="256" y="116"/>
                  </a:lnTo>
                  <a:lnTo>
                    <a:pt x="214" y="12"/>
                  </a:lnTo>
                  <a:lnTo>
                    <a:pt x="175" y="0"/>
                  </a:lnTo>
                  <a:lnTo>
                    <a:pt x="115" y="108"/>
                  </a:lnTo>
                  <a:lnTo>
                    <a:pt x="43" y="126"/>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21">
              <a:extLst>
                <a:ext uri="{FF2B5EF4-FFF2-40B4-BE49-F238E27FC236}">
                  <a16:creationId xmlns:a16="http://schemas.microsoft.com/office/drawing/2014/main" id="{6D410CA1-969B-C242-98BD-3CF820CC7A4E}"/>
                </a:ext>
              </a:extLst>
            </p:cNvPr>
            <p:cNvSpPr>
              <a:spLocks/>
            </p:cNvSpPr>
            <p:nvPr/>
          </p:nvSpPr>
          <p:spPr bwMode="auto">
            <a:xfrm>
              <a:off x="3378" y="3357"/>
              <a:ext cx="352" cy="350"/>
            </a:xfrm>
            <a:custGeom>
              <a:avLst/>
              <a:gdLst>
                <a:gd name="T0" fmla="*/ 128 w 352"/>
                <a:gd name="T1" fmla="*/ 40 h 350"/>
                <a:gd name="T2" fmla="*/ 52 w 352"/>
                <a:gd name="T3" fmla="*/ 95 h 350"/>
                <a:gd name="T4" fmla="*/ 0 w 352"/>
                <a:gd name="T5" fmla="*/ 222 h 350"/>
                <a:gd name="T6" fmla="*/ 47 w 352"/>
                <a:gd name="T7" fmla="*/ 241 h 350"/>
                <a:gd name="T8" fmla="*/ 84 w 352"/>
                <a:gd name="T9" fmla="*/ 236 h 350"/>
                <a:gd name="T10" fmla="*/ 84 w 352"/>
                <a:gd name="T11" fmla="*/ 282 h 350"/>
                <a:gd name="T12" fmla="*/ 101 w 352"/>
                <a:gd name="T13" fmla="*/ 339 h 350"/>
                <a:gd name="T14" fmla="*/ 144 w 352"/>
                <a:gd name="T15" fmla="*/ 350 h 350"/>
                <a:gd name="T16" fmla="*/ 173 w 352"/>
                <a:gd name="T17" fmla="*/ 314 h 350"/>
                <a:gd name="T18" fmla="*/ 234 w 352"/>
                <a:gd name="T19" fmla="*/ 304 h 350"/>
                <a:gd name="T20" fmla="*/ 233 w 352"/>
                <a:gd name="T21" fmla="*/ 254 h 350"/>
                <a:gd name="T22" fmla="*/ 278 w 352"/>
                <a:gd name="T23" fmla="*/ 230 h 350"/>
                <a:gd name="T24" fmla="*/ 330 w 352"/>
                <a:gd name="T25" fmla="*/ 276 h 350"/>
                <a:gd name="T26" fmla="*/ 352 w 352"/>
                <a:gd name="T27" fmla="*/ 179 h 350"/>
                <a:gd name="T28" fmla="*/ 337 w 352"/>
                <a:gd name="T29" fmla="*/ 112 h 350"/>
                <a:gd name="T30" fmla="*/ 268 w 352"/>
                <a:gd name="T31" fmla="*/ 115 h 350"/>
                <a:gd name="T32" fmla="*/ 309 w 352"/>
                <a:gd name="T33" fmla="*/ 92 h 350"/>
                <a:gd name="T34" fmla="*/ 202 w 352"/>
                <a:gd name="T35" fmla="*/ 0 h 350"/>
                <a:gd name="T36" fmla="*/ 128 w 352"/>
                <a:gd name="T37" fmla="*/ 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50">
                  <a:moveTo>
                    <a:pt x="128" y="40"/>
                  </a:moveTo>
                  <a:lnTo>
                    <a:pt x="52" y="95"/>
                  </a:lnTo>
                  <a:lnTo>
                    <a:pt x="0" y="222"/>
                  </a:lnTo>
                  <a:lnTo>
                    <a:pt x="47" y="241"/>
                  </a:lnTo>
                  <a:lnTo>
                    <a:pt x="84" y="236"/>
                  </a:lnTo>
                  <a:lnTo>
                    <a:pt x="84" y="282"/>
                  </a:lnTo>
                  <a:lnTo>
                    <a:pt x="101" y="339"/>
                  </a:lnTo>
                  <a:lnTo>
                    <a:pt x="144" y="350"/>
                  </a:lnTo>
                  <a:lnTo>
                    <a:pt x="173" y="314"/>
                  </a:lnTo>
                  <a:lnTo>
                    <a:pt x="234" y="304"/>
                  </a:lnTo>
                  <a:lnTo>
                    <a:pt x="233" y="254"/>
                  </a:lnTo>
                  <a:lnTo>
                    <a:pt x="278" y="230"/>
                  </a:lnTo>
                  <a:lnTo>
                    <a:pt x="330" y="276"/>
                  </a:lnTo>
                  <a:lnTo>
                    <a:pt x="352" y="179"/>
                  </a:lnTo>
                  <a:lnTo>
                    <a:pt x="337" y="112"/>
                  </a:lnTo>
                  <a:lnTo>
                    <a:pt x="268" y="115"/>
                  </a:lnTo>
                  <a:lnTo>
                    <a:pt x="309" y="92"/>
                  </a:lnTo>
                  <a:lnTo>
                    <a:pt x="202" y="0"/>
                  </a:lnTo>
                  <a:lnTo>
                    <a:pt x="128" y="40"/>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8" name="Freeform 22">
              <a:extLst>
                <a:ext uri="{FF2B5EF4-FFF2-40B4-BE49-F238E27FC236}">
                  <a16:creationId xmlns:a16="http://schemas.microsoft.com/office/drawing/2014/main" id="{09FC4AE1-E3FD-B74C-8BDF-59D51F01B615}"/>
                </a:ext>
              </a:extLst>
            </p:cNvPr>
            <p:cNvSpPr>
              <a:spLocks/>
            </p:cNvSpPr>
            <p:nvPr/>
          </p:nvSpPr>
          <p:spPr bwMode="auto">
            <a:xfrm>
              <a:off x="3375" y="4027"/>
              <a:ext cx="236" cy="111"/>
            </a:xfrm>
            <a:custGeom>
              <a:avLst/>
              <a:gdLst>
                <a:gd name="T0" fmla="*/ 145 w 236"/>
                <a:gd name="T1" fmla="*/ 4 h 111"/>
                <a:gd name="T2" fmla="*/ 99 w 236"/>
                <a:gd name="T3" fmla="*/ 4 h 111"/>
                <a:gd name="T4" fmla="*/ 62 w 236"/>
                <a:gd name="T5" fmla="*/ 31 h 111"/>
                <a:gd name="T6" fmla="*/ 12 w 236"/>
                <a:gd name="T7" fmla="*/ 0 h 111"/>
                <a:gd name="T8" fmla="*/ 0 w 236"/>
                <a:gd name="T9" fmla="*/ 49 h 111"/>
                <a:gd name="T10" fmla="*/ 42 w 236"/>
                <a:gd name="T11" fmla="*/ 89 h 111"/>
                <a:gd name="T12" fmla="*/ 114 w 236"/>
                <a:gd name="T13" fmla="*/ 92 h 111"/>
                <a:gd name="T14" fmla="*/ 209 w 236"/>
                <a:gd name="T15" fmla="*/ 111 h 111"/>
                <a:gd name="T16" fmla="*/ 236 w 236"/>
                <a:gd name="T17" fmla="*/ 60 h 111"/>
                <a:gd name="T18" fmla="*/ 176 w 236"/>
                <a:gd name="T19" fmla="*/ 5 h 111"/>
                <a:gd name="T20" fmla="*/ 145 w 236"/>
                <a:gd name="T21"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11">
                  <a:moveTo>
                    <a:pt x="145" y="4"/>
                  </a:moveTo>
                  <a:lnTo>
                    <a:pt x="99" y="4"/>
                  </a:lnTo>
                  <a:lnTo>
                    <a:pt x="62" y="31"/>
                  </a:lnTo>
                  <a:lnTo>
                    <a:pt x="12" y="0"/>
                  </a:lnTo>
                  <a:lnTo>
                    <a:pt x="0" y="49"/>
                  </a:lnTo>
                  <a:lnTo>
                    <a:pt x="42" y="89"/>
                  </a:lnTo>
                  <a:lnTo>
                    <a:pt x="114" y="92"/>
                  </a:lnTo>
                  <a:lnTo>
                    <a:pt x="209" y="111"/>
                  </a:lnTo>
                  <a:lnTo>
                    <a:pt x="236" y="60"/>
                  </a:lnTo>
                  <a:lnTo>
                    <a:pt x="176" y="5"/>
                  </a:lnTo>
                  <a:lnTo>
                    <a:pt x="145" y="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9" name="Freeform 23">
              <a:extLst>
                <a:ext uri="{FF2B5EF4-FFF2-40B4-BE49-F238E27FC236}">
                  <a16:creationId xmlns:a16="http://schemas.microsoft.com/office/drawing/2014/main" id="{564DD6B1-1F4D-EB48-8010-AA6CD8689858}"/>
                </a:ext>
              </a:extLst>
            </p:cNvPr>
            <p:cNvSpPr>
              <a:spLocks/>
            </p:cNvSpPr>
            <p:nvPr/>
          </p:nvSpPr>
          <p:spPr bwMode="auto">
            <a:xfrm>
              <a:off x="3574" y="3203"/>
              <a:ext cx="265" cy="246"/>
            </a:xfrm>
            <a:custGeom>
              <a:avLst/>
              <a:gdLst>
                <a:gd name="T0" fmla="*/ 223 w 265"/>
                <a:gd name="T1" fmla="*/ 31 h 246"/>
                <a:gd name="T2" fmla="*/ 170 w 265"/>
                <a:gd name="T3" fmla="*/ 0 h 246"/>
                <a:gd name="T4" fmla="*/ 79 w 265"/>
                <a:gd name="T5" fmla="*/ 19 h 246"/>
                <a:gd name="T6" fmla="*/ 0 w 265"/>
                <a:gd name="T7" fmla="*/ 88 h 246"/>
                <a:gd name="T8" fmla="*/ 6 w 265"/>
                <a:gd name="T9" fmla="*/ 154 h 246"/>
                <a:gd name="T10" fmla="*/ 113 w 265"/>
                <a:gd name="T11" fmla="*/ 246 h 246"/>
                <a:gd name="T12" fmla="*/ 173 w 265"/>
                <a:gd name="T13" fmla="*/ 246 h 246"/>
                <a:gd name="T14" fmla="*/ 265 w 265"/>
                <a:gd name="T15" fmla="*/ 175 h 246"/>
                <a:gd name="T16" fmla="*/ 225 w 265"/>
                <a:gd name="T17" fmla="*/ 80 h 246"/>
                <a:gd name="T18" fmla="*/ 223 w 265"/>
                <a:gd name="T19" fmla="*/ 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46">
                  <a:moveTo>
                    <a:pt x="223" y="31"/>
                  </a:moveTo>
                  <a:lnTo>
                    <a:pt x="170" y="0"/>
                  </a:lnTo>
                  <a:lnTo>
                    <a:pt x="79" y="19"/>
                  </a:lnTo>
                  <a:lnTo>
                    <a:pt x="0" y="88"/>
                  </a:lnTo>
                  <a:lnTo>
                    <a:pt x="6" y="154"/>
                  </a:lnTo>
                  <a:lnTo>
                    <a:pt x="113" y="246"/>
                  </a:lnTo>
                  <a:lnTo>
                    <a:pt x="173" y="246"/>
                  </a:lnTo>
                  <a:lnTo>
                    <a:pt x="265" y="175"/>
                  </a:lnTo>
                  <a:lnTo>
                    <a:pt x="225" y="80"/>
                  </a:lnTo>
                  <a:lnTo>
                    <a:pt x="223" y="3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0" name="Freeform 24">
              <a:extLst>
                <a:ext uri="{FF2B5EF4-FFF2-40B4-BE49-F238E27FC236}">
                  <a16:creationId xmlns:a16="http://schemas.microsoft.com/office/drawing/2014/main" id="{623E8E42-1D64-E343-90FE-E6419674186A}"/>
                </a:ext>
              </a:extLst>
            </p:cNvPr>
            <p:cNvSpPr>
              <a:spLocks/>
            </p:cNvSpPr>
            <p:nvPr/>
          </p:nvSpPr>
          <p:spPr bwMode="auto">
            <a:xfrm>
              <a:off x="3912" y="3631"/>
              <a:ext cx="166" cy="288"/>
            </a:xfrm>
            <a:custGeom>
              <a:avLst/>
              <a:gdLst>
                <a:gd name="T0" fmla="*/ 8 w 166"/>
                <a:gd name="T1" fmla="*/ 111 h 288"/>
                <a:gd name="T2" fmla="*/ 0 w 166"/>
                <a:gd name="T3" fmla="*/ 184 h 288"/>
                <a:gd name="T4" fmla="*/ 19 w 166"/>
                <a:gd name="T5" fmla="*/ 251 h 288"/>
                <a:gd name="T6" fmla="*/ 4 w 166"/>
                <a:gd name="T7" fmla="*/ 288 h 288"/>
                <a:gd name="T8" fmla="*/ 33 w 166"/>
                <a:gd name="T9" fmla="*/ 280 h 288"/>
                <a:gd name="T10" fmla="*/ 48 w 166"/>
                <a:gd name="T11" fmla="*/ 228 h 288"/>
                <a:gd name="T12" fmla="*/ 99 w 166"/>
                <a:gd name="T13" fmla="*/ 156 h 288"/>
                <a:gd name="T14" fmla="*/ 103 w 166"/>
                <a:gd name="T15" fmla="*/ 84 h 288"/>
                <a:gd name="T16" fmla="*/ 128 w 166"/>
                <a:gd name="T17" fmla="*/ 62 h 288"/>
                <a:gd name="T18" fmla="*/ 166 w 166"/>
                <a:gd name="T19" fmla="*/ 0 h 288"/>
                <a:gd name="T20" fmla="*/ 77 w 166"/>
                <a:gd name="T21" fmla="*/ 31 h 288"/>
                <a:gd name="T22" fmla="*/ 8 w 166"/>
                <a:gd name="T23"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88">
                  <a:moveTo>
                    <a:pt x="8" y="111"/>
                  </a:moveTo>
                  <a:lnTo>
                    <a:pt x="0" y="184"/>
                  </a:lnTo>
                  <a:lnTo>
                    <a:pt x="19" y="251"/>
                  </a:lnTo>
                  <a:lnTo>
                    <a:pt x="4" y="288"/>
                  </a:lnTo>
                  <a:lnTo>
                    <a:pt x="33" y="280"/>
                  </a:lnTo>
                  <a:lnTo>
                    <a:pt x="48" y="228"/>
                  </a:lnTo>
                  <a:lnTo>
                    <a:pt x="99" y="156"/>
                  </a:lnTo>
                  <a:lnTo>
                    <a:pt x="103" y="84"/>
                  </a:lnTo>
                  <a:lnTo>
                    <a:pt x="128" y="62"/>
                  </a:lnTo>
                  <a:lnTo>
                    <a:pt x="166" y="0"/>
                  </a:lnTo>
                  <a:lnTo>
                    <a:pt x="77" y="31"/>
                  </a:lnTo>
                  <a:lnTo>
                    <a:pt x="8" y="11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25">
              <a:extLst>
                <a:ext uri="{FF2B5EF4-FFF2-40B4-BE49-F238E27FC236}">
                  <a16:creationId xmlns:a16="http://schemas.microsoft.com/office/drawing/2014/main" id="{17D5D093-21E6-CD47-97BE-D9AB4182E8CC}"/>
                </a:ext>
              </a:extLst>
            </p:cNvPr>
            <p:cNvSpPr>
              <a:spLocks noEditPoints="1"/>
            </p:cNvSpPr>
            <p:nvPr/>
          </p:nvSpPr>
          <p:spPr bwMode="auto">
            <a:xfrm>
              <a:off x="3514" y="3587"/>
              <a:ext cx="251" cy="509"/>
            </a:xfrm>
            <a:custGeom>
              <a:avLst/>
              <a:gdLst>
                <a:gd name="T0" fmla="*/ 227 w 251"/>
                <a:gd name="T1" fmla="*/ 244 h 509"/>
                <a:gd name="T2" fmla="*/ 251 w 251"/>
                <a:gd name="T3" fmla="*/ 213 h 509"/>
                <a:gd name="T4" fmla="*/ 250 w 251"/>
                <a:gd name="T5" fmla="*/ 256 h 509"/>
                <a:gd name="T6" fmla="*/ 184 w 251"/>
                <a:gd name="T7" fmla="*/ 442 h 509"/>
                <a:gd name="T8" fmla="*/ 158 w 251"/>
                <a:gd name="T9" fmla="*/ 509 h 509"/>
                <a:gd name="T10" fmla="*/ 147 w 251"/>
                <a:gd name="T11" fmla="*/ 425 h 509"/>
                <a:gd name="T12" fmla="*/ 169 w 251"/>
                <a:gd name="T13" fmla="*/ 374 h 509"/>
                <a:gd name="T14" fmla="*/ 204 w 251"/>
                <a:gd name="T15" fmla="*/ 316 h 509"/>
                <a:gd name="T16" fmla="*/ 227 w 251"/>
                <a:gd name="T17" fmla="*/ 244 h 509"/>
                <a:gd name="T18" fmla="*/ 97 w 251"/>
                <a:gd name="T19" fmla="*/ 24 h 509"/>
                <a:gd name="T20" fmla="*/ 98 w 251"/>
                <a:gd name="T21" fmla="*/ 74 h 509"/>
                <a:gd name="T22" fmla="*/ 37 w 251"/>
                <a:gd name="T23" fmla="*/ 84 h 509"/>
                <a:gd name="T24" fmla="*/ 8 w 251"/>
                <a:gd name="T25" fmla="*/ 120 h 509"/>
                <a:gd name="T26" fmla="*/ 40 w 251"/>
                <a:gd name="T27" fmla="*/ 148 h 509"/>
                <a:gd name="T28" fmla="*/ 14 w 251"/>
                <a:gd name="T29" fmla="*/ 253 h 509"/>
                <a:gd name="T30" fmla="*/ 67 w 251"/>
                <a:gd name="T31" fmla="*/ 313 h 509"/>
                <a:gd name="T32" fmla="*/ 32 w 251"/>
                <a:gd name="T33" fmla="*/ 342 h 509"/>
                <a:gd name="T34" fmla="*/ 0 w 251"/>
                <a:gd name="T35" fmla="*/ 396 h 509"/>
                <a:gd name="T36" fmla="*/ 6 w 251"/>
                <a:gd name="T37" fmla="*/ 444 h 509"/>
                <a:gd name="T38" fmla="*/ 37 w 251"/>
                <a:gd name="T39" fmla="*/ 445 h 509"/>
                <a:gd name="T40" fmla="*/ 97 w 251"/>
                <a:gd name="T41" fmla="*/ 500 h 509"/>
                <a:gd name="T42" fmla="*/ 142 w 251"/>
                <a:gd name="T43" fmla="*/ 384 h 509"/>
                <a:gd name="T44" fmla="*/ 166 w 251"/>
                <a:gd name="T45" fmla="*/ 284 h 509"/>
                <a:gd name="T46" fmla="*/ 164 w 251"/>
                <a:gd name="T47" fmla="*/ 236 h 509"/>
                <a:gd name="T48" fmla="*/ 193 w 251"/>
                <a:gd name="T49" fmla="*/ 193 h 509"/>
                <a:gd name="T50" fmla="*/ 194 w 251"/>
                <a:gd name="T51" fmla="*/ 46 h 509"/>
                <a:gd name="T52" fmla="*/ 142 w 251"/>
                <a:gd name="T53" fmla="*/ 0 h 509"/>
                <a:gd name="T54" fmla="*/ 97 w 251"/>
                <a:gd name="T55" fmla="*/ 2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509">
                  <a:moveTo>
                    <a:pt x="227" y="244"/>
                  </a:moveTo>
                  <a:lnTo>
                    <a:pt x="251" y="213"/>
                  </a:lnTo>
                  <a:lnTo>
                    <a:pt x="250" y="256"/>
                  </a:lnTo>
                  <a:lnTo>
                    <a:pt x="184" y="442"/>
                  </a:lnTo>
                  <a:lnTo>
                    <a:pt x="158" y="509"/>
                  </a:lnTo>
                  <a:lnTo>
                    <a:pt x="147" y="425"/>
                  </a:lnTo>
                  <a:lnTo>
                    <a:pt x="169" y="374"/>
                  </a:lnTo>
                  <a:lnTo>
                    <a:pt x="204" y="316"/>
                  </a:lnTo>
                  <a:lnTo>
                    <a:pt x="227" y="244"/>
                  </a:lnTo>
                  <a:close/>
                  <a:moveTo>
                    <a:pt x="97" y="24"/>
                  </a:moveTo>
                  <a:lnTo>
                    <a:pt x="98" y="74"/>
                  </a:lnTo>
                  <a:lnTo>
                    <a:pt x="37" y="84"/>
                  </a:lnTo>
                  <a:lnTo>
                    <a:pt x="8" y="120"/>
                  </a:lnTo>
                  <a:lnTo>
                    <a:pt x="40" y="148"/>
                  </a:lnTo>
                  <a:lnTo>
                    <a:pt x="14" y="253"/>
                  </a:lnTo>
                  <a:lnTo>
                    <a:pt x="67" y="313"/>
                  </a:lnTo>
                  <a:lnTo>
                    <a:pt x="32" y="342"/>
                  </a:lnTo>
                  <a:lnTo>
                    <a:pt x="0" y="396"/>
                  </a:lnTo>
                  <a:lnTo>
                    <a:pt x="6" y="444"/>
                  </a:lnTo>
                  <a:lnTo>
                    <a:pt x="37" y="445"/>
                  </a:lnTo>
                  <a:lnTo>
                    <a:pt x="97" y="500"/>
                  </a:lnTo>
                  <a:lnTo>
                    <a:pt x="142" y="384"/>
                  </a:lnTo>
                  <a:lnTo>
                    <a:pt x="166" y="284"/>
                  </a:lnTo>
                  <a:lnTo>
                    <a:pt x="164" y="236"/>
                  </a:lnTo>
                  <a:lnTo>
                    <a:pt x="193" y="193"/>
                  </a:lnTo>
                  <a:lnTo>
                    <a:pt x="194" y="46"/>
                  </a:lnTo>
                  <a:lnTo>
                    <a:pt x="142" y="0"/>
                  </a:lnTo>
                  <a:lnTo>
                    <a:pt x="97" y="2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66" name="Rektangel 65" descr="Länk till Nationell belsagsstatistik">
            <a:hlinkClick r:id="rId4" action="ppaction://hlinksldjump"/>
            <a:extLst>
              <a:ext uri="{FF2B5EF4-FFF2-40B4-BE49-F238E27FC236}">
                <a16:creationId xmlns:a16="http://schemas.microsoft.com/office/drawing/2014/main" id="{BC6287DD-FAEA-7D4D-B9F7-724EDCA4B5F0}"/>
              </a:ext>
              <a:ext uri="{C183D7F6-B498-43B3-948B-1728B52AA6E4}">
                <adec:decorative xmlns:adec="http://schemas.microsoft.com/office/drawing/2017/decorative" val="0"/>
              </a:ext>
            </a:extLst>
          </p:cNvPr>
          <p:cNvSpPr/>
          <p:nvPr/>
        </p:nvSpPr>
        <p:spPr>
          <a:xfrm>
            <a:off x="658234" y="578009"/>
            <a:ext cx="5616575" cy="558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descr="Länk till Lokal belsagsstatistik">
            <a:hlinkClick r:id="rId5" action="ppaction://hlinksldjump"/>
            <a:extLst>
              <a:ext uri="{FF2B5EF4-FFF2-40B4-BE49-F238E27FC236}">
                <a16:creationId xmlns:a16="http://schemas.microsoft.com/office/drawing/2014/main" id="{02C61C49-96BA-2A45-850B-0AA7C891FE9B}"/>
              </a:ext>
              <a:ext uri="{C183D7F6-B498-43B3-948B-1728B52AA6E4}">
                <adec:decorative xmlns:adec="http://schemas.microsoft.com/office/drawing/2017/decorative" val="0"/>
              </a:ext>
            </a:extLst>
          </p:cNvPr>
          <p:cNvSpPr/>
          <p:nvPr/>
        </p:nvSpPr>
        <p:spPr>
          <a:xfrm>
            <a:off x="6329693" y="804575"/>
            <a:ext cx="5616575" cy="558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7988703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3062410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4024326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FC0C7C4-4102-0441-A3CA-6CD0F1C0E9A6}"/>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18163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4229800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4836547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5962CAC-C459-984B-996B-686B06D9B67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969677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samt nikotinhaltiga produkter ">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 samt nikotinhaltiga produkter </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609267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95208618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B092BD90-FD55-FF43-AEAF-CBAC86FCB8B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54362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samt nikotinhaltiga produkter ">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Nikotinhaltiga produkter </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4540675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3919260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B092BD90-FD55-FF43-AEAF-CBAC86FCB8B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3755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nu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Snus</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3140388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16625413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BA8FAC45-F65C-1D47-A3F1-E6423AC9FE5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32536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attebortfall vid alkohol- och tobaksbesla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Skattebortfall vid alkohol- och tobaksbeslag</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k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6989603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4" action="ppaction://hlinksldjump"/>
            <a:extLst>
              <a:ext uri="{FF2B5EF4-FFF2-40B4-BE49-F238E27FC236}">
                <a16:creationId xmlns:a16="http://schemas.microsoft.com/office/drawing/2014/main" id="{E0A2CE1A-E64C-594D-8F08-3B6721BE844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45759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292314"/>
            <a:ext cx="11233150" cy="2273372"/>
          </a:xfrm>
        </p:spPr>
        <p:txBody>
          <a:bodyPr>
            <a:normAutofit/>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DA6FF143-D1C0-B241-86A8-4FBD711D5D4B}"/>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2D79A36A-AB51-8845-9946-44457AD7B709}"/>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3EA79B76-1D64-3C40-8B28-91507B31C285}"/>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43A4E189-1979-534F-AF3D-5FF06650A3E1}"/>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6BBD68A5-5CD5-264B-895B-D06679C42A8A}"/>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6292BBCF-7E33-E14E-AF16-AC3C03A7FBB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2" action="ppaction://hlinksldjump"/>
            <a:extLst>
              <a:ext uri="{FF2B5EF4-FFF2-40B4-BE49-F238E27FC236}">
                <a16:creationId xmlns:a16="http://schemas.microsoft.com/office/drawing/2014/main" id="{4DD0AB71-D610-5745-8129-5246E1FBD1B6}"/>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8557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1670738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1137780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ACC327-925C-FD4C-A925-D52F9267E2E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054595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Start- och gasvapen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0157334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7195400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01ACC327-925C-FD4C-A925-D52F9267E2E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63055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9671612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8551507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D2D0DB1-DC18-7F42-8AE8-5BB0D14B96D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417011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Nationell beslagsstatistik">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Nationell beslagsstatistik</a:t>
            </a:r>
          </a:p>
        </p:txBody>
      </p:sp>
      <p:grpSp>
        <p:nvGrpSpPr>
          <p:cNvPr id="29" name="Grupp 28" descr="Nationell beslagstatistik">
            <a:extLst>
              <a:ext uri="{FF2B5EF4-FFF2-40B4-BE49-F238E27FC236}">
                <a16:creationId xmlns:a16="http://schemas.microsoft.com/office/drawing/2014/main" id="{9AAB89C6-0332-C848-891B-81E986B2810F}"/>
              </a:ext>
            </a:extLst>
          </p:cNvPr>
          <p:cNvGrpSpPr/>
          <p:nvPr/>
        </p:nvGrpSpPr>
        <p:grpSpPr>
          <a:xfrm>
            <a:off x="9144000" y="260648"/>
            <a:ext cx="3342987" cy="250742"/>
            <a:chOff x="8850769" y="177007"/>
            <a:chExt cx="3342987"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Rubrik 1" descr="Text om Nationell beslagsstatistik">
            <a:extLst>
              <a:ext uri="{FF2B5EF4-FFF2-40B4-BE49-F238E27FC236}">
                <a16:creationId xmlns:a16="http://schemas.microsoft.com/office/drawing/2014/main" id="{FD8686BB-8B9E-2E47-A63D-ECB7A5BB90E7}"/>
              </a:ext>
            </a:extLst>
          </p:cNvPr>
          <p:cNvSpPr txBox="1">
            <a:spLocks/>
          </p:cNvSpPr>
          <p:nvPr/>
        </p:nvSpPr>
        <p:spPr>
          <a:xfrm>
            <a:off x="479425" y="1836795"/>
            <a:ext cx="5616575" cy="116015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10000"/>
              </a:lnSpc>
            </a:pPr>
            <a:r>
              <a:rPr lang="sv-SE" sz="1800" dirty="0">
                <a:solidFill>
                  <a:schemeClr val="bg1"/>
                </a:solidFill>
              </a:rPr>
              <a:t>Beslagsstatistiken är för hela landet under ett helt år. Tullverket kan antingen ta en vara i beslag eller omhänderta den.</a:t>
            </a:r>
          </a:p>
        </p:txBody>
      </p:sp>
      <p:sp>
        <p:nvSpPr>
          <p:cNvPr id="56" name="Rektangel 55" descr="Gul ruta med text">
            <a:extLst>
              <a:ext uri="{FF2B5EF4-FFF2-40B4-BE49-F238E27FC236}">
                <a16:creationId xmlns:a16="http://schemas.microsoft.com/office/drawing/2014/main" id="{19947621-CACD-8D42-8F4F-EA5BAC8F8B7E}"/>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4789186"/>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 till den nationella årsstatistiken</a:t>
            </a:r>
          </a:p>
        </p:txBody>
      </p:sp>
      <p:grpSp>
        <p:nvGrpSpPr>
          <p:cNvPr id="65" name="Grupp 64" descr="Piltecken för fortsätta till nationella årsstatistiken">
            <a:extLst>
              <a:ext uri="{FF2B5EF4-FFF2-40B4-BE49-F238E27FC236}">
                <a16:creationId xmlns:a16="http://schemas.microsoft.com/office/drawing/2014/main" id="{95205425-45E0-CC4A-B290-C8C55A127A55}"/>
              </a:ext>
            </a:extLst>
          </p:cNvPr>
          <p:cNvGrpSpPr/>
          <p:nvPr/>
        </p:nvGrpSpPr>
        <p:grpSpPr>
          <a:xfrm>
            <a:off x="750921" y="472509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ektangel 1" descr="Länk tillbaka till Nationell och lokal beslagsstatistik">
            <a:hlinkClick r:id="rId3" action="ppaction://hlinksldjump"/>
            <a:extLst>
              <a:ext uri="{FF2B5EF4-FFF2-40B4-BE49-F238E27FC236}">
                <a16:creationId xmlns:a16="http://schemas.microsoft.com/office/drawing/2014/main" id="{A6C660EC-27B5-FC4E-A8CA-576E3336B54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descr="Länk till att forsätta till den nationella årsstatistiken">
            <a:hlinkClick r:id="rId4" action="ppaction://hlinksldjump"/>
            <a:extLst>
              <a:ext uri="{FF2B5EF4-FFF2-40B4-BE49-F238E27FC236}">
                <a16:creationId xmlns:a16="http://schemas.microsoft.com/office/drawing/2014/main" id="{59FF914D-E67F-4940-A317-000C6F6B4E18}"/>
              </a:ext>
              <a:ext uri="{C183D7F6-B498-43B3-948B-1728B52AA6E4}">
                <adec:decorative xmlns:adec="http://schemas.microsoft.com/office/drawing/2017/decorative" val="0"/>
              </a:ext>
            </a:extLst>
          </p:cNvPr>
          <p:cNvSpPr/>
          <p:nvPr/>
        </p:nvSpPr>
        <p:spPr>
          <a:xfrm>
            <a:off x="479425" y="4509120"/>
            <a:ext cx="5688583"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descr="Text med Kom ihåg information">
            <a:extLst>
              <a:ext uri="{FF2B5EF4-FFF2-40B4-BE49-F238E27FC236}">
                <a16:creationId xmlns:a16="http://schemas.microsoft.com/office/drawing/2014/main" id="{DCC8B4BC-D365-2A47-8EEC-ACDF71D9067B}"/>
              </a:ext>
            </a:extLst>
          </p:cNvPr>
          <p:cNvSpPr txBox="1">
            <a:spLocks/>
          </p:cNvSpPr>
          <p:nvPr/>
        </p:nvSpPr>
        <p:spPr>
          <a:xfrm>
            <a:off x="8427672" y="1836795"/>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Tree>
    <p:extLst>
      <p:ext uri="{BB962C8B-B14F-4D97-AF65-F5344CB8AC3E}">
        <p14:creationId xmlns:p14="http://schemas.microsoft.com/office/powerpoint/2010/main" val="11593675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2122752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9957256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C64D3F8E-5ACD-BA49-B472-BF062B63C79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21473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19A18-9647-EBA2-2AF7-202DF75853E3}"/>
            </a:ext>
          </a:extLst>
        </p:cNvPr>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C918B32E-A868-3639-CAE9-EBF88277A4DD}"/>
              </a:ext>
            </a:extLst>
          </p:cNvPr>
          <p:cNvSpPr>
            <a:spLocks noGrp="1"/>
          </p:cNvSpPr>
          <p:nvPr>
            <p:ph type="title"/>
          </p:nvPr>
        </p:nvSpPr>
        <p:spPr/>
        <p:txBody>
          <a:bodyPr/>
          <a:lstStyle/>
          <a:p>
            <a:r>
              <a:rPr lang="sv-SE" dirty="0"/>
              <a:t>Explosiva varor</a:t>
            </a:r>
          </a:p>
        </p:txBody>
      </p:sp>
      <p:grpSp>
        <p:nvGrpSpPr>
          <p:cNvPr id="13" name="Grupp 12">
            <a:extLst>
              <a:ext uri="{FF2B5EF4-FFF2-40B4-BE49-F238E27FC236}">
                <a16:creationId xmlns:a16="http://schemas.microsoft.com/office/drawing/2014/main" id="{E6638E13-6C8F-2130-2339-D7519694486B}"/>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ADDD16A1-7BE9-D9BB-C300-759338EE5C7D}"/>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C6E1F85F-2687-1956-9907-716C1586B0AA}"/>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A69F7996-DF97-FFAF-355F-0BB9046DDDE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8053C513-520B-4546-286D-2011E22E37C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F579EAFC-C17B-1F28-375F-5AFC31E721CF}"/>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91C08ABF-60EE-6EEB-4C7C-1E4F2B94D95E}"/>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D4955DEF-CD40-F087-7EAF-3F22D11A113C}"/>
              </a:ext>
            </a:extLst>
          </p:cNvPr>
          <p:cNvGraphicFramePr/>
          <p:nvPr>
            <p:extLst>
              <p:ext uri="{D42A27DB-BD31-4B8C-83A1-F6EECF244321}">
                <p14:modId xmlns:p14="http://schemas.microsoft.com/office/powerpoint/2010/main" val="31916695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4439EAFF-56CE-0C56-427E-78A76F904B4D}"/>
              </a:ext>
            </a:extLst>
          </p:cNvPr>
          <p:cNvGraphicFramePr/>
          <p:nvPr>
            <p:extLst>
              <p:ext uri="{D42A27DB-BD31-4B8C-83A1-F6EECF244321}">
                <p14:modId xmlns:p14="http://schemas.microsoft.com/office/powerpoint/2010/main" val="306864746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6CB0C271-811B-0987-C84B-6B93F273FC1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A050BF8A-8C24-E6AA-5493-E4CE6C6E1FA6}"/>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E0BDDD95-C237-1832-1CDD-EE1CB4CA1E3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B6109B56-6390-6E40-D8E0-2421F29C1B0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8239DAAF-CE84-1B50-3849-A563FBD3362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E0E4BD0D-5CF3-D3D2-6CF4-8DDADD2CC78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1761BA0E-D883-52B3-7318-CFE36B845AA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CF4A9431-DDCF-4DBF-DFE5-A7B53F91BC0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147419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4081565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8802216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D7651B74-6D12-9947-87ED-1483F1BAF137}"/>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38012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Omhändertagandenav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292314"/>
            <a:ext cx="11233150" cy="2273372"/>
          </a:xfrm>
        </p:spPr>
        <p:txBody>
          <a:bodyPr>
            <a:normAutofit/>
          </a:bodyPr>
          <a:lstStyle/>
          <a:p>
            <a:pPr algn="ctr"/>
            <a:r>
              <a:rPr lang="en-US" sz="7000" dirty="0" err="1"/>
              <a:t>Omhändertaganden</a:t>
            </a:r>
            <a:br>
              <a:rPr lang="en-US" sz="7000" dirty="0"/>
            </a:br>
            <a:r>
              <a:rPr lang="en-US" sz="7000" dirty="0"/>
              <a:t>av </a:t>
            </a:r>
            <a:r>
              <a:rPr lang="sv-SE" sz="7000" dirty="0"/>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DA6FF143-D1C0-B241-86A8-4FBD711D5D4B}"/>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2D79A36A-AB51-8845-9946-44457AD7B709}"/>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3EA79B76-1D64-3C40-8B28-91507B31C285}"/>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43A4E189-1979-534F-AF3D-5FF06650A3E1}"/>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6BBD68A5-5CD5-264B-895B-D06679C42A8A}"/>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6292BBCF-7E33-E14E-AF16-AC3C03A7FBB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2" action="ppaction://hlinksldjump"/>
            <a:extLst>
              <a:ext uri="{FF2B5EF4-FFF2-40B4-BE49-F238E27FC236}">
                <a16:creationId xmlns:a16="http://schemas.microsoft.com/office/drawing/2014/main" id="{5C1D97AF-71AD-644A-930D-0AAF9287F3D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4967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6647797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4" action="ppaction://hlinksldjump"/>
            <a:extLst>
              <a:ext uri="{FF2B5EF4-FFF2-40B4-BE49-F238E27FC236}">
                <a16:creationId xmlns:a16="http://schemas.microsoft.com/office/drawing/2014/main" id="{58EE0F89-35C1-2649-851B-1E2F8BA97B5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030208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Tobak</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2917327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C7736D7D-89CC-9C4B-BEF9-09004C6F801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50363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lkoho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Alkohol</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4708585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69E89983-C12C-BE4C-AC51-CE6EA35D1A47}"/>
              </a:ext>
            </a:extLst>
          </p:cNvPr>
          <p:cNvSpPr/>
          <p:nvPr/>
        </p:nvSpPr>
        <p:spPr>
          <a:xfrm>
            <a:off x="9215751"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74361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omhändertagand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omhändertaganden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antal tillfällen">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518848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4B6F2791-B77A-B24E-82AB-8D1568D96B8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11424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nationell beslagsstatistik">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nationell beslagsstatistik</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 till den lokala årsstatistiken</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 att forsätta till den lokala årsstatistiken">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77804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ubrik 1">
            <a:extLst>
              <a:ext uri="{FF2B5EF4-FFF2-40B4-BE49-F238E27FC236}">
                <a16:creationId xmlns:a16="http://schemas.microsoft.com/office/drawing/2014/main" id="{6D4B1ABF-ED47-40D3-8D6D-2480758BDAEF}"/>
              </a:ext>
            </a:extLst>
          </p:cNvPr>
          <p:cNvSpPr>
            <a:spLocks noGrp="1"/>
          </p:cNvSpPr>
          <p:nvPr>
            <p:ph type="title"/>
          </p:nvPr>
        </p:nvSpPr>
        <p:spPr/>
        <p:txBody>
          <a:bodyPr/>
          <a:lstStyle/>
          <a:p>
            <a:r>
              <a:rPr lang="sv-SE" dirty="0">
                <a:solidFill>
                  <a:schemeClr val="bg1"/>
                </a:solidFill>
              </a:rPr>
              <a:t>Vi verkar i hela landet</a:t>
            </a:r>
          </a:p>
        </p:txBody>
      </p:sp>
      <p:sp>
        <p:nvSpPr>
          <p:cNvPr id="252" name="Platshållare för innehåll 1">
            <a:extLst>
              <a:ext uri="{FF2B5EF4-FFF2-40B4-BE49-F238E27FC236}">
                <a16:creationId xmlns:a16="http://schemas.microsoft.com/office/drawing/2014/main" id="{36956690-91E8-4E53-A16F-CA3DDF460896}"/>
              </a:ext>
            </a:extLst>
          </p:cNvPr>
          <p:cNvSpPr>
            <a:spLocks noGrp="1"/>
          </p:cNvSpPr>
          <p:nvPr>
            <p:ph idx="4294967295"/>
          </p:nvPr>
        </p:nvSpPr>
        <p:spPr>
          <a:xfrm>
            <a:off x="1089328" y="2082800"/>
            <a:ext cx="6897688" cy="4140200"/>
          </a:xfrm>
        </p:spPr>
        <p:txBody>
          <a:bodyPr>
            <a:normAutofit/>
          </a:bodyPr>
          <a:lstStyle/>
          <a:p>
            <a:pPr marL="0" indent="0">
              <a:lnSpc>
                <a:spcPct val="120000"/>
              </a:lnSpc>
              <a:spcAft>
                <a:spcPts val="2400"/>
              </a:spcAft>
              <a:buNone/>
            </a:pPr>
            <a:r>
              <a:rPr lang="sv-SE" sz="1600" spc="200" dirty="0">
                <a:solidFill>
                  <a:schemeClr val="accent2"/>
                </a:solidFill>
              </a:rPr>
              <a:t>Nord</a:t>
            </a:r>
            <a:r>
              <a:rPr lang="sv-SE" sz="1600" dirty="0">
                <a:solidFill>
                  <a:schemeClr val="accent2"/>
                </a:solidFill>
              </a:rPr>
              <a:t>:</a:t>
            </a:r>
            <a:r>
              <a:rPr lang="sv-SE" sz="1600" dirty="0"/>
              <a:t>  </a:t>
            </a:r>
            <a:r>
              <a:rPr lang="sv-SE" sz="1600" dirty="0">
                <a:solidFill>
                  <a:schemeClr val="bg1"/>
                </a:solidFill>
              </a:rPr>
              <a:t>Dalarnas län, Norrbottens län, Västerbottens län, Värmlands län, Jämtlands län, Västernorrlands län och Gävleborgs län</a:t>
            </a:r>
          </a:p>
          <a:p>
            <a:pPr marL="0" indent="0">
              <a:lnSpc>
                <a:spcPct val="120000"/>
              </a:lnSpc>
              <a:spcAft>
                <a:spcPts val="2400"/>
              </a:spcAft>
              <a:buNone/>
            </a:pPr>
            <a:r>
              <a:rPr lang="sv-SE" sz="1600" spc="200" dirty="0">
                <a:solidFill>
                  <a:schemeClr val="accent2"/>
                </a:solidFill>
              </a:rPr>
              <a:t>Öst:</a:t>
            </a:r>
            <a:r>
              <a:rPr lang="sv-SE" sz="1600" dirty="0">
                <a:solidFill>
                  <a:schemeClr val="accent2"/>
                </a:solidFill>
              </a:rPr>
              <a:t>  </a:t>
            </a:r>
            <a:r>
              <a:rPr lang="sv-SE" sz="1600" dirty="0">
                <a:solidFill>
                  <a:schemeClr val="bg1"/>
                </a:solidFill>
              </a:rPr>
              <a:t>Uppsala län, Västmanlands län, Örebro län, Stockholms län, Södermanlands län, Östergötlands län och Gotlands län</a:t>
            </a:r>
          </a:p>
          <a:p>
            <a:pPr marL="0" indent="0">
              <a:lnSpc>
                <a:spcPct val="120000"/>
              </a:lnSpc>
              <a:spcAft>
                <a:spcPts val="2400"/>
              </a:spcAft>
              <a:buNone/>
            </a:pPr>
            <a:r>
              <a:rPr lang="sv-SE" sz="1600" spc="200" dirty="0">
                <a:solidFill>
                  <a:schemeClr val="accent2"/>
                </a:solidFill>
              </a:rPr>
              <a:t>Väst</a:t>
            </a:r>
            <a:r>
              <a:rPr lang="sv-SE" sz="1600" dirty="0">
                <a:solidFill>
                  <a:schemeClr val="accent2"/>
                </a:solidFill>
              </a:rPr>
              <a:t>:</a:t>
            </a:r>
            <a:r>
              <a:rPr lang="sv-SE" sz="1600" dirty="0"/>
              <a:t>  </a:t>
            </a:r>
            <a:r>
              <a:rPr lang="sv-SE" sz="1600" dirty="0">
                <a:solidFill>
                  <a:schemeClr val="bg1"/>
                </a:solidFill>
              </a:rPr>
              <a:t>Västra Götalands län, Hallands län och Jönköpings län</a:t>
            </a:r>
          </a:p>
          <a:p>
            <a:pPr marL="0" indent="0">
              <a:lnSpc>
                <a:spcPct val="120000"/>
              </a:lnSpc>
              <a:spcAft>
                <a:spcPts val="2400"/>
              </a:spcAft>
              <a:buNone/>
            </a:pPr>
            <a:r>
              <a:rPr lang="sv-SE" sz="1600" spc="200" dirty="0">
                <a:solidFill>
                  <a:schemeClr val="accent2"/>
                </a:solidFill>
              </a:rPr>
              <a:t>Syd</a:t>
            </a:r>
            <a:r>
              <a:rPr lang="sv-SE" sz="1600" dirty="0">
                <a:solidFill>
                  <a:schemeClr val="accent2"/>
                </a:solidFill>
              </a:rPr>
              <a:t>:</a:t>
            </a:r>
            <a:r>
              <a:rPr lang="sv-SE" sz="1600" dirty="0"/>
              <a:t>  </a:t>
            </a:r>
            <a:r>
              <a:rPr lang="sv-SE" sz="1600" dirty="0">
                <a:solidFill>
                  <a:schemeClr val="bg1"/>
                </a:solidFill>
              </a:rPr>
              <a:t>Kalmar län, Kronobergs län, Blekinge län och Skåne län</a:t>
            </a:r>
          </a:p>
        </p:txBody>
      </p:sp>
      <p:grpSp>
        <p:nvGrpSpPr>
          <p:cNvPr id="2" name="Grupp 1">
            <a:extLst>
              <a:ext uri="{FF2B5EF4-FFF2-40B4-BE49-F238E27FC236}">
                <a16:creationId xmlns:a16="http://schemas.microsoft.com/office/drawing/2014/main" id="{55D9347A-4DC5-432A-B86A-D9FA955B2442}"/>
              </a:ext>
            </a:extLst>
          </p:cNvPr>
          <p:cNvGrpSpPr/>
          <p:nvPr/>
        </p:nvGrpSpPr>
        <p:grpSpPr>
          <a:xfrm>
            <a:off x="7714449" y="626796"/>
            <a:ext cx="4146146" cy="5604407"/>
            <a:chOff x="7725630" y="671483"/>
            <a:chExt cx="4120683" cy="5569988"/>
          </a:xfrm>
        </p:grpSpPr>
        <p:grpSp>
          <p:nvGrpSpPr>
            <p:cNvPr id="10" name="Group 4">
              <a:extLst>
                <a:ext uri="{FF2B5EF4-FFF2-40B4-BE49-F238E27FC236}">
                  <a16:creationId xmlns:a16="http://schemas.microsoft.com/office/drawing/2014/main" id="{4591D633-99B0-4868-80A0-54CF54863ADF}"/>
                </a:ext>
              </a:extLst>
            </p:cNvPr>
            <p:cNvGrpSpPr>
              <a:grpSpLocks noChangeAspect="1"/>
            </p:cNvGrpSpPr>
            <p:nvPr/>
          </p:nvGrpSpPr>
          <p:grpSpPr bwMode="auto">
            <a:xfrm>
              <a:off x="8652261" y="671483"/>
              <a:ext cx="2319435" cy="5329765"/>
              <a:chOff x="2900" y="0"/>
              <a:chExt cx="1880" cy="4320"/>
            </a:xfrm>
          </p:grpSpPr>
          <p:sp>
            <p:nvSpPr>
              <p:cNvPr id="11" name="AutoShape 3">
                <a:extLst>
                  <a:ext uri="{FF2B5EF4-FFF2-40B4-BE49-F238E27FC236}">
                    <a16:creationId xmlns:a16="http://schemas.microsoft.com/office/drawing/2014/main" id="{1C74F9E5-2E5D-46FD-AEC9-451029AE9784}"/>
                  </a:ext>
                </a:extLst>
              </p:cNvPr>
              <p:cNvSpPr>
                <a:spLocks noChangeAspect="1" noChangeArrowheads="1" noTextEdit="1"/>
              </p:cNvSpPr>
              <p:nvPr/>
            </p:nvSpPr>
            <p:spPr bwMode="auto">
              <a:xfrm>
                <a:off x="2900" y="0"/>
                <a:ext cx="1880"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Freeform 5">
                <a:extLst>
                  <a:ext uri="{FF2B5EF4-FFF2-40B4-BE49-F238E27FC236}">
                    <a16:creationId xmlns:a16="http://schemas.microsoft.com/office/drawing/2014/main" id="{49B9BB57-D98C-4623-9DCD-B43C2EA6CF5C}"/>
                  </a:ext>
                </a:extLst>
              </p:cNvPr>
              <p:cNvSpPr>
                <a:spLocks/>
              </p:cNvSpPr>
              <p:nvPr/>
            </p:nvSpPr>
            <p:spPr bwMode="auto">
              <a:xfrm>
                <a:off x="3103" y="4026"/>
                <a:ext cx="314" cy="293"/>
              </a:xfrm>
              <a:custGeom>
                <a:avLst/>
                <a:gdLst>
                  <a:gd name="T0" fmla="*/ 284 w 314"/>
                  <a:gd name="T1" fmla="*/ 1 h 293"/>
                  <a:gd name="T2" fmla="*/ 233 w 314"/>
                  <a:gd name="T3" fmla="*/ 0 h 293"/>
                  <a:gd name="T4" fmla="*/ 176 w 314"/>
                  <a:gd name="T5" fmla="*/ 21 h 293"/>
                  <a:gd name="T6" fmla="*/ 133 w 314"/>
                  <a:gd name="T7" fmla="*/ 17 h 293"/>
                  <a:gd name="T8" fmla="*/ 98 w 314"/>
                  <a:gd name="T9" fmla="*/ 38 h 293"/>
                  <a:gd name="T10" fmla="*/ 63 w 314"/>
                  <a:gd name="T11" fmla="*/ 9 h 293"/>
                  <a:gd name="T12" fmla="*/ 31 w 314"/>
                  <a:gd name="T13" fmla="*/ 14 h 293"/>
                  <a:gd name="T14" fmla="*/ 43 w 314"/>
                  <a:gd name="T15" fmla="*/ 57 h 293"/>
                  <a:gd name="T16" fmla="*/ 0 w 314"/>
                  <a:gd name="T17" fmla="*/ 61 h 293"/>
                  <a:gd name="T18" fmla="*/ 74 w 314"/>
                  <a:gd name="T19" fmla="*/ 213 h 293"/>
                  <a:gd name="T20" fmla="*/ 54 w 314"/>
                  <a:gd name="T21" fmla="*/ 256 h 293"/>
                  <a:gd name="T22" fmla="*/ 96 w 314"/>
                  <a:gd name="T23" fmla="*/ 293 h 293"/>
                  <a:gd name="T24" fmla="*/ 176 w 314"/>
                  <a:gd name="T25" fmla="*/ 279 h 293"/>
                  <a:gd name="T26" fmla="*/ 236 w 314"/>
                  <a:gd name="T27" fmla="*/ 293 h 293"/>
                  <a:gd name="T28" fmla="*/ 272 w 314"/>
                  <a:gd name="T29" fmla="*/ 250 h 293"/>
                  <a:gd name="T30" fmla="*/ 247 w 314"/>
                  <a:gd name="T31" fmla="*/ 204 h 293"/>
                  <a:gd name="T32" fmla="*/ 267 w 314"/>
                  <a:gd name="T33" fmla="*/ 142 h 293"/>
                  <a:gd name="T34" fmla="*/ 314 w 314"/>
                  <a:gd name="T35" fmla="*/ 129 h 293"/>
                  <a:gd name="T36" fmla="*/ 314 w 314"/>
                  <a:gd name="T37" fmla="*/ 90 h 293"/>
                  <a:gd name="T38" fmla="*/ 272 w 314"/>
                  <a:gd name="T39" fmla="*/ 50 h 293"/>
                  <a:gd name="T40" fmla="*/ 284 w 314"/>
                  <a:gd name="T41" fmla="*/ 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293">
                    <a:moveTo>
                      <a:pt x="284" y="1"/>
                    </a:moveTo>
                    <a:lnTo>
                      <a:pt x="233" y="0"/>
                    </a:lnTo>
                    <a:lnTo>
                      <a:pt x="176" y="21"/>
                    </a:lnTo>
                    <a:lnTo>
                      <a:pt x="133" y="17"/>
                    </a:lnTo>
                    <a:lnTo>
                      <a:pt x="98" y="38"/>
                    </a:lnTo>
                    <a:lnTo>
                      <a:pt x="63" y="9"/>
                    </a:lnTo>
                    <a:lnTo>
                      <a:pt x="31" y="14"/>
                    </a:lnTo>
                    <a:lnTo>
                      <a:pt x="43" y="57"/>
                    </a:lnTo>
                    <a:lnTo>
                      <a:pt x="0" y="61"/>
                    </a:lnTo>
                    <a:lnTo>
                      <a:pt x="74" y="213"/>
                    </a:lnTo>
                    <a:lnTo>
                      <a:pt x="54" y="256"/>
                    </a:lnTo>
                    <a:lnTo>
                      <a:pt x="96" y="293"/>
                    </a:lnTo>
                    <a:lnTo>
                      <a:pt x="176" y="279"/>
                    </a:lnTo>
                    <a:lnTo>
                      <a:pt x="236" y="293"/>
                    </a:lnTo>
                    <a:lnTo>
                      <a:pt x="272" y="250"/>
                    </a:lnTo>
                    <a:lnTo>
                      <a:pt x="247" y="204"/>
                    </a:lnTo>
                    <a:lnTo>
                      <a:pt x="267" y="142"/>
                    </a:lnTo>
                    <a:lnTo>
                      <a:pt x="314" y="129"/>
                    </a:lnTo>
                    <a:lnTo>
                      <a:pt x="314" y="90"/>
                    </a:lnTo>
                    <a:lnTo>
                      <a:pt x="272" y="50"/>
                    </a:lnTo>
                    <a:lnTo>
                      <a:pt x="284" y="1"/>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6">
                <a:extLst>
                  <a:ext uri="{FF2B5EF4-FFF2-40B4-BE49-F238E27FC236}">
                    <a16:creationId xmlns:a16="http://schemas.microsoft.com/office/drawing/2014/main" id="{BAD2BB6A-45EB-4823-9F39-5FDB614D3284}"/>
                  </a:ext>
                </a:extLst>
              </p:cNvPr>
              <p:cNvSpPr>
                <a:spLocks/>
              </p:cNvSpPr>
              <p:nvPr/>
            </p:nvSpPr>
            <p:spPr bwMode="auto">
              <a:xfrm>
                <a:off x="3048" y="2406"/>
                <a:ext cx="664" cy="710"/>
              </a:xfrm>
              <a:custGeom>
                <a:avLst/>
                <a:gdLst>
                  <a:gd name="T0" fmla="*/ 236 w 664"/>
                  <a:gd name="T1" fmla="*/ 564 h 710"/>
                  <a:gd name="T2" fmla="*/ 251 w 664"/>
                  <a:gd name="T3" fmla="*/ 606 h 710"/>
                  <a:gd name="T4" fmla="*/ 301 w 664"/>
                  <a:gd name="T5" fmla="*/ 606 h 710"/>
                  <a:gd name="T6" fmla="*/ 330 w 664"/>
                  <a:gd name="T7" fmla="*/ 660 h 710"/>
                  <a:gd name="T8" fmla="*/ 374 w 664"/>
                  <a:gd name="T9" fmla="*/ 660 h 710"/>
                  <a:gd name="T10" fmla="*/ 392 w 664"/>
                  <a:gd name="T11" fmla="*/ 641 h 710"/>
                  <a:gd name="T12" fmla="*/ 447 w 664"/>
                  <a:gd name="T13" fmla="*/ 664 h 710"/>
                  <a:gd name="T14" fmla="*/ 472 w 664"/>
                  <a:gd name="T15" fmla="*/ 710 h 710"/>
                  <a:gd name="T16" fmla="*/ 513 w 664"/>
                  <a:gd name="T17" fmla="*/ 677 h 710"/>
                  <a:gd name="T18" fmla="*/ 524 w 664"/>
                  <a:gd name="T19" fmla="*/ 618 h 710"/>
                  <a:gd name="T20" fmla="*/ 591 w 664"/>
                  <a:gd name="T21" fmla="*/ 634 h 710"/>
                  <a:gd name="T22" fmla="*/ 658 w 664"/>
                  <a:gd name="T23" fmla="*/ 610 h 710"/>
                  <a:gd name="T24" fmla="*/ 664 w 664"/>
                  <a:gd name="T25" fmla="*/ 600 h 710"/>
                  <a:gd name="T26" fmla="*/ 579 w 664"/>
                  <a:gd name="T27" fmla="*/ 493 h 710"/>
                  <a:gd name="T28" fmla="*/ 616 w 664"/>
                  <a:gd name="T29" fmla="*/ 449 h 710"/>
                  <a:gd name="T30" fmla="*/ 569 w 664"/>
                  <a:gd name="T31" fmla="*/ 367 h 710"/>
                  <a:gd name="T32" fmla="*/ 524 w 664"/>
                  <a:gd name="T33" fmla="*/ 345 h 710"/>
                  <a:gd name="T34" fmla="*/ 442 w 664"/>
                  <a:gd name="T35" fmla="*/ 200 h 710"/>
                  <a:gd name="T36" fmla="*/ 414 w 664"/>
                  <a:gd name="T37" fmla="*/ 222 h 710"/>
                  <a:gd name="T38" fmla="*/ 368 w 664"/>
                  <a:gd name="T39" fmla="*/ 220 h 710"/>
                  <a:gd name="T40" fmla="*/ 368 w 664"/>
                  <a:gd name="T41" fmla="*/ 196 h 710"/>
                  <a:gd name="T42" fmla="*/ 334 w 664"/>
                  <a:gd name="T43" fmla="*/ 186 h 710"/>
                  <a:gd name="T44" fmla="*/ 203 w 664"/>
                  <a:gd name="T45" fmla="*/ 172 h 710"/>
                  <a:gd name="T46" fmla="*/ 165 w 664"/>
                  <a:gd name="T47" fmla="*/ 94 h 710"/>
                  <a:gd name="T48" fmla="*/ 173 w 664"/>
                  <a:gd name="T49" fmla="*/ 61 h 710"/>
                  <a:gd name="T50" fmla="*/ 140 w 664"/>
                  <a:gd name="T51" fmla="*/ 51 h 710"/>
                  <a:gd name="T52" fmla="*/ 99 w 664"/>
                  <a:gd name="T53" fmla="*/ 2 h 710"/>
                  <a:gd name="T54" fmla="*/ 23 w 664"/>
                  <a:gd name="T55" fmla="*/ 0 h 710"/>
                  <a:gd name="T56" fmla="*/ 0 w 664"/>
                  <a:gd name="T57" fmla="*/ 160 h 710"/>
                  <a:gd name="T58" fmla="*/ 32 w 664"/>
                  <a:gd name="T59" fmla="*/ 195 h 710"/>
                  <a:gd name="T60" fmla="*/ 67 w 664"/>
                  <a:gd name="T61" fmla="*/ 205 h 710"/>
                  <a:gd name="T62" fmla="*/ 107 w 664"/>
                  <a:gd name="T63" fmla="*/ 271 h 710"/>
                  <a:gd name="T64" fmla="*/ 84 w 664"/>
                  <a:gd name="T65" fmla="*/ 349 h 710"/>
                  <a:gd name="T66" fmla="*/ 207 w 664"/>
                  <a:gd name="T67" fmla="*/ 546 h 710"/>
                  <a:gd name="T68" fmla="*/ 236 w 664"/>
                  <a:gd name="T69" fmla="*/ 5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710">
                    <a:moveTo>
                      <a:pt x="236" y="564"/>
                    </a:moveTo>
                    <a:lnTo>
                      <a:pt x="251" y="606"/>
                    </a:lnTo>
                    <a:lnTo>
                      <a:pt x="301" y="606"/>
                    </a:lnTo>
                    <a:lnTo>
                      <a:pt x="330" y="660"/>
                    </a:lnTo>
                    <a:lnTo>
                      <a:pt x="374" y="660"/>
                    </a:lnTo>
                    <a:lnTo>
                      <a:pt x="392" y="641"/>
                    </a:lnTo>
                    <a:lnTo>
                      <a:pt x="447" y="664"/>
                    </a:lnTo>
                    <a:lnTo>
                      <a:pt x="472" y="710"/>
                    </a:lnTo>
                    <a:lnTo>
                      <a:pt x="513" y="677"/>
                    </a:lnTo>
                    <a:lnTo>
                      <a:pt x="524" y="618"/>
                    </a:lnTo>
                    <a:lnTo>
                      <a:pt x="591" y="634"/>
                    </a:lnTo>
                    <a:lnTo>
                      <a:pt x="658" y="610"/>
                    </a:lnTo>
                    <a:lnTo>
                      <a:pt x="664" y="600"/>
                    </a:lnTo>
                    <a:lnTo>
                      <a:pt x="579" y="493"/>
                    </a:lnTo>
                    <a:lnTo>
                      <a:pt x="616" y="449"/>
                    </a:lnTo>
                    <a:lnTo>
                      <a:pt x="569" y="367"/>
                    </a:lnTo>
                    <a:lnTo>
                      <a:pt x="524" y="345"/>
                    </a:lnTo>
                    <a:lnTo>
                      <a:pt x="442" y="200"/>
                    </a:lnTo>
                    <a:lnTo>
                      <a:pt x="414" y="222"/>
                    </a:lnTo>
                    <a:lnTo>
                      <a:pt x="368" y="220"/>
                    </a:lnTo>
                    <a:lnTo>
                      <a:pt x="368" y="196"/>
                    </a:lnTo>
                    <a:lnTo>
                      <a:pt x="334" y="186"/>
                    </a:lnTo>
                    <a:lnTo>
                      <a:pt x="203" y="172"/>
                    </a:lnTo>
                    <a:lnTo>
                      <a:pt x="165" y="94"/>
                    </a:lnTo>
                    <a:lnTo>
                      <a:pt x="173" y="61"/>
                    </a:lnTo>
                    <a:lnTo>
                      <a:pt x="140" y="51"/>
                    </a:lnTo>
                    <a:lnTo>
                      <a:pt x="99" y="2"/>
                    </a:lnTo>
                    <a:lnTo>
                      <a:pt x="23" y="0"/>
                    </a:lnTo>
                    <a:lnTo>
                      <a:pt x="0" y="160"/>
                    </a:lnTo>
                    <a:lnTo>
                      <a:pt x="32" y="195"/>
                    </a:lnTo>
                    <a:lnTo>
                      <a:pt x="67" y="205"/>
                    </a:lnTo>
                    <a:lnTo>
                      <a:pt x="107" y="271"/>
                    </a:lnTo>
                    <a:lnTo>
                      <a:pt x="84" y="349"/>
                    </a:lnTo>
                    <a:lnTo>
                      <a:pt x="207" y="546"/>
                    </a:lnTo>
                    <a:lnTo>
                      <a:pt x="236" y="56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7">
                <a:extLst>
                  <a:ext uri="{FF2B5EF4-FFF2-40B4-BE49-F238E27FC236}">
                    <a16:creationId xmlns:a16="http://schemas.microsoft.com/office/drawing/2014/main" id="{6B618938-35F5-4594-BEA7-DB50E600E9AE}"/>
                  </a:ext>
                </a:extLst>
              </p:cNvPr>
              <p:cNvSpPr>
                <a:spLocks/>
              </p:cNvSpPr>
              <p:nvPr/>
            </p:nvSpPr>
            <p:spPr bwMode="auto">
              <a:xfrm>
                <a:off x="2903" y="3292"/>
                <a:ext cx="527" cy="555"/>
              </a:xfrm>
              <a:custGeom>
                <a:avLst/>
                <a:gdLst>
                  <a:gd name="T0" fmla="*/ 188 w 527"/>
                  <a:gd name="T1" fmla="*/ 522 h 555"/>
                  <a:gd name="T2" fmla="*/ 228 w 527"/>
                  <a:gd name="T3" fmla="*/ 508 h 555"/>
                  <a:gd name="T4" fmla="*/ 280 w 527"/>
                  <a:gd name="T5" fmla="*/ 555 h 555"/>
                  <a:gd name="T6" fmla="*/ 364 w 527"/>
                  <a:gd name="T7" fmla="*/ 455 h 555"/>
                  <a:gd name="T8" fmla="*/ 396 w 527"/>
                  <a:gd name="T9" fmla="*/ 332 h 555"/>
                  <a:gd name="T10" fmla="*/ 475 w 527"/>
                  <a:gd name="T11" fmla="*/ 287 h 555"/>
                  <a:gd name="T12" fmla="*/ 527 w 527"/>
                  <a:gd name="T13" fmla="*/ 160 h 555"/>
                  <a:gd name="T14" fmla="*/ 504 w 527"/>
                  <a:gd name="T15" fmla="*/ 126 h 555"/>
                  <a:gd name="T16" fmla="*/ 487 w 527"/>
                  <a:gd name="T17" fmla="*/ 139 h 555"/>
                  <a:gd name="T18" fmla="*/ 455 w 527"/>
                  <a:gd name="T19" fmla="*/ 54 h 555"/>
                  <a:gd name="T20" fmla="*/ 345 w 527"/>
                  <a:gd name="T21" fmla="*/ 49 h 555"/>
                  <a:gd name="T22" fmla="*/ 317 w 527"/>
                  <a:gd name="T23" fmla="*/ 144 h 555"/>
                  <a:gd name="T24" fmla="*/ 248 w 527"/>
                  <a:gd name="T25" fmla="*/ 90 h 555"/>
                  <a:gd name="T26" fmla="*/ 228 w 527"/>
                  <a:gd name="T27" fmla="*/ 18 h 555"/>
                  <a:gd name="T28" fmla="*/ 101 w 527"/>
                  <a:gd name="T29" fmla="*/ 0 h 555"/>
                  <a:gd name="T30" fmla="*/ 77 w 527"/>
                  <a:gd name="T31" fmla="*/ 81 h 555"/>
                  <a:gd name="T32" fmla="*/ 51 w 527"/>
                  <a:gd name="T33" fmla="*/ 85 h 555"/>
                  <a:gd name="T34" fmla="*/ 27 w 527"/>
                  <a:gd name="T35" fmla="*/ 33 h 555"/>
                  <a:gd name="T36" fmla="*/ 0 w 527"/>
                  <a:gd name="T37" fmla="*/ 50 h 555"/>
                  <a:gd name="T38" fmla="*/ 29 w 527"/>
                  <a:gd name="T39" fmla="*/ 241 h 555"/>
                  <a:gd name="T40" fmla="*/ 115 w 527"/>
                  <a:gd name="T41" fmla="*/ 453 h 555"/>
                  <a:gd name="T42" fmla="*/ 168 w 527"/>
                  <a:gd name="T43" fmla="*/ 448 h 555"/>
                  <a:gd name="T44" fmla="*/ 188 w 527"/>
                  <a:gd name="T45" fmla="*/ 52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555">
                    <a:moveTo>
                      <a:pt x="188" y="522"/>
                    </a:moveTo>
                    <a:lnTo>
                      <a:pt x="228" y="508"/>
                    </a:lnTo>
                    <a:lnTo>
                      <a:pt x="280" y="555"/>
                    </a:lnTo>
                    <a:lnTo>
                      <a:pt x="364" y="455"/>
                    </a:lnTo>
                    <a:lnTo>
                      <a:pt x="396" y="332"/>
                    </a:lnTo>
                    <a:lnTo>
                      <a:pt x="475" y="287"/>
                    </a:lnTo>
                    <a:lnTo>
                      <a:pt x="527" y="160"/>
                    </a:lnTo>
                    <a:lnTo>
                      <a:pt x="504" y="126"/>
                    </a:lnTo>
                    <a:lnTo>
                      <a:pt x="487" y="139"/>
                    </a:lnTo>
                    <a:lnTo>
                      <a:pt x="455" y="54"/>
                    </a:lnTo>
                    <a:lnTo>
                      <a:pt x="345" y="49"/>
                    </a:lnTo>
                    <a:lnTo>
                      <a:pt x="317" y="144"/>
                    </a:lnTo>
                    <a:lnTo>
                      <a:pt x="248" y="90"/>
                    </a:lnTo>
                    <a:lnTo>
                      <a:pt x="228" y="18"/>
                    </a:lnTo>
                    <a:lnTo>
                      <a:pt x="101" y="0"/>
                    </a:lnTo>
                    <a:lnTo>
                      <a:pt x="77" y="81"/>
                    </a:lnTo>
                    <a:lnTo>
                      <a:pt x="51" y="85"/>
                    </a:lnTo>
                    <a:lnTo>
                      <a:pt x="27" y="33"/>
                    </a:lnTo>
                    <a:lnTo>
                      <a:pt x="0" y="50"/>
                    </a:lnTo>
                    <a:lnTo>
                      <a:pt x="29" y="241"/>
                    </a:lnTo>
                    <a:lnTo>
                      <a:pt x="115" y="453"/>
                    </a:lnTo>
                    <a:lnTo>
                      <a:pt x="168" y="448"/>
                    </a:lnTo>
                    <a:lnTo>
                      <a:pt x="188" y="522"/>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8">
                <a:extLst>
                  <a:ext uri="{FF2B5EF4-FFF2-40B4-BE49-F238E27FC236}">
                    <a16:creationId xmlns:a16="http://schemas.microsoft.com/office/drawing/2014/main" id="{C41AD991-57C8-4190-83BA-12DF8B25D0BE}"/>
                  </a:ext>
                </a:extLst>
              </p:cNvPr>
              <p:cNvSpPr>
                <a:spLocks/>
              </p:cNvSpPr>
              <p:nvPr/>
            </p:nvSpPr>
            <p:spPr bwMode="auto">
              <a:xfrm>
                <a:off x="3030" y="1463"/>
                <a:ext cx="720" cy="1129"/>
              </a:xfrm>
              <a:custGeom>
                <a:avLst/>
                <a:gdLst>
                  <a:gd name="T0" fmla="*/ 158 w 720"/>
                  <a:gd name="T1" fmla="*/ 994 h 1129"/>
                  <a:gd name="T2" fmla="*/ 191 w 720"/>
                  <a:gd name="T3" fmla="*/ 1004 h 1129"/>
                  <a:gd name="T4" fmla="*/ 183 w 720"/>
                  <a:gd name="T5" fmla="*/ 1037 h 1129"/>
                  <a:gd name="T6" fmla="*/ 221 w 720"/>
                  <a:gd name="T7" fmla="*/ 1115 h 1129"/>
                  <a:gd name="T8" fmla="*/ 352 w 720"/>
                  <a:gd name="T9" fmla="*/ 1129 h 1129"/>
                  <a:gd name="T10" fmla="*/ 377 w 720"/>
                  <a:gd name="T11" fmla="*/ 1059 h 1129"/>
                  <a:gd name="T12" fmla="*/ 430 w 720"/>
                  <a:gd name="T13" fmla="*/ 1051 h 1129"/>
                  <a:gd name="T14" fmla="*/ 450 w 720"/>
                  <a:gd name="T15" fmla="*/ 1016 h 1129"/>
                  <a:gd name="T16" fmla="*/ 498 w 720"/>
                  <a:gd name="T17" fmla="*/ 978 h 1129"/>
                  <a:gd name="T18" fmla="*/ 480 w 720"/>
                  <a:gd name="T19" fmla="*/ 938 h 1129"/>
                  <a:gd name="T20" fmla="*/ 447 w 720"/>
                  <a:gd name="T21" fmla="*/ 929 h 1129"/>
                  <a:gd name="T22" fmla="*/ 410 w 720"/>
                  <a:gd name="T23" fmla="*/ 903 h 1129"/>
                  <a:gd name="T24" fmla="*/ 401 w 720"/>
                  <a:gd name="T25" fmla="*/ 833 h 1129"/>
                  <a:gd name="T26" fmla="*/ 479 w 720"/>
                  <a:gd name="T27" fmla="*/ 823 h 1129"/>
                  <a:gd name="T28" fmla="*/ 547 w 720"/>
                  <a:gd name="T29" fmla="*/ 802 h 1129"/>
                  <a:gd name="T30" fmla="*/ 631 w 720"/>
                  <a:gd name="T31" fmla="*/ 793 h 1129"/>
                  <a:gd name="T32" fmla="*/ 657 w 720"/>
                  <a:gd name="T33" fmla="*/ 742 h 1129"/>
                  <a:gd name="T34" fmla="*/ 720 w 720"/>
                  <a:gd name="T35" fmla="*/ 716 h 1129"/>
                  <a:gd name="T36" fmla="*/ 605 w 720"/>
                  <a:gd name="T37" fmla="*/ 587 h 1129"/>
                  <a:gd name="T38" fmla="*/ 559 w 720"/>
                  <a:gd name="T39" fmla="*/ 490 h 1129"/>
                  <a:gd name="T40" fmla="*/ 666 w 720"/>
                  <a:gd name="T41" fmla="*/ 470 h 1129"/>
                  <a:gd name="T42" fmla="*/ 683 w 720"/>
                  <a:gd name="T43" fmla="*/ 368 h 1129"/>
                  <a:gd name="T44" fmla="*/ 527 w 720"/>
                  <a:gd name="T45" fmla="*/ 233 h 1129"/>
                  <a:gd name="T46" fmla="*/ 429 w 720"/>
                  <a:gd name="T47" fmla="*/ 95 h 1129"/>
                  <a:gd name="T48" fmla="*/ 338 w 720"/>
                  <a:gd name="T49" fmla="*/ 0 h 1129"/>
                  <a:gd name="T50" fmla="*/ 245 w 720"/>
                  <a:gd name="T51" fmla="*/ 177 h 1129"/>
                  <a:gd name="T52" fmla="*/ 309 w 720"/>
                  <a:gd name="T53" fmla="*/ 233 h 1129"/>
                  <a:gd name="T54" fmla="*/ 312 w 720"/>
                  <a:gd name="T55" fmla="*/ 329 h 1129"/>
                  <a:gd name="T56" fmla="*/ 281 w 720"/>
                  <a:gd name="T57" fmla="*/ 377 h 1129"/>
                  <a:gd name="T58" fmla="*/ 177 w 720"/>
                  <a:gd name="T59" fmla="*/ 346 h 1129"/>
                  <a:gd name="T60" fmla="*/ 125 w 720"/>
                  <a:gd name="T61" fmla="*/ 371 h 1129"/>
                  <a:gd name="T62" fmla="*/ 33 w 720"/>
                  <a:gd name="T63" fmla="*/ 492 h 1129"/>
                  <a:gd name="T64" fmla="*/ 27 w 720"/>
                  <a:gd name="T65" fmla="*/ 544 h 1129"/>
                  <a:gd name="T66" fmla="*/ 0 w 720"/>
                  <a:gd name="T67" fmla="*/ 613 h 1129"/>
                  <a:gd name="T68" fmla="*/ 33 w 720"/>
                  <a:gd name="T69" fmla="*/ 694 h 1129"/>
                  <a:gd name="T70" fmla="*/ 13 w 720"/>
                  <a:gd name="T71" fmla="*/ 813 h 1129"/>
                  <a:gd name="T72" fmla="*/ 41 w 720"/>
                  <a:gd name="T73" fmla="*/ 943 h 1129"/>
                  <a:gd name="T74" fmla="*/ 117 w 720"/>
                  <a:gd name="T75" fmla="*/ 945 h 1129"/>
                  <a:gd name="T76" fmla="*/ 158 w 720"/>
                  <a:gd name="T77" fmla="*/ 99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0" h="1129">
                    <a:moveTo>
                      <a:pt x="158" y="994"/>
                    </a:moveTo>
                    <a:lnTo>
                      <a:pt x="191" y="1004"/>
                    </a:lnTo>
                    <a:lnTo>
                      <a:pt x="183" y="1037"/>
                    </a:lnTo>
                    <a:lnTo>
                      <a:pt x="221" y="1115"/>
                    </a:lnTo>
                    <a:lnTo>
                      <a:pt x="352" y="1129"/>
                    </a:lnTo>
                    <a:lnTo>
                      <a:pt x="377" y="1059"/>
                    </a:lnTo>
                    <a:lnTo>
                      <a:pt x="430" y="1051"/>
                    </a:lnTo>
                    <a:lnTo>
                      <a:pt x="450" y="1016"/>
                    </a:lnTo>
                    <a:lnTo>
                      <a:pt x="498" y="978"/>
                    </a:lnTo>
                    <a:lnTo>
                      <a:pt x="480" y="938"/>
                    </a:lnTo>
                    <a:lnTo>
                      <a:pt x="447" y="929"/>
                    </a:lnTo>
                    <a:lnTo>
                      <a:pt x="410" y="903"/>
                    </a:lnTo>
                    <a:lnTo>
                      <a:pt x="401" y="833"/>
                    </a:lnTo>
                    <a:lnTo>
                      <a:pt x="479" y="823"/>
                    </a:lnTo>
                    <a:lnTo>
                      <a:pt x="547" y="802"/>
                    </a:lnTo>
                    <a:lnTo>
                      <a:pt x="631" y="793"/>
                    </a:lnTo>
                    <a:lnTo>
                      <a:pt x="657" y="742"/>
                    </a:lnTo>
                    <a:lnTo>
                      <a:pt x="720" y="716"/>
                    </a:lnTo>
                    <a:lnTo>
                      <a:pt x="605" y="587"/>
                    </a:lnTo>
                    <a:lnTo>
                      <a:pt x="559" y="490"/>
                    </a:lnTo>
                    <a:lnTo>
                      <a:pt x="666" y="470"/>
                    </a:lnTo>
                    <a:lnTo>
                      <a:pt x="683" y="368"/>
                    </a:lnTo>
                    <a:lnTo>
                      <a:pt x="527" y="233"/>
                    </a:lnTo>
                    <a:lnTo>
                      <a:pt x="429" y="95"/>
                    </a:lnTo>
                    <a:lnTo>
                      <a:pt x="338" y="0"/>
                    </a:lnTo>
                    <a:lnTo>
                      <a:pt x="245" y="177"/>
                    </a:lnTo>
                    <a:lnTo>
                      <a:pt x="309" y="233"/>
                    </a:lnTo>
                    <a:lnTo>
                      <a:pt x="312" y="329"/>
                    </a:lnTo>
                    <a:lnTo>
                      <a:pt x="281" y="377"/>
                    </a:lnTo>
                    <a:lnTo>
                      <a:pt x="177" y="346"/>
                    </a:lnTo>
                    <a:lnTo>
                      <a:pt x="125" y="371"/>
                    </a:lnTo>
                    <a:lnTo>
                      <a:pt x="33" y="492"/>
                    </a:lnTo>
                    <a:lnTo>
                      <a:pt x="27" y="544"/>
                    </a:lnTo>
                    <a:lnTo>
                      <a:pt x="0" y="613"/>
                    </a:lnTo>
                    <a:lnTo>
                      <a:pt x="33" y="694"/>
                    </a:lnTo>
                    <a:lnTo>
                      <a:pt x="13" y="813"/>
                    </a:lnTo>
                    <a:lnTo>
                      <a:pt x="41" y="943"/>
                    </a:lnTo>
                    <a:lnTo>
                      <a:pt x="117" y="945"/>
                    </a:lnTo>
                    <a:lnTo>
                      <a:pt x="158" y="99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9">
                <a:extLst>
                  <a:ext uri="{FF2B5EF4-FFF2-40B4-BE49-F238E27FC236}">
                    <a16:creationId xmlns:a16="http://schemas.microsoft.com/office/drawing/2014/main" id="{EFE89622-AB7A-48BC-8887-B23835C8CF79}"/>
                  </a:ext>
                </a:extLst>
              </p:cNvPr>
              <p:cNvSpPr>
                <a:spLocks/>
              </p:cNvSpPr>
              <p:nvPr/>
            </p:nvSpPr>
            <p:spPr bwMode="auto">
              <a:xfrm>
                <a:off x="3018" y="3740"/>
                <a:ext cx="251" cy="324"/>
              </a:xfrm>
              <a:custGeom>
                <a:avLst/>
                <a:gdLst>
                  <a:gd name="T0" fmla="*/ 218 w 251"/>
                  <a:gd name="T1" fmla="*/ 303 h 324"/>
                  <a:gd name="T2" fmla="*/ 197 w 251"/>
                  <a:gd name="T3" fmla="*/ 200 h 324"/>
                  <a:gd name="T4" fmla="*/ 246 w 251"/>
                  <a:gd name="T5" fmla="*/ 177 h 324"/>
                  <a:gd name="T6" fmla="*/ 251 w 251"/>
                  <a:gd name="T7" fmla="*/ 146 h 324"/>
                  <a:gd name="T8" fmla="*/ 205 w 251"/>
                  <a:gd name="T9" fmla="*/ 125 h 324"/>
                  <a:gd name="T10" fmla="*/ 172 w 251"/>
                  <a:gd name="T11" fmla="*/ 142 h 324"/>
                  <a:gd name="T12" fmla="*/ 165 w 251"/>
                  <a:gd name="T13" fmla="*/ 107 h 324"/>
                  <a:gd name="T14" fmla="*/ 113 w 251"/>
                  <a:gd name="T15" fmla="*/ 60 h 324"/>
                  <a:gd name="T16" fmla="*/ 73 w 251"/>
                  <a:gd name="T17" fmla="*/ 74 h 324"/>
                  <a:gd name="T18" fmla="*/ 53 w 251"/>
                  <a:gd name="T19" fmla="*/ 0 h 324"/>
                  <a:gd name="T20" fmla="*/ 0 w 251"/>
                  <a:gd name="T21" fmla="*/ 5 h 324"/>
                  <a:gd name="T22" fmla="*/ 0 w 251"/>
                  <a:gd name="T23" fmla="*/ 43 h 324"/>
                  <a:gd name="T24" fmla="*/ 27 w 251"/>
                  <a:gd name="T25" fmla="*/ 74 h 324"/>
                  <a:gd name="T26" fmla="*/ 64 w 251"/>
                  <a:gd name="T27" fmla="*/ 171 h 324"/>
                  <a:gd name="T28" fmla="*/ 148 w 251"/>
                  <a:gd name="T29" fmla="*/ 295 h 324"/>
                  <a:gd name="T30" fmla="*/ 183 w 251"/>
                  <a:gd name="T31" fmla="*/ 324 h 324"/>
                  <a:gd name="T32" fmla="*/ 218 w 251"/>
                  <a:gd name="T33" fmla="*/ 30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24">
                    <a:moveTo>
                      <a:pt x="218" y="303"/>
                    </a:moveTo>
                    <a:lnTo>
                      <a:pt x="197" y="200"/>
                    </a:lnTo>
                    <a:lnTo>
                      <a:pt x="246" y="177"/>
                    </a:lnTo>
                    <a:lnTo>
                      <a:pt x="251" y="146"/>
                    </a:lnTo>
                    <a:lnTo>
                      <a:pt x="205" y="125"/>
                    </a:lnTo>
                    <a:lnTo>
                      <a:pt x="172" y="142"/>
                    </a:lnTo>
                    <a:lnTo>
                      <a:pt x="165" y="107"/>
                    </a:lnTo>
                    <a:lnTo>
                      <a:pt x="113" y="60"/>
                    </a:lnTo>
                    <a:lnTo>
                      <a:pt x="73" y="74"/>
                    </a:lnTo>
                    <a:lnTo>
                      <a:pt x="53" y="0"/>
                    </a:lnTo>
                    <a:lnTo>
                      <a:pt x="0" y="5"/>
                    </a:lnTo>
                    <a:lnTo>
                      <a:pt x="0" y="43"/>
                    </a:lnTo>
                    <a:lnTo>
                      <a:pt x="27" y="74"/>
                    </a:lnTo>
                    <a:lnTo>
                      <a:pt x="64" y="171"/>
                    </a:lnTo>
                    <a:lnTo>
                      <a:pt x="148" y="295"/>
                    </a:lnTo>
                    <a:lnTo>
                      <a:pt x="183" y="324"/>
                    </a:lnTo>
                    <a:lnTo>
                      <a:pt x="218" y="303"/>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Freeform 10">
                <a:extLst>
                  <a:ext uri="{FF2B5EF4-FFF2-40B4-BE49-F238E27FC236}">
                    <a16:creationId xmlns:a16="http://schemas.microsoft.com/office/drawing/2014/main" id="{145210AD-1C3B-47F2-8737-63B874FF136D}"/>
                  </a:ext>
                </a:extLst>
              </p:cNvPr>
              <p:cNvSpPr>
                <a:spLocks/>
              </p:cNvSpPr>
              <p:nvPr/>
            </p:nvSpPr>
            <p:spPr bwMode="auto">
              <a:xfrm>
                <a:off x="2991" y="2755"/>
                <a:ext cx="387" cy="681"/>
              </a:xfrm>
              <a:custGeom>
                <a:avLst/>
                <a:gdLst>
                  <a:gd name="T0" fmla="*/ 160 w 387"/>
                  <a:gd name="T1" fmla="*/ 627 h 681"/>
                  <a:gd name="T2" fmla="*/ 229 w 387"/>
                  <a:gd name="T3" fmla="*/ 681 h 681"/>
                  <a:gd name="T4" fmla="*/ 257 w 387"/>
                  <a:gd name="T5" fmla="*/ 586 h 681"/>
                  <a:gd name="T6" fmla="*/ 367 w 387"/>
                  <a:gd name="T7" fmla="*/ 591 h 681"/>
                  <a:gd name="T8" fmla="*/ 387 w 387"/>
                  <a:gd name="T9" fmla="*/ 455 h 681"/>
                  <a:gd name="T10" fmla="*/ 387 w 387"/>
                  <a:gd name="T11" fmla="*/ 311 h 681"/>
                  <a:gd name="T12" fmla="*/ 358 w 387"/>
                  <a:gd name="T13" fmla="*/ 257 h 681"/>
                  <a:gd name="T14" fmla="*/ 308 w 387"/>
                  <a:gd name="T15" fmla="*/ 257 h 681"/>
                  <a:gd name="T16" fmla="*/ 293 w 387"/>
                  <a:gd name="T17" fmla="*/ 215 h 681"/>
                  <a:gd name="T18" fmla="*/ 264 w 387"/>
                  <a:gd name="T19" fmla="*/ 197 h 681"/>
                  <a:gd name="T20" fmla="*/ 141 w 387"/>
                  <a:gd name="T21" fmla="*/ 0 h 681"/>
                  <a:gd name="T22" fmla="*/ 72 w 387"/>
                  <a:gd name="T23" fmla="*/ 32 h 681"/>
                  <a:gd name="T24" fmla="*/ 119 w 387"/>
                  <a:gd name="T25" fmla="*/ 159 h 681"/>
                  <a:gd name="T26" fmla="*/ 107 w 387"/>
                  <a:gd name="T27" fmla="*/ 293 h 681"/>
                  <a:gd name="T28" fmla="*/ 30 w 387"/>
                  <a:gd name="T29" fmla="*/ 384 h 681"/>
                  <a:gd name="T30" fmla="*/ 0 w 387"/>
                  <a:gd name="T31" fmla="*/ 420 h 681"/>
                  <a:gd name="T32" fmla="*/ 13 w 387"/>
                  <a:gd name="T33" fmla="*/ 537 h 681"/>
                  <a:gd name="T34" fmla="*/ 140 w 387"/>
                  <a:gd name="T35" fmla="*/ 555 h 681"/>
                  <a:gd name="T36" fmla="*/ 160 w 387"/>
                  <a:gd name="T37" fmla="*/ 6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7" h="681">
                    <a:moveTo>
                      <a:pt x="160" y="627"/>
                    </a:moveTo>
                    <a:lnTo>
                      <a:pt x="229" y="681"/>
                    </a:lnTo>
                    <a:lnTo>
                      <a:pt x="257" y="586"/>
                    </a:lnTo>
                    <a:lnTo>
                      <a:pt x="367" y="591"/>
                    </a:lnTo>
                    <a:lnTo>
                      <a:pt x="387" y="455"/>
                    </a:lnTo>
                    <a:lnTo>
                      <a:pt x="387" y="311"/>
                    </a:lnTo>
                    <a:lnTo>
                      <a:pt x="358" y="257"/>
                    </a:lnTo>
                    <a:lnTo>
                      <a:pt x="308" y="257"/>
                    </a:lnTo>
                    <a:lnTo>
                      <a:pt x="293" y="215"/>
                    </a:lnTo>
                    <a:lnTo>
                      <a:pt x="264" y="197"/>
                    </a:lnTo>
                    <a:lnTo>
                      <a:pt x="141" y="0"/>
                    </a:lnTo>
                    <a:lnTo>
                      <a:pt x="72" y="32"/>
                    </a:lnTo>
                    <a:lnTo>
                      <a:pt x="119" y="159"/>
                    </a:lnTo>
                    <a:lnTo>
                      <a:pt x="107" y="293"/>
                    </a:lnTo>
                    <a:lnTo>
                      <a:pt x="30" y="384"/>
                    </a:lnTo>
                    <a:lnTo>
                      <a:pt x="0" y="420"/>
                    </a:lnTo>
                    <a:lnTo>
                      <a:pt x="13" y="537"/>
                    </a:lnTo>
                    <a:lnTo>
                      <a:pt x="140" y="555"/>
                    </a:lnTo>
                    <a:lnTo>
                      <a:pt x="160" y="627"/>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Freeform 11">
                <a:extLst>
                  <a:ext uri="{FF2B5EF4-FFF2-40B4-BE49-F238E27FC236}">
                    <a16:creationId xmlns:a16="http://schemas.microsoft.com/office/drawing/2014/main" id="{BF978D44-0608-49FF-A5BF-E83FA7075BFF}"/>
                  </a:ext>
                </a:extLst>
              </p:cNvPr>
              <p:cNvSpPr>
                <a:spLocks/>
              </p:cNvSpPr>
              <p:nvPr/>
            </p:nvSpPr>
            <p:spPr bwMode="auto">
              <a:xfrm>
                <a:off x="3183" y="3579"/>
                <a:ext cx="371" cy="344"/>
              </a:xfrm>
              <a:custGeom>
                <a:avLst/>
                <a:gdLst>
                  <a:gd name="T0" fmla="*/ 84 w 371"/>
                  <a:gd name="T1" fmla="*/ 168 h 344"/>
                  <a:gd name="T2" fmla="*/ 0 w 371"/>
                  <a:gd name="T3" fmla="*/ 268 h 344"/>
                  <a:gd name="T4" fmla="*/ 7 w 371"/>
                  <a:gd name="T5" fmla="*/ 303 h 344"/>
                  <a:gd name="T6" fmla="*/ 40 w 371"/>
                  <a:gd name="T7" fmla="*/ 286 h 344"/>
                  <a:gd name="T8" fmla="*/ 86 w 371"/>
                  <a:gd name="T9" fmla="*/ 307 h 344"/>
                  <a:gd name="T10" fmla="*/ 144 w 371"/>
                  <a:gd name="T11" fmla="*/ 301 h 344"/>
                  <a:gd name="T12" fmla="*/ 176 w 371"/>
                  <a:gd name="T13" fmla="*/ 344 h 344"/>
                  <a:gd name="T14" fmla="*/ 190 w 371"/>
                  <a:gd name="T15" fmla="*/ 290 h 344"/>
                  <a:gd name="T16" fmla="*/ 251 w 371"/>
                  <a:gd name="T17" fmla="*/ 256 h 344"/>
                  <a:gd name="T18" fmla="*/ 276 w 371"/>
                  <a:gd name="T19" fmla="*/ 270 h 344"/>
                  <a:gd name="T20" fmla="*/ 345 w 371"/>
                  <a:gd name="T21" fmla="*/ 261 h 344"/>
                  <a:gd name="T22" fmla="*/ 371 w 371"/>
                  <a:gd name="T23" fmla="*/ 156 h 344"/>
                  <a:gd name="T24" fmla="*/ 339 w 371"/>
                  <a:gd name="T25" fmla="*/ 128 h 344"/>
                  <a:gd name="T26" fmla="*/ 296 w 371"/>
                  <a:gd name="T27" fmla="*/ 117 h 344"/>
                  <a:gd name="T28" fmla="*/ 279 w 371"/>
                  <a:gd name="T29" fmla="*/ 60 h 344"/>
                  <a:gd name="T30" fmla="*/ 279 w 371"/>
                  <a:gd name="T31" fmla="*/ 14 h 344"/>
                  <a:gd name="T32" fmla="*/ 242 w 371"/>
                  <a:gd name="T33" fmla="*/ 19 h 344"/>
                  <a:gd name="T34" fmla="*/ 195 w 371"/>
                  <a:gd name="T35" fmla="*/ 0 h 344"/>
                  <a:gd name="T36" fmla="*/ 116 w 371"/>
                  <a:gd name="T37" fmla="*/ 45 h 344"/>
                  <a:gd name="T38" fmla="*/ 84 w 371"/>
                  <a:gd name="T39" fmla="*/ 1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344">
                    <a:moveTo>
                      <a:pt x="84" y="168"/>
                    </a:moveTo>
                    <a:lnTo>
                      <a:pt x="0" y="268"/>
                    </a:lnTo>
                    <a:lnTo>
                      <a:pt x="7" y="303"/>
                    </a:lnTo>
                    <a:lnTo>
                      <a:pt x="40" y="286"/>
                    </a:lnTo>
                    <a:lnTo>
                      <a:pt x="86" y="307"/>
                    </a:lnTo>
                    <a:lnTo>
                      <a:pt x="144" y="301"/>
                    </a:lnTo>
                    <a:lnTo>
                      <a:pt x="176" y="344"/>
                    </a:lnTo>
                    <a:lnTo>
                      <a:pt x="190" y="290"/>
                    </a:lnTo>
                    <a:lnTo>
                      <a:pt x="251" y="256"/>
                    </a:lnTo>
                    <a:lnTo>
                      <a:pt x="276" y="270"/>
                    </a:lnTo>
                    <a:lnTo>
                      <a:pt x="345" y="261"/>
                    </a:lnTo>
                    <a:lnTo>
                      <a:pt x="371" y="156"/>
                    </a:lnTo>
                    <a:lnTo>
                      <a:pt x="339" y="128"/>
                    </a:lnTo>
                    <a:lnTo>
                      <a:pt x="296" y="117"/>
                    </a:lnTo>
                    <a:lnTo>
                      <a:pt x="279" y="60"/>
                    </a:lnTo>
                    <a:lnTo>
                      <a:pt x="279" y="14"/>
                    </a:lnTo>
                    <a:lnTo>
                      <a:pt x="242" y="19"/>
                    </a:lnTo>
                    <a:lnTo>
                      <a:pt x="195" y="0"/>
                    </a:lnTo>
                    <a:lnTo>
                      <a:pt x="116" y="45"/>
                    </a:lnTo>
                    <a:lnTo>
                      <a:pt x="84" y="168"/>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12">
                <a:extLst>
                  <a:ext uri="{FF2B5EF4-FFF2-40B4-BE49-F238E27FC236}">
                    <a16:creationId xmlns:a16="http://schemas.microsoft.com/office/drawing/2014/main" id="{577E052E-3AE0-486E-A7B5-19C134BBA7DC}"/>
                  </a:ext>
                </a:extLst>
              </p:cNvPr>
              <p:cNvSpPr>
                <a:spLocks/>
              </p:cNvSpPr>
              <p:nvPr/>
            </p:nvSpPr>
            <p:spPr bwMode="auto">
              <a:xfrm>
                <a:off x="3520" y="3016"/>
                <a:ext cx="224" cy="275"/>
              </a:xfrm>
              <a:custGeom>
                <a:avLst/>
                <a:gdLst>
                  <a:gd name="T0" fmla="*/ 52 w 224"/>
                  <a:gd name="T1" fmla="*/ 8 h 275"/>
                  <a:gd name="T2" fmla="*/ 41 w 224"/>
                  <a:gd name="T3" fmla="*/ 67 h 275"/>
                  <a:gd name="T4" fmla="*/ 0 w 224"/>
                  <a:gd name="T5" fmla="*/ 100 h 275"/>
                  <a:gd name="T6" fmla="*/ 43 w 224"/>
                  <a:gd name="T7" fmla="*/ 202 h 275"/>
                  <a:gd name="T8" fmla="*/ 29 w 224"/>
                  <a:gd name="T9" fmla="*/ 237 h 275"/>
                  <a:gd name="T10" fmla="*/ 54 w 224"/>
                  <a:gd name="T11" fmla="*/ 275 h 275"/>
                  <a:gd name="T12" fmla="*/ 133 w 224"/>
                  <a:gd name="T13" fmla="*/ 206 h 275"/>
                  <a:gd name="T14" fmla="*/ 224 w 224"/>
                  <a:gd name="T15" fmla="*/ 187 h 275"/>
                  <a:gd name="T16" fmla="*/ 205 w 224"/>
                  <a:gd name="T17" fmla="*/ 145 h 275"/>
                  <a:gd name="T18" fmla="*/ 196 w 224"/>
                  <a:gd name="T19" fmla="*/ 78 h 275"/>
                  <a:gd name="T20" fmla="*/ 186 w 224"/>
                  <a:gd name="T21" fmla="*/ 0 h 275"/>
                  <a:gd name="T22" fmla="*/ 119 w 224"/>
                  <a:gd name="T23" fmla="*/ 24 h 275"/>
                  <a:gd name="T24" fmla="*/ 52 w 224"/>
                  <a:gd name="T25" fmla="*/ 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5">
                    <a:moveTo>
                      <a:pt x="52" y="8"/>
                    </a:moveTo>
                    <a:lnTo>
                      <a:pt x="41" y="67"/>
                    </a:lnTo>
                    <a:lnTo>
                      <a:pt x="0" y="100"/>
                    </a:lnTo>
                    <a:lnTo>
                      <a:pt x="43" y="202"/>
                    </a:lnTo>
                    <a:lnTo>
                      <a:pt x="29" y="237"/>
                    </a:lnTo>
                    <a:lnTo>
                      <a:pt x="54" y="275"/>
                    </a:lnTo>
                    <a:lnTo>
                      <a:pt x="133" y="206"/>
                    </a:lnTo>
                    <a:lnTo>
                      <a:pt x="224" y="187"/>
                    </a:lnTo>
                    <a:lnTo>
                      <a:pt x="205" y="145"/>
                    </a:lnTo>
                    <a:lnTo>
                      <a:pt x="196" y="78"/>
                    </a:lnTo>
                    <a:lnTo>
                      <a:pt x="186" y="0"/>
                    </a:lnTo>
                    <a:lnTo>
                      <a:pt x="119" y="24"/>
                    </a:lnTo>
                    <a:lnTo>
                      <a:pt x="52" y="8"/>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13">
                <a:extLst>
                  <a:ext uri="{FF2B5EF4-FFF2-40B4-BE49-F238E27FC236}">
                    <a16:creationId xmlns:a16="http://schemas.microsoft.com/office/drawing/2014/main" id="{0D00944D-320F-4398-91A2-079DF6F6F7A0}"/>
                  </a:ext>
                </a:extLst>
              </p:cNvPr>
              <p:cNvSpPr>
                <a:spLocks/>
              </p:cNvSpPr>
              <p:nvPr/>
            </p:nvSpPr>
            <p:spPr bwMode="auto">
              <a:xfrm>
                <a:off x="3215" y="3835"/>
                <a:ext cx="366" cy="223"/>
              </a:xfrm>
              <a:custGeom>
                <a:avLst/>
                <a:gdLst>
                  <a:gd name="T0" fmla="*/ 219 w 366"/>
                  <a:gd name="T1" fmla="*/ 0 h 223"/>
                  <a:gd name="T2" fmla="*/ 158 w 366"/>
                  <a:gd name="T3" fmla="*/ 34 h 223"/>
                  <a:gd name="T4" fmla="*/ 144 w 366"/>
                  <a:gd name="T5" fmla="*/ 88 h 223"/>
                  <a:gd name="T6" fmla="*/ 112 w 366"/>
                  <a:gd name="T7" fmla="*/ 45 h 223"/>
                  <a:gd name="T8" fmla="*/ 54 w 366"/>
                  <a:gd name="T9" fmla="*/ 51 h 223"/>
                  <a:gd name="T10" fmla="*/ 49 w 366"/>
                  <a:gd name="T11" fmla="*/ 82 h 223"/>
                  <a:gd name="T12" fmla="*/ 0 w 366"/>
                  <a:gd name="T13" fmla="*/ 105 h 223"/>
                  <a:gd name="T14" fmla="*/ 21 w 366"/>
                  <a:gd name="T15" fmla="*/ 208 h 223"/>
                  <a:gd name="T16" fmla="*/ 64 w 366"/>
                  <a:gd name="T17" fmla="*/ 212 h 223"/>
                  <a:gd name="T18" fmla="*/ 121 w 366"/>
                  <a:gd name="T19" fmla="*/ 191 h 223"/>
                  <a:gd name="T20" fmla="*/ 172 w 366"/>
                  <a:gd name="T21" fmla="*/ 192 h 223"/>
                  <a:gd name="T22" fmla="*/ 222 w 366"/>
                  <a:gd name="T23" fmla="*/ 223 h 223"/>
                  <a:gd name="T24" fmla="*/ 259 w 366"/>
                  <a:gd name="T25" fmla="*/ 196 h 223"/>
                  <a:gd name="T26" fmla="*/ 305 w 366"/>
                  <a:gd name="T27" fmla="*/ 196 h 223"/>
                  <a:gd name="T28" fmla="*/ 299 w 366"/>
                  <a:gd name="T29" fmla="*/ 148 h 223"/>
                  <a:gd name="T30" fmla="*/ 331 w 366"/>
                  <a:gd name="T31" fmla="*/ 94 h 223"/>
                  <a:gd name="T32" fmla="*/ 366 w 366"/>
                  <a:gd name="T33" fmla="*/ 65 h 223"/>
                  <a:gd name="T34" fmla="*/ 313 w 366"/>
                  <a:gd name="T35" fmla="*/ 5 h 223"/>
                  <a:gd name="T36" fmla="*/ 244 w 366"/>
                  <a:gd name="T37" fmla="*/ 14 h 223"/>
                  <a:gd name="T38" fmla="*/ 219 w 366"/>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223">
                    <a:moveTo>
                      <a:pt x="219" y="0"/>
                    </a:moveTo>
                    <a:lnTo>
                      <a:pt x="158" y="34"/>
                    </a:lnTo>
                    <a:lnTo>
                      <a:pt x="144" y="88"/>
                    </a:lnTo>
                    <a:lnTo>
                      <a:pt x="112" y="45"/>
                    </a:lnTo>
                    <a:lnTo>
                      <a:pt x="54" y="51"/>
                    </a:lnTo>
                    <a:lnTo>
                      <a:pt x="49" y="82"/>
                    </a:lnTo>
                    <a:lnTo>
                      <a:pt x="0" y="105"/>
                    </a:lnTo>
                    <a:lnTo>
                      <a:pt x="21" y="208"/>
                    </a:lnTo>
                    <a:lnTo>
                      <a:pt x="64" y="212"/>
                    </a:lnTo>
                    <a:lnTo>
                      <a:pt x="121" y="191"/>
                    </a:lnTo>
                    <a:lnTo>
                      <a:pt x="172" y="192"/>
                    </a:lnTo>
                    <a:lnTo>
                      <a:pt x="222" y="223"/>
                    </a:lnTo>
                    <a:lnTo>
                      <a:pt x="259" y="196"/>
                    </a:lnTo>
                    <a:lnTo>
                      <a:pt x="305" y="196"/>
                    </a:lnTo>
                    <a:lnTo>
                      <a:pt x="299" y="148"/>
                    </a:lnTo>
                    <a:lnTo>
                      <a:pt x="331" y="94"/>
                    </a:lnTo>
                    <a:lnTo>
                      <a:pt x="366" y="65"/>
                    </a:lnTo>
                    <a:lnTo>
                      <a:pt x="313" y="5"/>
                    </a:lnTo>
                    <a:lnTo>
                      <a:pt x="244" y="14"/>
                    </a:lnTo>
                    <a:lnTo>
                      <a:pt x="219" y="0"/>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4" name="Freeform 14">
                <a:extLst>
                  <a:ext uri="{FF2B5EF4-FFF2-40B4-BE49-F238E27FC236}">
                    <a16:creationId xmlns:a16="http://schemas.microsoft.com/office/drawing/2014/main" id="{E4BDAA6D-CF52-4635-8C4F-9BBB0C29F547}"/>
                  </a:ext>
                </a:extLst>
              </p:cNvPr>
              <p:cNvSpPr>
                <a:spLocks/>
              </p:cNvSpPr>
              <p:nvPr/>
            </p:nvSpPr>
            <p:spPr bwMode="auto">
              <a:xfrm>
                <a:off x="3358" y="3047"/>
                <a:ext cx="222" cy="405"/>
              </a:xfrm>
              <a:custGeom>
                <a:avLst/>
                <a:gdLst>
                  <a:gd name="T0" fmla="*/ 205 w 222"/>
                  <a:gd name="T1" fmla="*/ 171 h 405"/>
                  <a:gd name="T2" fmla="*/ 162 w 222"/>
                  <a:gd name="T3" fmla="*/ 69 h 405"/>
                  <a:gd name="T4" fmla="*/ 137 w 222"/>
                  <a:gd name="T5" fmla="*/ 23 h 405"/>
                  <a:gd name="T6" fmla="*/ 82 w 222"/>
                  <a:gd name="T7" fmla="*/ 0 h 405"/>
                  <a:gd name="T8" fmla="*/ 64 w 222"/>
                  <a:gd name="T9" fmla="*/ 19 h 405"/>
                  <a:gd name="T10" fmla="*/ 20 w 222"/>
                  <a:gd name="T11" fmla="*/ 19 h 405"/>
                  <a:gd name="T12" fmla="*/ 20 w 222"/>
                  <a:gd name="T13" fmla="*/ 163 h 405"/>
                  <a:gd name="T14" fmla="*/ 0 w 222"/>
                  <a:gd name="T15" fmla="*/ 299 h 405"/>
                  <a:gd name="T16" fmla="*/ 32 w 222"/>
                  <a:gd name="T17" fmla="*/ 384 h 405"/>
                  <a:gd name="T18" fmla="*/ 49 w 222"/>
                  <a:gd name="T19" fmla="*/ 371 h 405"/>
                  <a:gd name="T20" fmla="*/ 72 w 222"/>
                  <a:gd name="T21" fmla="*/ 405 h 405"/>
                  <a:gd name="T22" fmla="*/ 148 w 222"/>
                  <a:gd name="T23" fmla="*/ 350 h 405"/>
                  <a:gd name="T24" fmla="*/ 222 w 222"/>
                  <a:gd name="T25" fmla="*/ 310 h 405"/>
                  <a:gd name="T26" fmla="*/ 216 w 222"/>
                  <a:gd name="T27" fmla="*/ 244 h 405"/>
                  <a:gd name="T28" fmla="*/ 191 w 222"/>
                  <a:gd name="T29" fmla="*/ 206 h 405"/>
                  <a:gd name="T30" fmla="*/ 205 w 222"/>
                  <a:gd name="T31" fmla="*/ 1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405">
                    <a:moveTo>
                      <a:pt x="205" y="171"/>
                    </a:moveTo>
                    <a:lnTo>
                      <a:pt x="162" y="69"/>
                    </a:lnTo>
                    <a:lnTo>
                      <a:pt x="137" y="23"/>
                    </a:lnTo>
                    <a:lnTo>
                      <a:pt x="82" y="0"/>
                    </a:lnTo>
                    <a:lnTo>
                      <a:pt x="64" y="19"/>
                    </a:lnTo>
                    <a:lnTo>
                      <a:pt x="20" y="19"/>
                    </a:lnTo>
                    <a:lnTo>
                      <a:pt x="20" y="163"/>
                    </a:lnTo>
                    <a:lnTo>
                      <a:pt x="0" y="299"/>
                    </a:lnTo>
                    <a:lnTo>
                      <a:pt x="32" y="384"/>
                    </a:lnTo>
                    <a:lnTo>
                      <a:pt x="49" y="371"/>
                    </a:lnTo>
                    <a:lnTo>
                      <a:pt x="72" y="405"/>
                    </a:lnTo>
                    <a:lnTo>
                      <a:pt x="148" y="350"/>
                    </a:lnTo>
                    <a:lnTo>
                      <a:pt x="222" y="310"/>
                    </a:lnTo>
                    <a:lnTo>
                      <a:pt x="216" y="244"/>
                    </a:lnTo>
                    <a:lnTo>
                      <a:pt x="191" y="206"/>
                    </a:lnTo>
                    <a:lnTo>
                      <a:pt x="205" y="17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15">
                <a:extLst>
                  <a:ext uri="{FF2B5EF4-FFF2-40B4-BE49-F238E27FC236}">
                    <a16:creationId xmlns:a16="http://schemas.microsoft.com/office/drawing/2014/main" id="{FCD6A2A4-C82B-451F-95C6-310FB22391C8}"/>
                  </a:ext>
                </a:extLst>
              </p:cNvPr>
              <p:cNvSpPr>
                <a:spLocks/>
              </p:cNvSpPr>
              <p:nvPr/>
            </p:nvSpPr>
            <p:spPr bwMode="auto">
              <a:xfrm>
                <a:off x="3368" y="1038"/>
                <a:ext cx="1034" cy="987"/>
              </a:xfrm>
              <a:custGeom>
                <a:avLst/>
                <a:gdLst>
                  <a:gd name="T0" fmla="*/ 799 w 1034"/>
                  <a:gd name="T1" fmla="*/ 333 h 987"/>
                  <a:gd name="T2" fmla="*/ 737 w 1034"/>
                  <a:gd name="T3" fmla="*/ 408 h 987"/>
                  <a:gd name="T4" fmla="*/ 471 w 1034"/>
                  <a:gd name="T5" fmla="*/ 231 h 987"/>
                  <a:gd name="T6" fmla="*/ 344 w 1034"/>
                  <a:gd name="T7" fmla="*/ 102 h 987"/>
                  <a:gd name="T8" fmla="*/ 310 w 1034"/>
                  <a:gd name="T9" fmla="*/ 95 h 987"/>
                  <a:gd name="T10" fmla="*/ 201 w 1034"/>
                  <a:gd name="T11" fmla="*/ 9 h 987"/>
                  <a:gd name="T12" fmla="*/ 163 w 1034"/>
                  <a:gd name="T13" fmla="*/ 0 h 987"/>
                  <a:gd name="T14" fmla="*/ 163 w 1034"/>
                  <a:gd name="T15" fmla="*/ 24 h 987"/>
                  <a:gd name="T16" fmla="*/ 92 w 1034"/>
                  <a:gd name="T17" fmla="*/ 64 h 987"/>
                  <a:gd name="T18" fmla="*/ 20 w 1034"/>
                  <a:gd name="T19" fmla="*/ 70 h 987"/>
                  <a:gd name="T20" fmla="*/ 37 w 1034"/>
                  <a:gd name="T21" fmla="*/ 197 h 987"/>
                  <a:gd name="T22" fmla="*/ 19 w 1034"/>
                  <a:gd name="T23" fmla="*/ 242 h 987"/>
                  <a:gd name="T24" fmla="*/ 0 w 1034"/>
                  <a:gd name="T25" fmla="*/ 425 h 987"/>
                  <a:gd name="T26" fmla="*/ 91 w 1034"/>
                  <a:gd name="T27" fmla="*/ 520 h 987"/>
                  <a:gd name="T28" fmla="*/ 189 w 1034"/>
                  <a:gd name="T29" fmla="*/ 658 h 987"/>
                  <a:gd name="T30" fmla="*/ 345 w 1034"/>
                  <a:gd name="T31" fmla="*/ 793 h 987"/>
                  <a:gd name="T32" fmla="*/ 377 w 1034"/>
                  <a:gd name="T33" fmla="*/ 830 h 987"/>
                  <a:gd name="T34" fmla="*/ 496 w 1034"/>
                  <a:gd name="T35" fmla="*/ 840 h 987"/>
                  <a:gd name="T36" fmla="*/ 580 w 1034"/>
                  <a:gd name="T37" fmla="*/ 811 h 987"/>
                  <a:gd name="T38" fmla="*/ 590 w 1034"/>
                  <a:gd name="T39" fmla="*/ 842 h 987"/>
                  <a:gd name="T40" fmla="*/ 660 w 1034"/>
                  <a:gd name="T41" fmla="*/ 874 h 987"/>
                  <a:gd name="T42" fmla="*/ 710 w 1034"/>
                  <a:gd name="T43" fmla="*/ 986 h 987"/>
                  <a:gd name="T44" fmla="*/ 742 w 1034"/>
                  <a:gd name="T45" fmla="*/ 987 h 987"/>
                  <a:gd name="T46" fmla="*/ 756 w 1034"/>
                  <a:gd name="T47" fmla="*/ 966 h 987"/>
                  <a:gd name="T48" fmla="*/ 779 w 1034"/>
                  <a:gd name="T49" fmla="*/ 982 h 987"/>
                  <a:gd name="T50" fmla="*/ 822 w 1034"/>
                  <a:gd name="T51" fmla="*/ 918 h 987"/>
                  <a:gd name="T52" fmla="*/ 894 w 1034"/>
                  <a:gd name="T53" fmla="*/ 880 h 987"/>
                  <a:gd name="T54" fmla="*/ 1034 w 1034"/>
                  <a:gd name="T55" fmla="*/ 662 h 987"/>
                  <a:gd name="T56" fmla="*/ 982 w 1034"/>
                  <a:gd name="T57" fmla="*/ 544 h 987"/>
                  <a:gd name="T58" fmla="*/ 1032 w 1034"/>
                  <a:gd name="T59" fmla="*/ 440 h 987"/>
                  <a:gd name="T60" fmla="*/ 997 w 1034"/>
                  <a:gd name="T61" fmla="*/ 406 h 987"/>
                  <a:gd name="T62" fmla="*/ 799 w 1034"/>
                  <a:gd name="T63" fmla="*/ 33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987">
                    <a:moveTo>
                      <a:pt x="799" y="333"/>
                    </a:moveTo>
                    <a:lnTo>
                      <a:pt x="737" y="408"/>
                    </a:lnTo>
                    <a:lnTo>
                      <a:pt x="471" y="231"/>
                    </a:lnTo>
                    <a:lnTo>
                      <a:pt x="344" y="102"/>
                    </a:lnTo>
                    <a:lnTo>
                      <a:pt x="310" y="95"/>
                    </a:lnTo>
                    <a:lnTo>
                      <a:pt x="201" y="9"/>
                    </a:lnTo>
                    <a:lnTo>
                      <a:pt x="163" y="0"/>
                    </a:lnTo>
                    <a:lnTo>
                      <a:pt x="163" y="24"/>
                    </a:lnTo>
                    <a:lnTo>
                      <a:pt x="92" y="64"/>
                    </a:lnTo>
                    <a:lnTo>
                      <a:pt x="20" y="70"/>
                    </a:lnTo>
                    <a:lnTo>
                      <a:pt x="37" y="197"/>
                    </a:lnTo>
                    <a:lnTo>
                      <a:pt x="19" y="242"/>
                    </a:lnTo>
                    <a:lnTo>
                      <a:pt x="0" y="425"/>
                    </a:lnTo>
                    <a:lnTo>
                      <a:pt x="91" y="520"/>
                    </a:lnTo>
                    <a:lnTo>
                      <a:pt x="189" y="658"/>
                    </a:lnTo>
                    <a:lnTo>
                      <a:pt x="345" y="793"/>
                    </a:lnTo>
                    <a:lnTo>
                      <a:pt x="377" y="830"/>
                    </a:lnTo>
                    <a:lnTo>
                      <a:pt x="496" y="840"/>
                    </a:lnTo>
                    <a:lnTo>
                      <a:pt x="580" y="811"/>
                    </a:lnTo>
                    <a:lnTo>
                      <a:pt x="590" y="842"/>
                    </a:lnTo>
                    <a:lnTo>
                      <a:pt x="660" y="874"/>
                    </a:lnTo>
                    <a:lnTo>
                      <a:pt x="710" y="986"/>
                    </a:lnTo>
                    <a:lnTo>
                      <a:pt x="742" y="987"/>
                    </a:lnTo>
                    <a:lnTo>
                      <a:pt x="756" y="966"/>
                    </a:lnTo>
                    <a:lnTo>
                      <a:pt x="779" y="982"/>
                    </a:lnTo>
                    <a:lnTo>
                      <a:pt x="822" y="918"/>
                    </a:lnTo>
                    <a:lnTo>
                      <a:pt x="894" y="880"/>
                    </a:lnTo>
                    <a:lnTo>
                      <a:pt x="1034" y="662"/>
                    </a:lnTo>
                    <a:lnTo>
                      <a:pt x="982" y="544"/>
                    </a:lnTo>
                    <a:lnTo>
                      <a:pt x="1032" y="440"/>
                    </a:lnTo>
                    <a:lnTo>
                      <a:pt x="997" y="406"/>
                    </a:lnTo>
                    <a:lnTo>
                      <a:pt x="799" y="33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16">
                <a:extLst>
                  <a:ext uri="{FF2B5EF4-FFF2-40B4-BE49-F238E27FC236}">
                    <a16:creationId xmlns:a16="http://schemas.microsoft.com/office/drawing/2014/main" id="{BF7ACC99-61EB-462C-A93B-3CFC3230B59E}"/>
                  </a:ext>
                </a:extLst>
              </p:cNvPr>
              <p:cNvSpPr>
                <a:spLocks/>
              </p:cNvSpPr>
              <p:nvPr/>
            </p:nvSpPr>
            <p:spPr bwMode="auto">
              <a:xfrm>
                <a:off x="3706" y="2886"/>
                <a:ext cx="277" cy="348"/>
              </a:xfrm>
              <a:custGeom>
                <a:avLst/>
                <a:gdLst>
                  <a:gd name="T0" fmla="*/ 6 w 277"/>
                  <a:gd name="T1" fmla="*/ 120 h 348"/>
                  <a:gd name="T2" fmla="*/ 0 w 277"/>
                  <a:gd name="T3" fmla="*/ 130 h 348"/>
                  <a:gd name="T4" fmla="*/ 10 w 277"/>
                  <a:gd name="T5" fmla="*/ 208 h 348"/>
                  <a:gd name="T6" fmla="*/ 19 w 277"/>
                  <a:gd name="T7" fmla="*/ 275 h 348"/>
                  <a:gd name="T8" fmla="*/ 38 w 277"/>
                  <a:gd name="T9" fmla="*/ 317 h 348"/>
                  <a:gd name="T10" fmla="*/ 91 w 277"/>
                  <a:gd name="T11" fmla="*/ 348 h 348"/>
                  <a:gd name="T12" fmla="*/ 122 w 277"/>
                  <a:gd name="T13" fmla="*/ 308 h 348"/>
                  <a:gd name="T14" fmla="*/ 134 w 277"/>
                  <a:gd name="T15" fmla="*/ 270 h 348"/>
                  <a:gd name="T16" fmla="*/ 206 w 277"/>
                  <a:gd name="T17" fmla="*/ 252 h 348"/>
                  <a:gd name="T18" fmla="*/ 266 w 277"/>
                  <a:gd name="T19" fmla="*/ 144 h 348"/>
                  <a:gd name="T20" fmla="*/ 277 w 277"/>
                  <a:gd name="T21" fmla="*/ 111 h 348"/>
                  <a:gd name="T22" fmla="*/ 257 w 277"/>
                  <a:gd name="T23" fmla="*/ 39 h 348"/>
                  <a:gd name="T24" fmla="*/ 242 w 277"/>
                  <a:gd name="T25" fmla="*/ 81 h 348"/>
                  <a:gd name="T26" fmla="*/ 183 w 277"/>
                  <a:gd name="T27" fmla="*/ 11 h 348"/>
                  <a:gd name="T28" fmla="*/ 145 w 277"/>
                  <a:gd name="T29" fmla="*/ 32 h 348"/>
                  <a:gd name="T30" fmla="*/ 128 w 277"/>
                  <a:gd name="T31" fmla="*/ 2 h 348"/>
                  <a:gd name="T32" fmla="*/ 99 w 277"/>
                  <a:gd name="T33" fmla="*/ 0 h 348"/>
                  <a:gd name="T34" fmla="*/ 67 w 277"/>
                  <a:gd name="T35" fmla="*/ 93 h 348"/>
                  <a:gd name="T36" fmla="*/ 6 w 277"/>
                  <a:gd name="T37" fmla="*/ 1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348">
                    <a:moveTo>
                      <a:pt x="6" y="120"/>
                    </a:moveTo>
                    <a:lnTo>
                      <a:pt x="0" y="130"/>
                    </a:lnTo>
                    <a:lnTo>
                      <a:pt x="10" y="208"/>
                    </a:lnTo>
                    <a:lnTo>
                      <a:pt x="19" y="275"/>
                    </a:lnTo>
                    <a:lnTo>
                      <a:pt x="38" y="317"/>
                    </a:lnTo>
                    <a:lnTo>
                      <a:pt x="91" y="348"/>
                    </a:lnTo>
                    <a:lnTo>
                      <a:pt x="122" y="308"/>
                    </a:lnTo>
                    <a:lnTo>
                      <a:pt x="134" y="270"/>
                    </a:lnTo>
                    <a:lnTo>
                      <a:pt x="206" y="252"/>
                    </a:lnTo>
                    <a:lnTo>
                      <a:pt x="266" y="144"/>
                    </a:lnTo>
                    <a:lnTo>
                      <a:pt x="277" y="111"/>
                    </a:lnTo>
                    <a:lnTo>
                      <a:pt x="257" y="39"/>
                    </a:lnTo>
                    <a:lnTo>
                      <a:pt x="242" y="81"/>
                    </a:lnTo>
                    <a:lnTo>
                      <a:pt x="183" y="11"/>
                    </a:lnTo>
                    <a:lnTo>
                      <a:pt x="145" y="32"/>
                    </a:lnTo>
                    <a:lnTo>
                      <a:pt x="128" y="2"/>
                    </a:lnTo>
                    <a:lnTo>
                      <a:pt x="99" y="0"/>
                    </a:lnTo>
                    <a:lnTo>
                      <a:pt x="67" y="93"/>
                    </a:lnTo>
                    <a:lnTo>
                      <a:pt x="6" y="120"/>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7" name="Freeform 17">
                <a:extLst>
                  <a:ext uri="{FF2B5EF4-FFF2-40B4-BE49-F238E27FC236}">
                    <a16:creationId xmlns:a16="http://schemas.microsoft.com/office/drawing/2014/main" id="{ABC49F37-75C9-49E1-A810-24A421AE0ECF}"/>
                  </a:ext>
                </a:extLst>
              </p:cNvPr>
              <p:cNvSpPr>
                <a:spLocks/>
              </p:cNvSpPr>
              <p:nvPr/>
            </p:nvSpPr>
            <p:spPr bwMode="auto">
              <a:xfrm>
                <a:off x="3431" y="1831"/>
                <a:ext cx="647" cy="606"/>
              </a:xfrm>
              <a:custGeom>
                <a:avLst/>
                <a:gdLst>
                  <a:gd name="T0" fmla="*/ 527 w 647"/>
                  <a:gd name="T1" fmla="*/ 49 h 606"/>
                  <a:gd name="T2" fmla="*/ 517 w 647"/>
                  <a:gd name="T3" fmla="*/ 18 h 606"/>
                  <a:gd name="T4" fmla="*/ 433 w 647"/>
                  <a:gd name="T5" fmla="*/ 47 h 606"/>
                  <a:gd name="T6" fmla="*/ 314 w 647"/>
                  <a:gd name="T7" fmla="*/ 37 h 606"/>
                  <a:gd name="T8" fmla="*/ 282 w 647"/>
                  <a:gd name="T9" fmla="*/ 0 h 606"/>
                  <a:gd name="T10" fmla="*/ 265 w 647"/>
                  <a:gd name="T11" fmla="*/ 102 h 606"/>
                  <a:gd name="T12" fmla="*/ 158 w 647"/>
                  <a:gd name="T13" fmla="*/ 122 h 606"/>
                  <a:gd name="T14" fmla="*/ 204 w 647"/>
                  <a:gd name="T15" fmla="*/ 219 h 606"/>
                  <a:gd name="T16" fmla="*/ 319 w 647"/>
                  <a:gd name="T17" fmla="*/ 348 h 606"/>
                  <a:gd name="T18" fmla="*/ 256 w 647"/>
                  <a:gd name="T19" fmla="*/ 374 h 606"/>
                  <a:gd name="T20" fmla="*/ 230 w 647"/>
                  <a:gd name="T21" fmla="*/ 425 h 606"/>
                  <a:gd name="T22" fmla="*/ 146 w 647"/>
                  <a:gd name="T23" fmla="*/ 434 h 606"/>
                  <a:gd name="T24" fmla="*/ 78 w 647"/>
                  <a:gd name="T25" fmla="*/ 455 h 606"/>
                  <a:gd name="T26" fmla="*/ 0 w 647"/>
                  <a:gd name="T27" fmla="*/ 465 h 606"/>
                  <a:gd name="T28" fmla="*/ 9 w 647"/>
                  <a:gd name="T29" fmla="*/ 535 h 606"/>
                  <a:gd name="T30" fmla="*/ 46 w 647"/>
                  <a:gd name="T31" fmla="*/ 561 h 606"/>
                  <a:gd name="T32" fmla="*/ 79 w 647"/>
                  <a:gd name="T33" fmla="*/ 570 h 606"/>
                  <a:gd name="T34" fmla="*/ 109 w 647"/>
                  <a:gd name="T35" fmla="*/ 538 h 606"/>
                  <a:gd name="T36" fmla="*/ 204 w 647"/>
                  <a:gd name="T37" fmla="*/ 574 h 606"/>
                  <a:gd name="T38" fmla="*/ 280 w 647"/>
                  <a:gd name="T39" fmla="*/ 572 h 606"/>
                  <a:gd name="T40" fmla="*/ 383 w 647"/>
                  <a:gd name="T41" fmla="*/ 606 h 606"/>
                  <a:gd name="T42" fmla="*/ 402 w 647"/>
                  <a:gd name="T43" fmla="*/ 573 h 606"/>
                  <a:gd name="T44" fmla="*/ 379 w 647"/>
                  <a:gd name="T45" fmla="*/ 532 h 606"/>
                  <a:gd name="T46" fmla="*/ 462 w 647"/>
                  <a:gd name="T47" fmla="*/ 458 h 606"/>
                  <a:gd name="T48" fmla="*/ 514 w 647"/>
                  <a:gd name="T49" fmla="*/ 368 h 606"/>
                  <a:gd name="T50" fmla="*/ 540 w 647"/>
                  <a:gd name="T51" fmla="*/ 288 h 606"/>
                  <a:gd name="T52" fmla="*/ 612 w 647"/>
                  <a:gd name="T53" fmla="*/ 266 h 606"/>
                  <a:gd name="T54" fmla="*/ 647 w 647"/>
                  <a:gd name="T55" fmla="*/ 193 h 606"/>
                  <a:gd name="T56" fmla="*/ 597 w 647"/>
                  <a:gd name="T57" fmla="*/ 81 h 606"/>
                  <a:gd name="T58" fmla="*/ 527 w 647"/>
                  <a:gd name="T59"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7" h="606">
                    <a:moveTo>
                      <a:pt x="527" y="49"/>
                    </a:moveTo>
                    <a:lnTo>
                      <a:pt x="517" y="18"/>
                    </a:lnTo>
                    <a:lnTo>
                      <a:pt x="433" y="47"/>
                    </a:lnTo>
                    <a:lnTo>
                      <a:pt x="314" y="37"/>
                    </a:lnTo>
                    <a:lnTo>
                      <a:pt x="282" y="0"/>
                    </a:lnTo>
                    <a:lnTo>
                      <a:pt x="265" y="102"/>
                    </a:lnTo>
                    <a:lnTo>
                      <a:pt x="158" y="122"/>
                    </a:lnTo>
                    <a:lnTo>
                      <a:pt x="204" y="219"/>
                    </a:lnTo>
                    <a:lnTo>
                      <a:pt x="319" y="348"/>
                    </a:lnTo>
                    <a:lnTo>
                      <a:pt x="256" y="374"/>
                    </a:lnTo>
                    <a:lnTo>
                      <a:pt x="230" y="425"/>
                    </a:lnTo>
                    <a:lnTo>
                      <a:pt x="146" y="434"/>
                    </a:lnTo>
                    <a:lnTo>
                      <a:pt x="78" y="455"/>
                    </a:lnTo>
                    <a:lnTo>
                      <a:pt x="0" y="465"/>
                    </a:lnTo>
                    <a:lnTo>
                      <a:pt x="9" y="535"/>
                    </a:lnTo>
                    <a:lnTo>
                      <a:pt x="46" y="561"/>
                    </a:lnTo>
                    <a:lnTo>
                      <a:pt x="79" y="570"/>
                    </a:lnTo>
                    <a:lnTo>
                      <a:pt x="109" y="538"/>
                    </a:lnTo>
                    <a:lnTo>
                      <a:pt x="204" y="574"/>
                    </a:lnTo>
                    <a:lnTo>
                      <a:pt x="280" y="572"/>
                    </a:lnTo>
                    <a:lnTo>
                      <a:pt x="383" y="606"/>
                    </a:lnTo>
                    <a:lnTo>
                      <a:pt x="402" y="573"/>
                    </a:lnTo>
                    <a:lnTo>
                      <a:pt x="379" y="532"/>
                    </a:lnTo>
                    <a:lnTo>
                      <a:pt x="462" y="458"/>
                    </a:lnTo>
                    <a:lnTo>
                      <a:pt x="514" y="368"/>
                    </a:lnTo>
                    <a:lnTo>
                      <a:pt x="540" y="288"/>
                    </a:lnTo>
                    <a:lnTo>
                      <a:pt x="612" y="266"/>
                    </a:lnTo>
                    <a:lnTo>
                      <a:pt x="647" y="193"/>
                    </a:lnTo>
                    <a:lnTo>
                      <a:pt x="597" y="81"/>
                    </a:lnTo>
                    <a:lnTo>
                      <a:pt x="527" y="49"/>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18">
                <a:extLst>
                  <a:ext uri="{FF2B5EF4-FFF2-40B4-BE49-F238E27FC236}">
                    <a16:creationId xmlns:a16="http://schemas.microsoft.com/office/drawing/2014/main" id="{BCF9D386-6C78-49B9-A26B-52477B407D23}"/>
                  </a:ext>
                </a:extLst>
              </p:cNvPr>
              <p:cNvSpPr>
                <a:spLocks/>
              </p:cNvSpPr>
              <p:nvPr/>
            </p:nvSpPr>
            <p:spPr bwMode="auto">
              <a:xfrm>
                <a:off x="3382" y="2369"/>
                <a:ext cx="436" cy="637"/>
              </a:xfrm>
              <a:custGeom>
                <a:avLst/>
                <a:gdLst>
                  <a:gd name="T0" fmla="*/ 253 w 436"/>
                  <a:gd name="T1" fmla="*/ 36 h 637"/>
                  <a:gd name="T2" fmla="*/ 158 w 436"/>
                  <a:gd name="T3" fmla="*/ 0 h 637"/>
                  <a:gd name="T4" fmla="*/ 128 w 436"/>
                  <a:gd name="T5" fmla="*/ 32 h 637"/>
                  <a:gd name="T6" fmla="*/ 146 w 436"/>
                  <a:gd name="T7" fmla="*/ 72 h 637"/>
                  <a:gd name="T8" fmla="*/ 98 w 436"/>
                  <a:gd name="T9" fmla="*/ 110 h 637"/>
                  <a:gd name="T10" fmla="*/ 78 w 436"/>
                  <a:gd name="T11" fmla="*/ 145 h 637"/>
                  <a:gd name="T12" fmla="*/ 25 w 436"/>
                  <a:gd name="T13" fmla="*/ 153 h 637"/>
                  <a:gd name="T14" fmla="*/ 0 w 436"/>
                  <a:gd name="T15" fmla="*/ 223 h 637"/>
                  <a:gd name="T16" fmla="*/ 34 w 436"/>
                  <a:gd name="T17" fmla="*/ 233 h 637"/>
                  <a:gd name="T18" fmla="*/ 34 w 436"/>
                  <a:gd name="T19" fmla="*/ 257 h 637"/>
                  <a:gd name="T20" fmla="*/ 80 w 436"/>
                  <a:gd name="T21" fmla="*/ 259 h 637"/>
                  <a:gd name="T22" fmla="*/ 108 w 436"/>
                  <a:gd name="T23" fmla="*/ 237 h 637"/>
                  <a:gd name="T24" fmla="*/ 190 w 436"/>
                  <a:gd name="T25" fmla="*/ 382 h 637"/>
                  <a:gd name="T26" fmla="*/ 235 w 436"/>
                  <a:gd name="T27" fmla="*/ 404 h 637"/>
                  <a:gd name="T28" fmla="*/ 282 w 436"/>
                  <a:gd name="T29" fmla="*/ 486 h 637"/>
                  <a:gd name="T30" fmla="*/ 245 w 436"/>
                  <a:gd name="T31" fmla="*/ 530 h 637"/>
                  <a:gd name="T32" fmla="*/ 330 w 436"/>
                  <a:gd name="T33" fmla="*/ 637 h 637"/>
                  <a:gd name="T34" fmla="*/ 391 w 436"/>
                  <a:gd name="T35" fmla="*/ 610 h 637"/>
                  <a:gd name="T36" fmla="*/ 423 w 436"/>
                  <a:gd name="T37" fmla="*/ 517 h 637"/>
                  <a:gd name="T38" fmla="*/ 389 w 436"/>
                  <a:gd name="T39" fmla="*/ 378 h 637"/>
                  <a:gd name="T40" fmla="*/ 393 w 436"/>
                  <a:gd name="T41" fmla="*/ 195 h 637"/>
                  <a:gd name="T42" fmla="*/ 436 w 436"/>
                  <a:gd name="T43" fmla="*/ 217 h 637"/>
                  <a:gd name="T44" fmla="*/ 432 w 436"/>
                  <a:gd name="T45" fmla="*/ 68 h 637"/>
                  <a:gd name="T46" fmla="*/ 329 w 436"/>
                  <a:gd name="T47" fmla="*/ 34 h 637"/>
                  <a:gd name="T48" fmla="*/ 253 w 436"/>
                  <a:gd name="T49" fmla="*/ 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637">
                    <a:moveTo>
                      <a:pt x="253" y="36"/>
                    </a:moveTo>
                    <a:lnTo>
                      <a:pt x="158" y="0"/>
                    </a:lnTo>
                    <a:lnTo>
                      <a:pt x="128" y="32"/>
                    </a:lnTo>
                    <a:lnTo>
                      <a:pt x="146" y="72"/>
                    </a:lnTo>
                    <a:lnTo>
                      <a:pt x="98" y="110"/>
                    </a:lnTo>
                    <a:lnTo>
                      <a:pt x="78" y="145"/>
                    </a:lnTo>
                    <a:lnTo>
                      <a:pt x="25" y="153"/>
                    </a:lnTo>
                    <a:lnTo>
                      <a:pt x="0" y="223"/>
                    </a:lnTo>
                    <a:lnTo>
                      <a:pt x="34" y="233"/>
                    </a:lnTo>
                    <a:lnTo>
                      <a:pt x="34" y="257"/>
                    </a:lnTo>
                    <a:lnTo>
                      <a:pt x="80" y="259"/>
                    </a:lnTo>
                    <a:lnTo>
                      <a:pt x="108" y="237"/>
                    </a:lnTo>
                    <a:lnTo>
                      <a:pt x="190" y="382"/>
                    </a:lnTo>
                    <a:lnTo>
                      <a:pt x="235" y="404"/>
                    </a:lnTo>
                    <a:lnTo>
                      <a:pt x="282" y="486"/>
                    </a:lnTo>
                    <a:lnTo>
                      <a:pt x="245" y="530"/>
                    </a:lnTo>
                    <a:lnTo>
                      <a:pt x="330" y="637"/>
                    </a:lnTo>
                    <a:lnTo>
                      <a:pt x="391" y="610"/>
                    </a:lnTo>
                    <a:lnTo>
                      <a:pt x="423" y="517"/>
                    </a:lnTo>
                    <a:lnTo>
                      <a:pt x="389" y="378"/>
                    </a:lnTo>
                    <a:lnTo>
                      <a:pt x="393" y="195"/>
                    </a:lnTo>
                    <a:lnTo>
                      <a:pt x="436" y="217"/>
                    </a:lnTo>
                    <a:lnTo>
                      <a:pt x="432" y="68"/>
                    </a:lnTo>
                    <a:lnTo>
                      <a:pt x="329" y="34"/>
                    </a:lnTo>
                    <a:lnTo>
                      <a:pt x="253" y="36"/>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19">
                <a:extLst>
                  <a:ext uri="{FF2B5EF4-FFF2-40B4-BE49-F238E27FC236}">
                    <a16:creationId xmlns:a16="http://schemas.microsoft.com/office/drawing/2014/main" id="{62180C6B-5FE1-4D76-820D-535D0CC40537}"/>
                  </a:ext>
                </a:extLst>
              </p:cNvPr>
              <p:cNvSpPr>
                <a:spLocks/>
              </p:cNvSpPr>
              <p:nvPr/>
            </p:nvSpPr>
            <p:spPr bwMode="auto">
              <a:xfrm>
                <a:off x="3516" y="1"/>
                <a:ext cx="1261" cy="1477"/>
              </a:xfrm>
              <a:custGeom>
                <a:avLst/>
                <a:gdLst>
                  <a:gd name="T0" fmla="*/ 1231 w 1261"/>
                  <a:gd name="T1" fmla="*/ 873 h 1477"/>
                  <a:gd name="T2" fmla="*/ 1187 w 1261"/>
                  <a:gd name="T3" fmla="*/ 716 h 1477"/>
                  <a:gd name="T4" fmla="*/ 1207 w 1261"/>
                  <a:gd name="T5" fmla="*/ 656 h 1477"/>
                  <a:gd name="T6" fmla="*/ 1160 w 1261"/>
                  <a:gd name="T7" fmla="*/ 639 h 1477"/>
                  <a:gd name="T8" fmla="*/ 1157 w 1261"/>
                  <a:gd name="T9" fmla="*/ 509 h 1477"/>
                  <a:gd name="T10" fmla="*/ 1177 w 1261"/>
                  <a:gd name="T11" fmla="*/ 424 h 1477"/>
                  <a:gd name="T12" fmla="*/ 1117 w 1261"/>
                  <a:gd name="T13" fmla="*/ 311 h 1477"/>
                  <a:gd name="T14" fmla="*/ 1010 w 1261"/>
                  <a:gd name="T15" fmla="*/ 234 h 1477"/>
                  <a:gd name="T16" fmla="*/ 953 w 1261"/>
                  <a:gd name="T17" fmla="*/ 197 h 1477"/>
                  <a:gd name="T18" fmla="*/ 765 w 1261"/>
                  <a:gd name="T19" fmla="*/ 0 h 1477"/>
                  <a:gd name="T20" fmla="*/ 674 w 1261"/>
                  <a:gd name="T21" fmla="*/ 6 h 1477"/>
                  <a:gd name="T22" fmla="*/ 706 w 1261"/>
                  <a:gd name="T23" fmla="*/ 60 h 1477"/>
                  <a:gd name="T24" fmla="*/ 706 w 1261"/>
                  <a:gd name="T25" fmla="*/ 138 h 1477"/>
                  <a:gd name="T26" fmla="*/ 656 w 1261"/>
                  <a:gd name="T27" fmla="*/ 209 h 1477"/>
                  <a:gd name="T28" fmla="*/ 688 w 1261"/>
                  <a:gd name="T29" fmla="*/ 232 h 1477"/>
                  <a:gd name="T30" fmla="*/ 652 w 1261"/>
                  <a:gd name="T31" fmla="*/ 278 h 1477"/>
                  <a:gd name="T32" fmla="*/ 465 w 1261"/>
                  <a:gd name="T33" fmla="*/ 214 h 1477"/>
                  <a:gd name="T34" fmla="*/ 404 w 1261"/>
                  <a:gd name="T35" fmla="*/ 216 h 1477"/>
                  <a:gd name="T36" fmla="*/ 366 w 1261"/>
                  <a:gd name="T37" fmla="*/ 419 h 1477"/>
                  <a:gd name="T38" fmla="*/ 282 w 1261"/>
                  <a:gd name="T39" fmla="*/ 374 h 1477"/>
                  <a:gd name="T40" fmla="*/ 199 w 1261"/>
                  <a:gd name="T41" fmla="*/ 435 h 1477"/>
                  <a:gd name="T42" fmla="*/ 151 w 1261"/>
                  <a:gd name="T43" fmla="*/ 584 h 1477"/>
                  <a:gd name="T44" fmla="*/ 109 w 1261"/>
                  <a:gd name="T45" fmla="*/ 609 h 1477"/>
                  <a:gd name="T46" fmla="*/ 149 w 1261"/>
                  <a:gd name="T47" fmla="*/ 776 h 1477"/>
                  <a:gd name="T48" fmla="*/ 0 w 1261"/>
                  <a:gd name="T49" fmla="*/ 977 h 1477"/>
                  <a:gd name="T50" fmla="*/ 15 w 1261"/>
                  <a:gd name="T51" fmla="*/ 1037 h 1477"/>
                  <a:gd name="T52" fmla="*/ 53 w 1261"/>
                  <a:gd name="T53" fmla="*/ 1046 h 1477"/>
                  <a:gd name="T54" fmla="*/ 162 w 1261"/>
                  <a:gd name="T55" fmla="*/ 1132 h 1477"/>
                  <a:gd name="T56" fmla="*/ 196 w 1261"/>
                  <a:gd name="T57" fmla="*/ 1139 h 1477"/>
                  <a:gd name="T58" fmla="*/ 323 w 1261"/>
                  <a:gd name="T59" fmla="*/ 1268 h 1477"/>
                  <a:gd name="T60" fmla="*/ 589 w 1261"/>
                  <a:gd name="T61" fmla="*/ 1445 h 1477"/>
                  <a:gd name="T62" fmla="*/ 651 w 1261"/>
                  <a:gd name="T63" fmla="*/ 1370 h 1477"/>
                  <a:gd name="T64" fmla="*/ 849 w 1261"/>
                  <a:gd name="T65" fmla="*/ 1443 h 1477"/>
                  <a:gd name="T66" fmla="*/ 884 w 1261"/>
                  <a:gd name="T67" fmla="*/ 1477 h 1477"/>
                  <a:gd name="T68" fmla="*/ 879 w 1261"/>
                  <a:gd name="T69" fmla="*/ 1371 h 1477"/>
                  <a:gd name="T70" fmla="*/ 990 w 1261"/>
                  <a:gd name="T71" fmla="*/ 1314 h 1477"/>
                  <a:gd name="T72" fmla="*/ 1006 w 1261"/>
                  <a:gd name="T73" fmla="*/ 1218 h 1477"/>
                  <a:gd name="T74" fmla="*/ 1261 w 1261"/>
                  <a:gd name="T75" fmla="*/ 1218 h 1477"/>
                  <a:gd name="T76" fmla="*/ 1197 w 1261"/>
                  <a:gd name="T77" fmla="*/ 1010 h 1477"/>
                  <a:gd name="T78" fmla="*/ 1231 w 1261"/>
                  <a:gd name="T79" fmla="*/ 873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1" h="1477">
                    <a:moveTo>
                      <a:pt x="1231" y="873"/>
                    </a:moveTo>
                    <a:lnTo>
                      <a:pt x="1187" y="716"/>
                    </a:lnTo>
                    <a:lnTo>
                      <a:pt x="1207" y="656"/>
                    </a:lnTo>
                    <a:lnTo>
                      <a:pt x="1160" y="639"/>
                    </a:lnTo>
                    <a:lnTo>
                      <a:pt x="1157" y="509"/>
                    </a:lnTo>
                    <a:lnTo>
                      <a:pt x="1177" y="424"/>
                    </a:lnTo>
                    <a:lnTo>
                      <a:pt x="1117" y="311"/>
                    </a:lnTo>
                    <a:lnTo>
                      <a:pt x="1010" y="234"/>
                    </a:lnTo>
                    <a:lnTo>
                      <a:pt x="953" y="197"/>
                    </a:lnTo>
                    <a:lnTo>
                      <a:pt x="765" y="0"/>
                    </a:lnTo>
                    <a:lnTo>
                      <a:pt x="674" y="6"/>
                    </a:lnTo>
                    <a:lnTo>
                      <a:pt x="706" y="60"/>
                    </a:lnTo>
                    <a:lnTo>
                      <a:pt x="706" y="138"/>
                    </a:lnTo>
                    <a:lnTo>
                      <a:pt x="656" y="209"/>
                    </a:lnTo>
                    <a:lnTo>
                      <a:pt x="688" y="232"/>
                    </a:lnTo>
                    <a:lnTo>
                      <a:pt x="652" y="278"/>
                    </a:lnTo>
                    <a:lnTo>
                      <a:pt x="465" y="214"/>
                    </a:lnTo>
                    <a:lnTo>
                      <a:pt x="404" y="216"/>
                    </a:lnTo>
                    <a:lnTo>
                      <a:pt x="366" y="419"/>
                    </a:lnTo>
                    <a:lnTo>
                      <a:pt x="282" y="374"/>
                    </a:lnTo>
                    <a:lnTo>
                      <a:pt x="199" y="435"/>
                    </a:lnTo>
                    <a:lnTo>
                      <a:pt x="151" y="584"/>
                    </a:lnTo>
                    <a:lnTo>
                      <a:pt x="109" y="609"/>
                    </a:lnTo>
                    <a:lnTo>
                      <a:pt x="149" y="776"/>
                    </a:lnTo>
                    <a:lnTo>
                      <a:pt x="0" y="977"/>
                    </a:lnTo>
                    <a:lnTo>
                      <a:pt x="15" y="1037"/>
                    </a:lnTo>
                    <a:lnTo>
                      <a:pt x="53" y="1046"/>
                    </a:lnTo>
                    <a:lnTo>
                      <a:pt x="162" y="1132"/>
                    </a:lnTo>
                    <a:lnTo>
                      <a:pt x="196" y="1139"/>
                    </a:lnTo>
                    <a:lnTo>
                      <a:pt x="323" y="1268"/>
                    </a:lnTo>
                    <a:lnTo>
                      <a:pt x="589" y="1445"/>
                    </a:lnTo>
                    <a:lnTo>
                      <a:pt x="651" y="1370"/>
                    </a:lnTo>
                    <a:lnTo>
                      <a:pt x="849" y="1443"/>
                    </a:lnTo>
                    <a:lnTo>
                      <a:pt x="884" y="1477"/>
                    </a:lnTo>
                    <a:lnTo>
                      <a:pt x="879" y="1371"/>
                    </a:lnTo>
                    <a:lnTo>
                      <a:pt x="990" y="1314"/>
                    </a:lnTo>
                    <a:lnTo>
                      <a:pt x="1006" y="1218"/>
                    </a:lnTo>
                    <a:lnTo>
                      <a:pt x="1261" y="1218"/>
                    </a:lnTo>
                    <a:lnTo>
                      <a:pt x="1197" y="1010"/>
                    </a:lnTo>
                    <a:lnTo>
                      <a:pt x="1231" y="87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0" name="Freeform 20">
                <a:extLst>
                  <a:ext uri="{FF2B5EF4-FFF2-40B4-BE49-F238E27FC236}">
                    <a16:creationId xmlns:a16="http://schemas.microsoft.com/office/drawing/2014/main" id="{10353DF1-9875-4FE5-8E27-8A074547C34D}"/>
                  </a:ext>
                </a:extLst>
              </p:cNvPr>
              <p:cNvSpPr>
                <a:spLocks/>
              </p:cNvSpPr>
              <p:nvPr/>
            </p:nvSpPr>
            <p:spPr bwMode="auto">
              <a:xfrm>
                <a:off x="3797" y="3030"/>
                <a:ext cx="256" cy="359"/>
              </a:xfrm>
              <a:custGeom>
                <a:avLst/>
                <a:gdLst>
                  <a:gd name="T0" fmla="*/ 43 w 256"/>
                  <a:gd name="T1" fmla="*/ 126 h 359"/>
                  <a:gd name="T2" fmla="*/ 31 w 256"/>
                  <a:gd name="T3" fmla="*/ 164 h 359"/>
                  <a:gd name="T4" fmla="*/ 0 w 256"/>
                  <a:gd name="T5" fmla="*/ 204 h 359"/>
                  <a:gd name="T6" fmla="*/ 2 w 256"/>
                  <a:gd name="T7" fmla="*/ 253 h 359"/>
                  <a:gd name="T8" fmla="*/ 42 w 256"/>
                  <a:gd name="T9" fmla="*/ 348 h 359"/>
                  <a:gd name="T10" fmla="*/ 77 w 256"/>
                  <a:gd name="T11" fmla="*/ 359 h 359"/>
                  <a:gd name="T12" fmla="*/ 123 w 256"/>
                  <a:gd name="T13" fmla="*/ 319 h 359"/>
                  <a:gd name="T14" fmla="*/ 149 w 256"/>
                  <a:gd name="T15" fmla="*/ 272 h 359"/>
                  <a:gd name="T16" fmla="*/ 120 w 256"/>
                  <a:gd name="T17" fmla="*/ 224 h 359"/>
                  <a:gd name="T18" fmla="*/ 174 w 256"/>
                  <a:gd name="T19" fmla="*/ 252 h 359"/>
                  <a:gd name="T20" fmla="*/ 203 w 256"/>
                  <a:gd name="T21" fmla="*/ 235 h 359"/>
                  <a:gd name="T22" fmla="*/ 182 w 256"/>
                  <a:gd name="T23" fmla="*/ 196 h 359"/>
                  <a:gd name="T24" fmla="*/ 200 w 256"/>
                  <a:gd name="T25" fmla="*/ 133 h 359"/>
                  <a:gd name="T26" fmla="*/ 256 w 256"/>
                  <a:gd name="T27" fmla="*/ 116 h 359"/>
                  <a:gd name="T28" fmla="*/ 214 w 256"/>
                  <a:gd name="T29" fmla="*/ 12 h 359"/>
                  <a:gd name="T30" fmla="*/ 175 w 256"/>
                  <a:gd name="T31" fmla="*/ 0 h 359"/>
                  <a:gd name="T32" fmla="*/ 115 w 256"/>
                  <a:gd name="T33" fmla="*/ 108 h 359"/>
                  <a:gd name="T34" fmla="*/ 43 w 256"/>
                  <a:gd name="T35" fmla="*/ 1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59">
                    <a:moveTo>
                      <a:pt x="43" y="126"/>
                    </a:moveTo>
                    <a:lnTo>
                      <a:pt x="31" y="164"/>
                    </a:lnTo>
                    <a:lnTo>
                      <a:pt x="0" y="204"/>
                    </a:lnTo>
                    <a:lnTo>
                      <a:pt x="2" y="253"/>
                    </a:lnTo>
                    <a:lnTo>
                      <a:pt x="42" y="348"/>
                    </a:lnTo>
                    <a:lnTo>
                      <a:pt x="77" y="359"/>
                    </a:lnTo>
                    <a:lnTo>
                      <a:pt x="123" y="319"/>
                    </a:lnTo>
                    <a:lnTo>
                      <a:pt x="149" y="272"/>
                    </a:lnTo>
                    <a:lnTo>
                      <a:pt x="120" y="224"/>
                    </a:lnTo>
                    <a:lnTo>
                      <a:pt x="174" y="252"/>
                    </a:lnTo>
                    <a:lnTo>
                      <a:pt x="203" y="235"/>
                    </a:lnTo>
                    <a:lnTo>
                      <a:pt x="182" y="196"/>
                    </a:lnTo>
                    <a:lnTo>
                      <a:pt x="200" y="133"/>
                    </a:lnTo>
                    <a:lnTo>
                      <a:pt x="256" y="116"/>
                    </a:lnTo>
                    <a:lnTo>
                      <a:pt x="214" y="12"/>
                    </a:lnTo>
                    <a:lnTo>
                      <a:pt x="175" y="0"/>
                    </a:lnTo>
                    <a:lnTo>
                      <a:pt x="115" y="108"/>
                    </a:lnTo>
                    <a:lnTo>
                      <a:pt x="43" y="126"/>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21">
                <a:extLst>
                  <a:ext uri="{FF2B5EF4-FFF2-40B4-BE49-F238E27FC236}">
                    <a16:creationId xmlns:a16="http://schemas.microsoft.com/office/drawing/2014/main" id="{30A46389-E0CD-493A-88BF-8406490FFB88}"/>
                  </a:ext>
                </a:extLst>
              </p:cNvPr>
              <p:cNvSpPr>
                <a:spLocks/>
              </p:cNvSpPr>
              <p:nvPr/>
            </p:nvSpPr>
            <p:spPr bwMode="auto">
              <a:xfrm>
                <a:off x="3378" y="3357"/>
                <a:ext cx="352" cy="350"/>
              </a:xfrm>
              <a:custGeom>
                <a:avLst/>
                <a:gdLst>
                  <a:gd name="T0" fmla="*/ 128 w 352"/>
                  <a:gd name="T1" fmla="*/ 40 h 350"/>
                  <a:gd name="T2" fmla="*/ 52 w 352"/>
                  <a:gd name="T3" fmla="*/ 95 h 350"/>
                  <a:gd name="T4" fmla="*/ 0 w 352"/>
                  <a:gd name="T5" fmla="*/ 222 h 350"/>
                  <a:gd name="T6" fmla="*/ 47 w 352"/>
                  <a:gd name="T7" fmla="*/ 241 h 350"/>
                  <a:gd name="T8" fmla="*/ 84 w 352"/>
                  <a:gd name="T9" fmla="*/ 236 h 350"/>
                  <a:gd name="T10" fmla="*/ 84 w 352"/>
                  <a:gd name="T11" fmla="*/ 282 h 350"/>
                  <a:gd name="T12" fmla="*/ 101 w 352"/>
                  <a:gd name="T13" fmla="*/ 339 h 350"/>
                  <a:gd name="T14" fmla="*/ 144 w 352"/>
                  <a:gd name="T15" fmla="*/ 350 h 350"/>
                  <a:gd name="T16" fmla="*/ 173 w 352"/>
                  <a:gd name="T17" fmla="*/ 314 h 350"/>
                  <a:gd name="T18" fmla="*/ 234 w 352"/>
                  <a:gd name="T19" fmla="*/ 304 h 350"/>
                  <a:gd name="T20" fmla="*/ 233 w 352"/>
                  <a:gd name="T21" fmla="*/ 254 h 350"/>
                  <a:gd name="T22" fmla="*/ 278 w 352"/>
                  <a:gd name="T23" fmla="*/ 230 h 350"/>
                  <a:gd name="T24" fmla="*/ 330 w 352"/>
                  <a:gd name="T25" fmla="*/ 276 h 350"/>
                  <a:gd name="T26" fmla="*/ 352 w 352"/>
                  <a:gd name="T27" fmla="*/ 179 h 350"/>
                  <a:gd name="T28" fmla="*/ 337 w 352"/>
                  <a:gd name="T29" fmla="*/ 112 h 350"/>
                  <a:gd name="T30" fmla="*/ 268 w 352"/>
                  <a:gd name="T31" fmla="*/ 115 h 350"/>
                  <a:gd name="T32" fmla="*/ 309 w 352"/>
                  <a:gd name="T33" fmla="*/ 92 h 350"/>
                  <a:gd name="T34" fmla="*/ 202 w 352"/>
                  <a:gd name="T35" fmla="*/ 0 h 350"/>
                  <a:gd name="T36" fmla="*/ 128 w 352"/>
                  <a:gd name="T37" fmla="*/ 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50">
                    <a:moveTo>
                      <a:pt x="128" y="40"/>
                    </a:moveTo>
                    <a:lnTo>
                      <a:pt x="52" y="95"/>
                    </a:lnTo>
                    <a:lnTo>
                      <a:pt x="0" y="222"/>
                    </a:lnTo>
                    <a:lnTo>
                      <a:pt x="47" y="241"/>
                    </a:lnTo>
                    <a:lnTo>
                      <a:pt x="84" y="236"/>
                    </a:lnTo>
                    <a:lnTo>
                      <a:pt x="84" y="282"/>
                    </a:lnTo>
                    <a:lnTo>
                      <a:pt x="101" y="339"/>
                    </a:lnTo>
                    <a:lnTo>
                      <a:pt x="144" y="350"/>
                    </a:lnTo>
                    <a:lnTo>
                      <a:pt x="173" y="314"/>
                    </a:lnTo>
                    <a:lnTo>
                      <a:pt x="234" y="304"/>
                    </a:lnTo>
                    <a:lnTo>
                      <a:pt x="233" y="254"/>
                    </a:lnTo>
                    <a:lnTo>
                      <a:pt x="278" y="230"/>
                    </a:lnTo>
                    <a:lnTo>
                      <a:pt x="330" y="276"/>
                    </a:lnTo>
                    <a:lnTo>
                      <a:pt x="352" y="179"/>
                    </a:lnTo>
                    <a:lnTo>
                      <a:pt x="337" y="112"/>
                    </a:lnTo>
                    <a:lnTo>
                      <a:pt x="268" y="115"/>
                    </a:lnTo>
                    <a:lnTo>
                      <a:pt x="309" y="92"/>
                    </a:lnTo>
                    <a:lnTo>
                      <a:pt x="202" y="0"/>
                    </a:lnTo>
                    <a:lnTo>
                      <a:pt x="128" y="40"/>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2" name="Freeform 22">
                <a:extLst>
                  <a:ext uri="{FF2B5EF4-FFF2-40B4-BE49-F238E27FC236}">
                    <a16:creationId xmlns:a16="http://schemas.microsoft.com/office/drawing/2014/main" id="{F74FF072-0AA0-4382-9A8E-0A84355DAB69}"/>
                  </a:ext>
                </a:extLst>
              </p:cNvPr>
              <p:cNvSpPr>
                <a:spLocks/>
              </p:cNvSpPr>
              <p:nvPr/>
            </p:nvSpPr>
            <p:spPr bwMode="auto">
              <a:xfrm>
                <a:off x="3375" y="4027"/>
                <a:ext cx="236" cy="111"/>
              </a:xfrm>
              <a:custGeom>
                <a:avLst/>
                <a:gdLst>
                  <a:gd name="T0" fmla="*/ 145 w 236"/>
                  <a:gd name="T1" fmla="*/ 4 h 111"/>
                  <a:gd name="T2" fmla="*/ 99 w 236"/>
                  <a:gd name="T3" fmla="*/ 4 h 111"/>
                  <a:gd name="T4" fmla="*/ 62 w 236"/>
                  <a:gd name="T5" fmla="*/ 31 h 111"/>
                  <a:gd name="T6" fmla="*/ 12 w 236"/>
                  <a:gd name="T7" fmla="*/ 0 h 111"/>
                  <a:gd name="T8" fmla="*/ 0 w 236"/>
                  <a:gd name="T9" fmla="*/ 49 h 111"/>
                  <a:gd name="T10" fmla="*/ 42 w 236"/>
                  <a:gd name="T11" fmla="*/ 89 h 111"/>
                  <a:gd name="T12" fmla="*/ 114 w 236"/>
                  <a:gd name="T13" fmla="*/ 92 h 111"/>
                  <a:gd name="T14" fmla="*/ 209 w 236"/>
                  <a:gd name="T15" fmla="*/ 111 h 111"/>
                  <a:gd name="T16" fmla="*/ 236 w 236"/>
                  <a:gd name="T17" fmla="*/ 60 h 111"/>
                  <a:gd name="T18" fmla="*/ 176 w 236"/>
                  <a:gd name="T19" fmla="*/ 5 h 111"/>
                  <a:gd name="T20" fmla="*/ 145 w 236"/>
                  <a:gd name="T21"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11">
                    <a:moveTo>
                      <a:pt x="145" y="4"/>
                    </a:moveTo>
                    <a:lnTo>
                      <a:pt x="99" y="4"/>
                    </a:lnTo>
                    <a:lnTo>
                      <a:pt x="62" y="31"/>
                    </a:lnTo>
                    <a:lnTo>
                      <a:pt x="12" y="0"/>
                    </a:lnTo>
                    <a:lnTo>
                      <a:pt x="0" y="49"/>
                    </a:lnTo>
                    <a:lnTo>
                      <a:pt x="42" y="89"/>
                    </a:lnTo>
                    <a:lnTo>
                      <a:pt x="114" y="92"/>
                    </a:lnTo>
                    <a:lnTo>
                      <a:pt x="209" y="111"/>
                    </a:lnTo>
                    <a:lnTo>
                      <a:pt x="236" y="60"/>
                    </a:lnTo>
                    <a:lnTo>
                      <a:pt x="176" y="5"/>
                    </a:lnTo>
                    <a:lnTo>
                      <a:pt x="145" y="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3" name="Freeform 23">
                <a:extLst>
                  <a:ext uri="{FF2B5EF4-FFF2-40B4-BE49-F238E27FC236}">
                    <a16:creationId xmlns:a16="http://schemas.microsoft.com/office/drawing/2014/main" id="{9D3D4F6B-1E97-4372-B1C2-44814E897FAA}"/>
                  </a:ext>
                </a:extLst>
              </p:cNvPr>
              <p:cNvSpPr>
                <a:spLocks/>
              </p:cNvSpPr>
              <p:nvPr/>
            </p:nvSpPr>
            <p:spPr bwMode="auto">
              <a:xfrm>
                <a:off x="3574" y="3203"/>
                <a:ext cx="265" cy="246"/>
              </a:xfrm>
              <a:custGeom>
                <a:avLst/>
                <a:gdLst>
                  <a:gd name="T0" fmla="*/ 223 w 265"/>
                  <a:gd name="T1" fmla="*/ 31 h 246"/>
                  <a:gd name="T2" fmla="*/ 170 w 265"/>
                  <a:gd name="T3" fmla="*/ 0 h 246"/>
                  <a:gd name="T4" fmla="*/ 79 w 265"/>
                  <a:gd name="T5" fmla="*/ 19 h 246"/>
                  <a:gd name="T6" fmla="*/ 0 w 265"/>
                  <a:gd name="T7" fmla="*/ 88 h 246"/>
                  <a:gd name="T8" fmla="*/ 6 w 265"/>
                  <a:gd name="T9" fmla="*/ 154 h 246"/>
                  <a:gd name="T10" fmla="*/ 113 w 265"/>
                  <a:gd name="T11" fmla="*/ 246 h 246"/>
                  <a:gd name="T12" fmla="*/ 173 w 265"/>
                  <a:gd name="T13" fmla="*/ 246 h 246"/>
                  <a:gd name="T14" fmla="*/ 265 w 265"/>
                  <a:gd name="T15" fmla="*/ 175 h 246"/>
                  <a:gd name="T16" fmla="*/ 225 w 265"/>
                  <a:gd name="T17" fmla="*/ 80 h 246"/>
                  <a:gd name="T18" fmla="*/ 223 w 265"/>
                  <a:gd name="T19" fmla="*/ 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46">
                    <a:moveTo>
                      <a:pt x="223" y="31"/>
                    </a:moveTo>
                    <a:lnTo>
                      <a:pt x="170" y="0"/>
                    </a:lnTo>
                    <a:lnTo>
                      <a:pt x="79" y="19"/>
                    </a:lnTo>
                    <a:lnTo>
                      <a:pt x="0" y="88"/>
                    </a:lnTo>
                    <a:lnTo>
                      <a:pt x="6" y="154"/>
                    </a:lnTo>
                    <a:lnTo>
                      <a:pt x="113" y="246"/>
                    </a:lnTo>
                    <a:lnTo>
                      <a:pt x="173" y="246"/>
                    </a:lnTo>
                    <a:lnTo>
                      <a:pt x="265" y="175"/>
                    </a:lnTo>
                    <a:lnTo>
                      <a:pt x="225" y="80"/>
                    </a:lnTo>
                    <a:lnTo>
                      <a:pt x="223" y="3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4" name="Freeform 24">
                <a:extLst>
                  <a:ext uri="{FF2B5EF4-FFF2-40B4-BE49-F238E27FC236}">
                    <a16:creationId xmlns:a16="http://schemas.microsoft.com/office/drawing/2014/main" id="{CBD5C979-2655-4A2F-B1FA-818C54DF4BF8}"/>
                  </a:ext>
                </a:extLst>
              </p:cNvPr>
              <p:cNvSpPr>
                <a:spLocks/>
              </p:cNvSpPr>
              <p:nvPr/>
            </p:nvSpPr>
            <p:spPr bwMode="auto">
              <a:xfrm>
                <a:off x="3912" y="3631"/>
                <a:ext cx="166" cy="288"/>
              </a:xfrm>
              <a:custGeom>
                <a:avLst/>
                <a:gdLst>
                  <a:gd name="T0" fmla="*/ 8 w 166"/>
                  <a:gd name="T1" fmla="*/ 111 h 288"/>
                  <a:gd name="T2" fmla="*/ 0 w 166"/>
                  <a:gd name="T3" fmla="*/ 184 h 288"/>
                  <a:gd name="T4" fmla="*/ 19 w 166"/>
                  <a:gd name="T5" fmla="*/ 251 h 288"/>
                  <a:gd name="T6" fmla="*/ 4 w 166"/>
                  <a:gd name="T7" fmla="*/ 288 h 288"/>
                  <a:gd name="T8" fmla="*/ 33 w 166"/>
                  <a:gd name="T9" fmla="*/ 280 h 288"/>
                  <a:gd name="T10" fmla="*/ 48 w 166"/>
                  <a:gd name="T11" fmla="*/ 228 h 288"/>
                  <a:gd name="T12" fmla="*/ 99 w 166"/>
                  <a:gd name="T13" fmla="*/ 156 h 288"/>
                  <a:gd name="T14" fmla="*/ 103 w 166"/>
                  <a:gd name="T15" fmla="*/ 84 h 288"/>
                  <a:gd name="T16" fmla="*/ 128 w 166"/>
                  <a:gd name="T17" fmla="*/ 62 h 288"/>
                  <a:gd name="T18" fmla="*/ 166 w 166"/>
                  <a:gd name="T19" fmla="*/ 0 h 288"/>
                  <a:gd name="T20" fmla="*/ 77 w 166"/>
                  <a:gd name="T21" fmla="*/ 31 h 288"/>
                  <a:gd name="T22" fmla="*/ 8 w 166"/>
                  <a:gd name="T23"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88">
                    <a:moveTo>
                      <a:pt x="8" y="111"/>
                    </a:moveTo>
                    <a:lnTo>
                      <a:pt x="0" y="184"/>
                    </a:lnTo>
                    <a:lnTo>
                      <a:pt x="19" y="251"/>
                    </a:lnTo>
                    <a:lnTo>
                      <a:pt x="4" y="288"/>
                    </a:lnTo>
                    <a:lnTo>
                      <a:pt x="33" y="280"/>
                    </a:lnTo>
                    <a:lnTo>
                      <a:pt x="48" y="228"/>
                    </a:lnTo>
                    <a:lnTo>
                      <a:pt x="99" y="156"/>
                    </a:lnTo>
                    <a:lnTo>
                      <a:pt x="103" y="84"/>
                    </a:lnTo>
                    <a:lnTo>
                      <a:pt x="128" y="62"/>
                    </a:lnTo>
                    <a:lnTo>
                      <a:pt x="166" y="0"/>
                    </a:lnTo>
                    <a:lnTo>
                      <a:pt x="77" y="31"/>
                    </a:lnTo>
                    <a:lnTo>
                      <a:pt x="8" y="11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25">
                <a:extLst>
                  <a:ext uri="{FF2B5EF4-FFF2-40B4-BE49-F238E27FC236}">
                    <a16:creationId xmlns:a16="http://schemas.microsoft.com/office/drawing/2014/main" id="{88F33600-E08D-4701-AB34-6DCAEED252AC}"/>
                  </a:ext>
                </a:extLst>
              </p:cNvPr>
              <p:cNvSpPr>
                <a:spLocks noEditPoints="1"/>
              </p:cNvSpPr>
              <p:nvPr/>
            </p:nvSpPr>
            <p:spPr bwMode="auto">
              <a:xfrm>
                <a:off x="3514" y="3587"/>
                <a:ext cx="251" cy="509"/>
              </a:xfrm>
              <a:custGeom>
                <a:avLst/>
                <a:gdLst>
                  <a:gd name="T0" fmla="*/ 227 w 251"/>
                  <a:gd name="T1" fmla="*/ 244 h 509"/>
                  <a:gd name="T2" fmla="*/ 251 w 251"/>
                  <a:gd name="T3" fmla="*/ 213 h 509"/>
                  <a:gd name="T4" fmla="*/ 250 w 251"/>
                  <a:gd name="T5" fmla="*/ 256 h 509"/>
                  <a:gd name="T6" fmla="*/ 184 w 251"/>
                  <a:gd name="T7" fmla="*/ 442 h 509"/>
                  <a:gd name="T8" fmla="*/ 158 w 251"/>
                  <a:gd name="T9" fmla="*/ 509 h 509"/>
                  <a:gd name="T10" fmla="*/ 147 w 251"/>
                  <a:gd name="T11" fmla="*/ 425 h 509"/>
                  <a:gd name="T12" fmla="*/ 169 w 251"/>
                  <a:gd name="T13" fmla="*/ 374 h 509"/>
                  <a:gd name="T14" fmla="*/ 204 w 251"/>
                  <a:gd name="T15" fmla="*/ 316 h 509"/>
                  <a:gd name="T16" fmla="*/ 227 w 251"/>
                  <a:gd name="T17" fmla="*/ 244 h 509"/>
                  <a:gd name="T18" fmla="*/ 97 w 251"/>
                  <a:gd name="T19" fmla="*/ 24 h 509"/>
                  <a:gd name="T20" fmla="*/ 98 w 251"/>
                  <a:gd name="T21" fmla="*/ 74 h 509"/>
                  <a:gd name="T22" fmla="*/ 37 w 251"/>
                  <a:gd name="T23" fmla="*/ 84 h 509"/>
                  <a:gd name="T24" fmla="*/ 8 w 251"/>
                  <a:gd name="T25" fmla="*/ 120 h 509"/>
                  <a:gd name="T26" fmla="*/ 40 w 251"/>
                  <a:gd name="T27" fmla="*/ 148 h 509"/>
                  <a:gd name="T28" fmla="*/ 14 w 251"/>
                  <a:gd name="T29" fmla="*/ 253 h 509"/>
                  <a:gd name="T30" fmla="*/ 67 w 251"/>
                  <a:gd name="T31" fmla="*/ 313 h 509"/>
                  <a:gd name="T32" fmla="*/ 32 w 251"/>
                  <a:gd name="T33" fmla="*/ 342 h 509"/>
                  <a:gd name="T34" fmla="*/ 0 w 251"/>
                  <a:gd name="T35" fmla="*/ 396 h 509"/>
                  <a:gd name="T36" fmla="*/ 6 w 251"/>
                  <a:gd name="T37" fmla="*/ 444 h 509"/>
                  <a:gd name="T38" fmla="*/ 37 w 251"/>
                  <a:gd name="T39" fmla="*/ 445 h 509"/>
                  <a:gd name="T40" fmla="*/ 97 w 251"/>
                  <a:gd name="T41" fmla="*/ 500 h 509"/>
                  <a:gd name="T42" fmla="*/ 142 w 251"/>
                  <a:gd name="T43" fmla="*/ 384 h 509"/>
                  <a:gd name="T44" fmla="*/ 166 w 251"/>
                  <a:gd name="T45" fmla="*/ 284 h 509"/>
                  <a:gd name="T46" fmla="*/ 164 w 251"/>
                  <a:gd name="T47" fmla="*/ 236 h 509"/>
                  <a:gd name="T48" fmla="*/ 193 w 251"/>
                  <a:gd name="T49" fmla="*/ 193 h 509"/>
                  <a:gd name="T50" fmla="*/ 194 w 251"/>
                  <a:gd name="T51" fmla="*/ 46 h 509"/>
                  <a:gd name="T52" fmla="*/ 142 w 251"/>
                  <a:gd name="T53" fmla="*/ 0 h 509"/>
                  <a:gd name="T54" fmla="*/ 97 w 251"/>
                  <a:gd name="T55" fmla="*/ 2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509">
                    <a:moveTo>
                      <a:pt x="227" y="244"/>
                    </a:moveTo>
                    <a:lnTo>
                      <a:pt x="251" y="213"/>
                    </a:lnTo>
                    <a:lnTo>
                      <a:pt x="250" y="256"/>
                    </a:lnTo>
                    <a:lnTo>
                      <a:pt x="184" y="442"/>
                    </a:lnTo>
                    <a:lnTo>
                      <a:pt x="158" y="509"/>
                    </a:lnTo>
                    <a:lnTo>
                      <a:pt x="147" y="425"/>
                    </a:lnTo>
                    <a:lnTo>
                      <a:pt x="169" y="374"/>
                    </a:lnTo>
                    <a:lnTo>
                      <a:pt x="204" y="316"/>
                    </a:lnTo>
                    <a:lnTo>
                      <a:pt x="227" y="244"/>
                    </a:lnTo>
                    <a:close/>
                    <a:moveTo>
                      <a:pt x="97" y="24"/>
                    </a:moveTo>
                    <a:lnTo>
                      <a:pt x="98" y="74"/>
                    </a:lnTo>
                    <a:lnTo>
                      <a:pt x="37" y="84"/>
                    </a:lnTo>
                    <a:lnTo>
                      <a:pt x="8" y="120"/>
                    </a:lnTo>
                    <a:lnTo>
                      <a:pt x="40" y="148"/>
                    </a:lnTo>
                    <a:lnTo>
                      <a:pt x="14" y="253"/>
                    </a:lnTo>
                    <a:lnTo>
                      <a:pt x="67" y="313"/>
                    </a:lnTo>
                    <a:lnTo>
                      <a:pt x="32" y="342"/>
                    </a:lnTo>
                    <a:lnTo>
                      <a:pt x="0" y="396"/>
                    </a:lnTo>
                    <a:lnTo>
                      <a:pt x="6" y="444"/>
                    </a:lnTo>
                    <a:lnTo>
                      <a:pt x="37" y="445"/>
                    </a:lnTo>
                    <a:lnTo>
                      <a:pt x="97" y="500"/>
                    </a:lnTo>
                    <a:lnTo>
                      <a:pt x="142" y="384"/>
                    </a:lnTo>
                    <a:lnTo>
                      <a:pt x="166" y="284"/>
                    </a:lnTo>
                    <a:lnTo>
                      <a:pt x="164" y="236"/>
                    </a:lnTo>
                    <a:lnTo>
                      <a:pt x="193" y="193"/>
                    </a:lnTo>
                    <a:lnTo>
                      <a:pt x="194" y="46"/>
                    </a:lnTo>
                    <a:lnTo>
                      <a:pt x="142" y="0"/>
                    </a:lnTo>
                    <a:lnTo>
                      <a:pt x="97" y="2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8" name="Text Box 27" descr="70 %">
              <a:extLst>
                <a:ext uri="{FF2B5EF4-FFF2-40B4-BE49-F238E27FC236}">
                  <a16:creationId xmlns:a16="http://schemas.microsoft.com/office/drawing/2014/main" id="{F9CFCE73-219A-41F5-AA2E-959E823285FE}"/>
                </a:ext>
              </a:extLst>
            </p:cNvPr>
            <p:cNvSpPr txBox="1">
              <a:spLocks noChangeArrowheads="1"/>
            </p:cNvSpPr>
            <p:nvPr/>
          </p:nvSpPr>
          <p:spPr bwMode="auto">
            <a:xfrm>
              <a:off x="8031004" y="5029944"/>
              <a:ext cx="786907"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Göteborg </a:t>
              </a:r>
            </a:p>
          </p:txBody>
        </p:sp>
        <p:sp>
          <p:nvSpPr>
            <p:cNvPr id="19" name="Text Box 63" descr="70 %">
              <a:extLst>
                <a:ext uri="{FF2B5EF4-FFF2-40B4-BE49-F238E27FC236}">
                  <a16:creationId xmlns:a16="http://schemas.microsoft.com/office/drawing/2014/main" id="{E16D8DFD-71F5-4FE1-B494-27071B9501C0}"/>
                </a:ext>
              </a:extLst>
            </p:cNvPr>
            <p:cNvSpPr txBox="1">
              <a:spLocks noChangeArrowheads="1"/>
            </p:cNvSpPr>
            <p:nvPr/>
          </p:nvSpPr>
          <p:spPr bwMode="auto">
            <a:xfrm>
              <a:off x="7999380" y="5583827"/>
              <a:ext cx="907596"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Helsingborg</a:t>
              </a:r>
            </a:p>
          </p:txBody>
        </p:sp>
        <p:sp>
          <p:nvSpPr>
            <p:cNvPr id="20" name="Text Box 21" descr="70 %">
              <a:extLst>
                <a:ext uri="{FF2B5EF4-FFF2-40B4-BE49-F238E27FC236}">
                  <a16:creationId xmlns:a16="http://schemas.microsoft.com/office/drawing/2014/main" id="{67E4C6A8-FC91-4423-B18A-EA72B54401B8}"/>
                </a:ext>
              </a:extLst>
            </p:cNvPr>
            <p:cNvSpPr txBox="1">
              <a:spLocks noChangeArrowheads="1"/>
            </p:cNvSpPr>
            <p:nvPr/>
          </p:nvSpPr>
          <p:spPr bwMode="auto">
            <a:xfrm>
              <a:off x="8161293" y="3092541"/>
              <a:ext cx="703998"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Storlien</a:t>
              </a:r>
            </a:p>
          </p:txBody>
        </p:sp>
        <p:sp>
          <p:nvSpPr>
            <p:cNvPr id="21" name="Text Box 24" descr="70 %">
              <a:extLst>
                <a:ext uri="{FF2B5EF4-FFF2-40B4-BE49-F238E27FC236}">
                  <a16:creationId xmlns:a16="http://schemas.microsoft.com/office/drawing/2014/main" id="{8DF1694C-BFE1-4BD8-90BF-FA288362D582}"/>
                </a:ext>
              </a:extLst>
            </p:cNvPr>
            <p:cNvSpPr txBox="1">
              <a:spLocks noChangeArrowheads="1"/>
            </p:cNvSpPr>
            <p:nvPr/>
          </p:nvSpPr>
          <p:spPr bwMode="auto">
            <a:xfrm>
              <a:off x="9625334" y="4887709"/>
              <a:ext cx="846524"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Norrköping</a:t>
              </a:r>
            </a:p>
          </p:txBody>
        </p:sp>
        <p:sp>
          <p:nvSpPr>
            <p:cNvPr id="22" name="Text Box 25">
              <a:extLst>
                <a:ext uri="{FF2B5EF4-FFF2-40B4-BE49-F238E27FC236}">
                  <a16:creationId xmlns:a16="http://schemas.microsoft.com/office/drawing/2014/main" id="{2A813592-0828-400F-AFC3-A49A0F124DBB}"/>
                </a:ext>
              </a:extLst>
            </p:cNvPr>
            <p:cNvSpPr txBox="1">
              <a:spLocks noChangeArrowheads="1"/>
            </p:cNvSpPr>
            <p:nvPr/>
          </p:nvSpPr>
          <p:spPr bwMode="auto">
            <a:xfrm>
              <a:off x="9260745" y="5732491"/>
              <a:ext cx="831984" cy="25124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Karlshamn</a:t>
              </a:r>
            </a:p>
          </p:txBody>
        </p:sp>
        <p:sp>
          <p:nvSpPr>
            <p:cNvPr id="23" name="Text Box 26" descr="70 %">
              <a:extLst>
                <a:ext uri="{FF2B5EF4-FFF2-40B4-BE49-F238E27FC236}">
                  <a16:creationId xmlns:a16="http://schemas.microsoft.com/office/drawing/2014/main" id="{C1AA1678-FF12-4897-B167-FDBFFE699F7B}"/>
                </a:ext>
              </a:extLst>
            </p:cNvPr>
            <p:cNvSpPr txBox="1">
              <a:spLocks noChangeArrowheads="1"/>
            </p:cNvSpPr>
            <p:nvPr/>
          </p:nvSpPr>
          <p:spPr bwMode="auto">
            <a:xfrm>
              <a:off x="8416524" y="5777490"/>
              <a:ext cx="565923" cy="23328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2" tIns="50387" rIns="100772" bIns="50387" anchor="ct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Malmö</a:t>
              </a:r>
            </a:p>
          </p:txBody>
        </p:sp>
        <p:sp>
          <p:nvSpPr>
            <p:cNvPr id="24" name="Text Box 29" descr="70 %">
              <a:extLst>
                <a:ext uri="{FF2B5EF4-FFF2-40B4-BE49-F238E27FC236}">
                  <a16:creationId xmlns:a16="http://schemas.microsoft.com/office/drawing/2014/main" id="{42107194-AB7C-47A0-8480-4F977C5A8992}"/>
                </a:ext>
              </a:extLst>
            </p:cNvPr>
            <p:cNvSpPr txBox="1">
              <a:spLocks noChangeArrowheads="1"/>
            </p:cNvSpPr>
            <p:nvPr/>
          </p:nvSpPr>
          <p:spPr bwMode="auto">
            <a:xfrm>
              <a:off x="8442125" y="3625533"/>
              <a:ext cx="449122"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Idre</a:t>
              </a:r>
            </a:p>
          </p:txBody>
        </p:sp>
        <p:sp>
          <p:nvSpPr>
            <p:cNvPr id="25" name="Rectangle 32">
              <a:extLst>
                <a:ext uri="{FF2B5EF4-FFF2-40B4-BE49-F238E27FC236}">
                  <a16:creationId xmlns:a16="http://schemas.microsoft.com/office/drawing/2014/main" id="{3D36D04E-6AAF-437B-A2A7-80CE137E8110}"/>
                </a:ext>
              </a:extLst>
            </p:cNvPr>
            <p:cNvSpPr>
              <a:spLocks noChangeArrowheads="1"/>
            </p:cNvSpPr>
            <p:nvPr/>
          </p:nvSpPr>
          <p:spPr bwMode="auto">
            <a:xfrm>
              <a:off x="8491263" y="4226396"/>
              <a:ext cx="457176"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Eda</a:t>
              </a:r>
            </a:p>
          </p:txBody>
        </p:sp>
        <p:sp>
          <p:nvSpPr>
            <p:cNvPr id="26" name="Text Box 34" descr="70 %">
              <a:extLst>
                <a:ext uri="{FF2B5EF4-FFF2-40B4-BE49-F238E27FC236}">
                  <a16:creationId xmlns:a16="http://schemas.microsoft.com/office/drawing/2014/main" id="{D99A962D-5263-4F80-A079-E8378EEC04B7}"/>
                </a:ext>
              </a:extLst>
            </p:cNvPr>
            <p:cNvSpPr txBox="1">
              <a:spLocks noChangeArrowheads="1"/>
            </p:cNvSpPr>
            <p:nvPr/>
          </p:nvSpPr>
          <p:spPr bwMode="auto">
            <a:xfrm>
              <a:off x="8572327" y="2018854"/>
              <a:ext cx="747280"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Tärnaby</a:t>
              </a:r>
            </a:p>
          </p:txBody>
        </p:sp>
        <p:sp>
          <p:nvSpPr>
            <p:cNvPr id="27" name="Text Box 53" descr="70 %">
              <a:extLst>
                <a:ext uri="{FF2B5EF4-FFF2-40B4-BE49-F238E27FC236}">
                  <a16:creationId xmlns:a16="http://schemas.microsoft.com/office/drawing/2014/main" id="{E9DF26B0-D747-4B50-A8EA-892A02D2D73E}"/>
                </a:ext>
              </a:extLst>
            </p:cNvPr>
            <p:cNvSpPr txBox="1">
              <a:spLocks noChangeArrowheads="1"/>
            </p:cNvSpPr>
            <p:nvPr/>
          </p:nvSpPr>
          <p:spPr bwMode="auto">
            <a:xfrm>
              <a:off x="10196005" y="3045366"/>
              <a:ext cx="541444" cy="24912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Umeå</a:t>
              </a:r>
            </a:p>
          </p:txBody>
        </p:sp>
        <p:sp>
          <p:nvSpPr>
            <p:cNvPr id="28" name="Text Box 55" descr="70 %">
              <a:extLst>
                <a:ext uri="{FF2B5EF4-FFF2-40B4-BE49-F238E27FC236}">
                  <a16:creationId xmlns:a16="http://schemas.microsoft.com/office/drawing/2014/main" id="{23AD9860-A4CC-442B-BFC3-44CE6791351B}"/>
                </a:ext>
              </a:extLst>
            </p:cNvPr>
            <p:cNvSpPr txBox="1">
              <a:spLocks noChangeArrowheads="1"/>
            </p:cNvSpPr>
            <p:nvPr/>
          </p:nvSpPr>
          <p:spPr bwMode="auto">
            <a:xfrm>
              <a:off x="9770475" y="3495160"/>
              <a:ext cx="769459"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Sundsvall</a:t>
              </a:r>
            </a:p>
          </p:txBody>
        </p:sp>
        <p:sp>
          <p:nvSpPr>
            <p:cNvPr id="30" name="Text Box 69" descr="70 %">
              <a:extLst>
                <a:ext uri="{FF2B5EF4-FFF2-40B4-BE49-F238E27FC236}">
                  <a16:creationId xmlns:a16="http://schemas.microsoft.com/office/drawing/2014/main" id="{FAF83A8B-17BE-4616-84A8-AEE75C074AFC}"/>
                </a:ext>
              </a:extLst>
            </p:cNvPr>
            <p:cNvSpPr txBox="1">
              <a:spLocks noChangeArrowheads="1"/>
            </p:cNvSpPr>
            <p:nvPr/>
          </p:nvSpPr>
          <p:spPr bwMode="auto">
            <a:xfrm>
              <a:off x="10109495" y="1225666"/>
              <a:ext cx="768965"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Kiruna</a:t>
              </a:r>
            </a:p>
          </p:txBody>
        </p:sp>
        <p:sp>
          <p:nvSpPr>
            <p:cNvPr id="35" name="Text Box 73" descr="70 %">
              <a:extLst>
                <a:ext uri="{FF2B5EF4-FFF2-40B4-BE49-F238E27FC236}">
                  <a16:creationId xmlns:a16="http://schemas.microsoft.com/office/drawing/2014/main" id="{EE0E5026-32E0-4789-AD6A-3ED7784F7130}"/>
                </a:ext>
              </a:extLst>
            </p:cNvPr>
            <p:cNvSpPr txBox="1">
              <a:spLocks noChangeArrowheads="1"/>
            </p:cNvSpPr>
            <p:nvPr/>
          </p:nvSpPr>
          <p:spPr bwMode="auto">
            <a:xfrm>
              <a:off x="10590515" y="2226920"/>
              <a:ext cx="506271"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Luleå</a:t>
              </a:r>
            </a:p>
          </p:txBody>
        </p:sp>
        <p:sp>
          <p:nvSpPr>
            <p:cNvPr id="36" name="Text Box 23" descr="70 %">
              <a:extLst>
                <a:ext uri="{FF2B5EF4-FFF2-40B4-BE49-F238E27FC236}">
                  <a16:creationId xmlns:a16="http://schemas.microsoft.com/office/drawing/2014/main" id="{38993FF6-6147-4A66-9082-5F192A6B6763}"/>
                </a:ext>
              </a:extLst>
            </p:cNvPr>
            <p:cNvSpPr txBox="1">
              <a:spLocks noChangeArrowheads="1"/>
            </p:cNvSpPr>
            <p:nvPr/>
          </p:nvSpPr>
          <p:spPr bwMode="auto">
            <a:xfrm>
              <a:off x="9984168" y="4527929"/>
              <a:ext cx="817443"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Stockholm</a:t>
              </a:r>
            </a:p>
          </p:txBody>
        </p:sp>
        <p:sp>
          <p:nvSpPr>
            <p:cNvPr id="37" name="Rectangle 30">
              <a:extLst>
                <a:ext uri="{FF2B5EF4-FFF2-40B4-BE49-F238E27FC236}">
                  <a16:creationId xmlns:a16="http://schemas.microsoft.com/office/drawing/2014/main" id="{4130A056-9D25-4F98-9063-390004CC2366}"/>
                </a:ext>
              </a:extLst>
            </p:cNvPr>
            <p:cNvSpPr>
              <a:spLocks noChangeArrowheads="1"/>
            </p:cNvSpPr>
            <p:nvPr/>
          </p:nvSpPr>
          <p:spPr bwMode="auto">
            <a:xfrm>
              <a:off x="10048534" y="4366885"/>
              <a:ext cx="630321" cy="243476"/>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Arlanda</a:t>
              </a:r>
            </a:p>
          </p:txBody>
        </p:sp>
        <p:sp>
          <p:nvSpPr>
            <p:cNvPr id="38" name="Text Box 101" descr="70 %">
              <a:extLst>
                <a:ext uri="{FF2B5EF4-FFF2-40B4-BE49-F238E27FC236}">
                  <a16:creationId xmlns:a16="http://schemas.microsoft.com/office/drawing/2014/main" id="{69563621-A6FC-49B2-B018-FC3661650A5C}"/>
                </a:ext>
              </a:extLst>
            </p:cNvPr>
            <p:cNvSpPr txBox="1">
              <a:spLocks noChangeArrowheads="1"/>
            </p:cNvSpPr>
            <p:nvPr/>
          </p:nvSpPr>
          <p:spPr bwMode="auto">
            <a:xfrm>
              <a:off x="9832012" y="4752545"/>
              <a:ext cx="686884" cy="24912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Skavsta</a:t>
              </a:r>
            </a:p>
          </p:txBody>
        </p:sp>
        <p:sp>
          <p:nvSpPr>
            <p:cNvPr id="39" name="Rectangle 68">
              <a:extLst>
                <a:ext uri="{FF2B5EF4-FFF2-40B4-BE49-F238E27FC236}">
                  <a16:creationId xmlns:a16="http://schemas.microsoft.com/office/drawing/2014/main" id="{AA16994E-6A67-4909-8786-4BE71168BFE9}"/>
                </a:ext>
              </a:extLst>
            </p:cNvPr>
            <p:cNvSpPr>
              <a:spLocks noChangeArrowheads="1"/>
            </p:cNvSpPr>
            <p:nvPr/>
          </p:nvSpPr>
          <p:spPr bwMode="auto">
            <a:xfrm>
              <a:off x="8018144" y="5184517"/>
              <a:ext cx="809171" cy="243476"/>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algn="l" defTabSz="828675" eaLnBrk="0" hangingPunct="0">
                <a:spcBef>
                  <a:spcPct val="20000"/>
                </a:spcBef>
                <a:buChar char="•"/>
                <a:defRPr sz="2400">
                  <a:solidFill>
                    <a:srgbClr val="2A3860"/>
                  </a:solidFill>
                  <a:latin typeface="Arial" pitchFamily="34" charset="0"/>
                </a:defRPr>
              </a:lvl1pPr>
              <a:lvl2pPr marL="414338" indent="-285750" algn="l" defTabSz="828675" eaLnBrk="0" hangingPunct="0">
                <a:spcBef>
                  <a:spcPct val="20000"/>
                </a:spcBef>
                <a:buChar char="–"/>
                <a:defRPr sz="2800">
                  <a:solidFill>
                    <a:schemeClr val="tx1"/>
                  </a:solidFill>
                  <a:latin typeface="Times New Roman" pitchFamily="18" charset="0"/>
                </a:defRPr>
              </a:lvl2pPr>
              <a:lvl3pPr marL="828675" indent="-228600" algn="l" defTabSz="828675" eaLnBrk="0" hangingPunct="0">
                <a:spcBef>
                  <a:spcPct val="20000"/>
                </a:spcBef>
                <a:buChar char="•"/>
                <a:defRPr sz="2400">
                  <a:solidFill>
                    <a:schemeClr val="tx1"/>
                  </a:solidFill>
                  <a:latin typeface="Times New Roman" pitchFamily="18" charset="0"/>
                </a:defRPr>
              </a:lvl3pPr>
              <a:lvl4pPr marL="1244600" indent="-228600" algn="l" defTabSz="828675" eaLnBrk="0" hangingPunct="0">
                <a:spcBef>
                  <a:spcPct val="20000"/>
                </a:spcBef>
                <a:buChar char="–"/>
                <a:defRPr sz="2000">
                  <a:solidFill>
                    <a:schemeClr val="tx1"/>
                  </a:solidFill>
                  <a:latin typeface="Times New Roman" pitchFamily="18" charset="0"/>
                </a:defRPr>
              </a:lvl4pPr>
              <a:lvl5pPr marL="1658938" indent="-228600" algn="l" defTabSz="828675" eaLnBrk="0" hangingPunct="0">
                <a:spcBef>
                  <a:spcPct val="20000"/>
                </a:spcBef>
                <a:buChar char="»"/>
                <a:defRPr sz="2000">
                  <a:solidFill>
                    <a:schemeClr val="tx1"/>
                  </a:solidFill>
                  <a:latin typeface="Times New Roman" pitchFamily="18" charset="0"/>
                </a:defRPr>
              </a:lvl5pPr>
              <a:lvl6pPr marL="2116138"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573338"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030538"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487738"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Landvetter</a:t>
              </a:r>
            </a:p>
          </p:txBody>
        </p:sp>
        <p:sp>
          <p:nvSpPr>
            <p:cNvPr id="40" name="Text Box 60" descr="70 %">
              <a:extLst>
                <a:ext uri="{FF2B5EF4-FFF2-40B4-BE49-F238E27FC236}">
                  <a16:creationId xmlns:a16="http://schemas.microsoft.com/office/drawing/2014/main" id="{4E1E4B54-8FFD-42D7-9D1B-B9F06E193EB9}"/>
                </a:ext>
              </a:extLst>
            </p:cNvPr>
            <p:cNvSpPr txBox="1">
              <a:spLocks noChangeArrowheads="1"/>
            </p:cNvSpPr>
            <p:nvPr/>
          </p:nvSpPr>
          <p:spPr bwMode="auto">
            <a:xfrm>
              <a:off x="9112839" y="5963728"/>
              <a:ext cx="542883" cy="24912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Ystad</a:t>
              </a:r>
            </a:p>
          </p:txBody>
        </p:sp>
        <p:sp>
          <p:nvSpPr>
            <p:cNvPr id="49" name="Text Box 61" descr="70 %">
              <a:extLst>
                <a:ext uri="{FF2B5EF4-FFF2-40B4-BE49-F238E27FC236}">
                  <a16:creationId xmlns:a16="http://schemas.microsoft.com/office/drawing/2014/main" id="{442227B9-8768-4DC1-8132-517DD20E8776}"/>
                </a:ext>
              </a:extLst>
            </p:cNvPr>
            <p:cNvSpPr txBox="1">
              <a:spLocks noChangeArrowheads="1"/>
            </p:cNvSpPr>
            <p:nvPr/>
          </p:nvSpPr>
          <p:spPr bwMode="auto">
            <a:xfrm>
              <a:off x="8385878" y="5990224"/>
              <a:ext cx="826807"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Trelleborg </a:t>
              </a:r>
            </a:p>
          </p:txBody>
        </p:sp>
        <p:sp>
          <p:nvSpPr>
            <p:cNvPr id="50" name="Text Box 28" descr="70 %">
              <a:extLst>
                <a:ext uri="{FF2B5EF4-FFF2-40B4-BE49-F238E27FC236}">
                  <a16:creationId xmlns:a16="http://schemas.microsoft.com/office/drawing/2014/main" id="{27DD7A78-8423-4503-90BB-AE77A860946C}"/>
                </a:ext>
              </a:extLst>
            </p:cNvPr>
            <p:cNvSpPr txBox="1">
              <a:spLocks noChangeArrowheads="1"/>
            </p:cNvSpPr>
            <p:nvPr/>
          </p:nvSpPr>
          <p:spPr bwMode="auto">
            <a:xfrm>
              <a:off x="8358487" y="4477289"/>
              <a:ext cx="465152"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Hån</a:t>
              </a:r>
            </a:p>
          </p:txBody>
        </p:sp>
        <p:sp>
          <p:nvSpPr>
            <p:cNvPr id="51" name="Text Box 38" descr="70 %">
              <a:extLst>
                <a:ext uri="{FF2B5EF4-FFF2-40B4-BE49-F238E27FC236}">
                  <a16:creationId xmlns:a16="http://schemas.microsoft.com/office/drawing/2014/main" id="{B0671B64-B40E-416B-B316-6CC4723EFA2D}"/>
                </a:ext>
              </a:extLst>
            </p:cNvPr>
            <p:cNvSpPr txBox="1">
              <a:spLocks noChangeArrowheads="1"/>
            </p:cNvSpPr>
            <p:nvPr/>
          </p:nvSpPr>
          <p:spPr bwMode="auto">
            <a:xfrm>
              <a:off x="10966467" y="1976264"/>
              <a:ext cx="879846" cy="24912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Haparanda</a:t>
              </a:r>
            </a:p>
          </p:txBody>
        </p:sp>
        <p:sp>
          <p:nvSpPr>
            <p:cNvPr id="52" name="Bild 72">
              <a:extLst>
                <a:ext uri="{FF2B5EF4-FFF2-40B4-BE49-F238E27FC236}">
                  <a16:creationId xmlns:a16="http://schemas.microsoft.com/office/drawing/2014/main" id="{862E399F-92FE-42EF-9B43-344B88C45BD1}"/>
                </a:ext>
              </a:extLst>
            </p:cNvPr>
            <p:cNvSpPr/>
            <p:nvPr/>
          </p:nvSpPr>
          <p:spPr>
            <a:xfrm>
              <a:off x="8939702" y="571648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Bild 72">
              <a:extLst>
                <a:ext uri="{FF2B5EF4-FFF2-40B4-BE49-F238E27FC236}">
                  <a16:creationId xmlns:a16="http://schemas.microsoft.com/office/drawing/2014/main" id="{5EB512E5-5FC8-4736-9A49-6E6B29AEEEF7}"/>
                </a:ext>
              </a:extLst>
            </p:cNvPr>
            <p:cNvSpPr/>
            <p:nvPr/>
          </p:nvSpPr>
          <p:spPr>
            <a:xfrm>
              <a:off x="8993692" y="583923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Bild 72">
              <a:extLst>
                <a:ext uri="{FF2B5EF4-FFF2-40B4-BE49-F238E27FC236}">
                  <a16:creationId xmlns:a16="http://schemas.microsoft.com/office/drawing/2014/main" id="{91E9CF5F-B5E0-4720-A4DC-F43BBCC9129C}"/>
                </a:ext>
              </a:extLst>
            </p:cNvPr>
            <p:cNvSpPr/>
            <p:nvPr/>
          </p:nvSpPr>
          <p:spPr>
            <a:xfrm>
              <a:off x="9047126" y="586554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Bild 72">
              <a:extLst>
                <a:ext uri="{FF2B5EF4-FFF2-40B4-BE49-F238E27FC236}">
                  <a16:creationId xmlns:a16="http://schemas.microsoft.com/office/drawing/2014/main" id="{376D76FA-1315-4E5D-8927-85CEB1A61767}"/>
                </a:ext>
              </a:extLst>
            </p:cNvPr>
            <p:cNvSpPr/>
            <p:nvPr/>
          </p:nvSpPr>
          <p:spPr>
            <a:xfrm>
              <a:off x="9121683" y="58616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Bild 72">
              <a:extLst>
                <a:ext uri="{FF2B5EF4-FFF2-40B4-BE49-F238E27FC236}">
                  <a16:creationId xmlns:a16="http://schemas.microsoft.com/office/drawing/2014/main" id="{ADADB2AD-2DD6-4193-90BD-C224D8CF259B}"/>
                </a:ext>
              </a:extLst>
            </p:cNvPr>
            <p:cNvSpPr/>
            <p:nvPr/>
          </p:nvSpPr>
          <p:spPr>
            <a:xfrm>
              <a:off x="9309158" y="5636641"/>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Bild 72">
              <a:extLst>
                <a:ext uri="{FF2B5EF4-FFF2-40B4-BE49-F238E27FC236}">
                  <a16:creationId xmlns:a16="http://schemas.microsoft.com/office/drawing/2014/main" id="{BAFFA40C-0EDB-4179-8E69-8BF3E957A6EA}"/>
                </a:ext>
              </a:extLst>
            </p:cNvPr>
            <p:cNvSpPr/>
            <p:nvPr/>
          </p:nvSpPr>
          <p:spPr>
            <a:xfrm>
              <a:off x="8756916" y="510405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Bild 72">
              <a:extLst>
                <a:ext uri="{FF2B5EF4-FFF2-40B4-BE49-F238E27FC236}">
                  <a16:creationId xmlns:a16="http://schemas.microsoft.com/office/drawing/2014/main" id="{9D7AFEA4-CD13-4E43-91A2-1BCA9BC9B726}"/>
                </a:ext>
              </a:extLst>
            </p:cNvPr>
            <p:cNvSpPr/>
            <p:nvPr/>
          </p:nvSpPr>
          <p:spPr>
            <a:xfrm>
              <a:off x="8645559" y="476655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Bild 72">
              <a:extLst>
                <a:ext uri="{FF2B5EF4-FFF2-40B4-BE49-F238E27FC236}">
                  <a16:creationId xmlns:a16="http://schemas.microsoft.com/office/drawing/2014/main" id="{3EFCD3FF-F607-4E36-A267-1A7154DF9CEF}"/>
                </a:ext>
              </a:extLst>
            </p:cNvPr>
            <p:cNvSpPr/>
            <p:nvPr/>
          </p:nvSpPr>
          <p:spPr>
            <a:xfrm>
              <a:off x="8783527" y="456568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Bild 72">
              <a:extLst>
                <a:ext uri="{FF2B5EF4-FFF2-40B4-BE49-F238E27FC236}">
                  <a16:creationId xmlns:a16="http://schemas.microsoft.com/office/drawing/2014/main" id="{AA6C8BB2-A6DE-48C2-88DF-97138504F1B1}"/>
                </a:ext>
              </a:extLst>
            </p:cNvPr>
            <p:cNvSpPr/>
            <p:nvPr/>
          </p:nvSpPr>
          <p:spPr>
            <a:xfrm>
              <a:off x="8914510" y="433014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Bild 72">
              <a:extLst>
                <a:ext uri="{FF2B5EF4-FFF2-40B4-BE49-F238E27FC236}">
                  <a16:creationId xmlns:a16="http://schemas.microsoft.com/office/drawing/2014/main" id="{09DE7F56-3A66-4633-8079-FFDB489E4D49}"/>
                </a:ext>
              </a:extLst>
            </p:cNvPr>
            <p:cNvSpPr/>
            <p:nvPr/>
          </p:nvSpPr>
          <p:spPr>
            <a:xfrm>
              <a:off x="9543330" y="486167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Bild 72">
              <a:extLst>
                <a:ext uri="{FF2B5EF4-FFF2-40B4-BE49-F238E27FC236}">
                  <a16:creationId xmlns:a16="http://schemas.microsoft.com/office/drawing/2014/main" id="{CE5B07B9-B7BD-4913-860E-C47F356CEDBF}"/>
                </a:ext>
              </a:extLst>
            </p:cNvPr>
            <p:cNvSpPr/>
            <p:nvPr/>
          </p:nvSpPr>
          <p:spPr>
            <a:xfrm>
              <a:off x="9690085" y="47617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Bild 72">
              <a:extLst>
                <a:ext uri="{FF2B5EF4-FFF2-40B4-BE49-F238E27FC236}">
                  <a16:creationId xmlns:a16="http://schemas.microsoft.com/office/drawing/2014/main" id="{6DB2CB8D-2E5D-40BF-8EB1-F878925F24E1}"/>
                </a:ext>
              </a:extLst>
            </p:cNvPr>
            <p:cNvSpPr/>
            <p:nvPr/>
          </p:nvSpPr>
          <p:spPr>
            <a:xfrm>
              <a:off x="9947128" y="447486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Bild 72">
              <a:extLst>
                <a:ext uri="{FF2B5EF4-FFF2-40B4-BE49-F238E27FC236}">
                  <a16:creationId xmlns:a16="http://schemas.microsoft.com/office/drawing/2014/main" id="{EB6E532A-8AB7-4284-B2A2-FFDEB524D9DF}"/>
                </a:ext>
              </a:extLst>
            </p:cNvPr>
            <p:cNvSpPr/>
            <p:nvPr/>
          </p:nvSpPr>
          <p:spPr>
            <a:xfrm>
              <a:off x="8891513" y="372345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Bild 72">
              <a:extLst>
                <a:ext uri="{FF2B5EF4-FFF2-40B4-BE49-F238E27FC236}">
                  <a16:creationId xmlns:a16="http://schemas.microsoft.com/office/drawing/2014/main" id="{96A8113D-3AB2-4283-82A0-DCF37A5CDA97}"/>
                </a:ext>
              </a:extLst>
            </p:cNvPr>
            <p:cNvSpPr/>
            <p:nvPr/>
          </p:nvSpPr>
          <p:spPr>
            <a:xfrm>
              <a:off x="8845798" y="316873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Bild 72">
              <a:extLst>
                <a:ext uri="{FF2B5EF4-FFF2-40B4-BE49-F238E27FC236}">
                  <a16:creationId xmlns:a16="http://schemas.microsoft.com/office/drawing/2014/main" id="{BBF55475-5FA0-4009-9F93-28DF8329C546}"/>
                </a:ext>
              </a:extLst>
            </p:cNvPr>
            <p:cNvSpPr/>
            <p:nvPr/>
          </p:nvSpPr>
          <p:spPr>
            <a:xfrm>
              <a:off x="9301721" y="206766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Bild 72">
              <a:extLst>
                <a:ext uri="{FF2B5EF4-FFF2-40B4-BE49-F238E27FC236}">
                  <a16:creationId xmlns:a16="http://schemas.microsoft.com/office/drawing/2014/main" id="{34198214-E2B6-4124-AE5C-E7E38606AAC5}"/>
                </a:ext>
              </a:extLst>
            </p:cNvPr>
            <p:cNvSpPr/>
            <p:nvPr/>
          </p:nvSpPr>
          <p:spPr>
            <a:xfrm>
              <a:off x="9734122" y="346042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Bild 72">
              <a:extLst>
                <a:ext uri="{FF2B5EF4-FFF2-40B4-BE49-F238E27FC236}">
                  <a16:creationId xmlns:a16="http://schemas.microsoft.com/office/drawing/2014/main" id="{5916DA48-6E62-4EE2-9AEA-61A76E9780BF}"/>
                </a:ext>
              </a:extLst>
            </p:cNvPr>
            <p:cNvSpPr/>
            <p:nvPr/>
          </p:nvSpPr>
          <p:spPr>
            <a:xfrm>
              <a:off x="10177993" y="298947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Bild 72">
              <a:extLst>
                <a:ext uri="{FF2B5EF4-FFF2-40B4-BE49-F238E27FC236}">
                  <a16:creationId xmlns:a16="http://schemas.microsoft.com/office/drawing/2014/main" id="{43F18801-31BE-4E99-902F-AA015BD47962}"/>
                </a:ext>
              </a:extLst>
            </p:cNvPr>
            <p:cNvSpPr/>
            <p:nvPr/>
          </p:nvSpPr>
          <p:spPr>
            <a:xfrm>
              <a:off x="10544332" y="218753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Bild 72">
              <a:extLst>
                <a:ext uri="{FF2B5EF4-FFF2-40B4-BE49-F238E27FC236}">
                  <a16:creationId xmlns:a16="http://schemas.microsoft.com/office/drawing/2014/main" id="{6831D25A-7894-4EEB-A095-AF31CB8C361E}"/>
                </a:ext>
              </a:extLst>
            </p:cNvPr>
            <p:cNvSpPr/>
            <p:nvPr/>
          </p:nvSpPr>
          <p:spPr>
            <a:xfrm>
              <a:off x="10254489" y="114426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Bild 72">
              <a:extLst>
                <a:ext uri="{FF2B5EF4-FFF2-40B4-BE49-F238E27FC236}">
                  <a16:creationId xmlns:a16="http://schemas.microsoft.com/office/drawing/2014/main" id="{7480F014-1021-4270-B1CC-81E3684875C2}"/>
                </a:ext>
              </a:extLst>
            </p:cNvPr>
            <p:cNvSpPr/>
            <p:nvPr/>
          </p:nvSpPr>
          <p:spPr>
            <a:xfrm>
              <a:off x="10854783" y="204813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Bild 72">
              <a:extLst>
                <a:ext uri="{FF2B5EF4-FFF2-40B4-BE49-F238E27FC236}">
                  <a16:creationId xmlns:a16="http://schemas.microsoft.com/office/drawing/2014/main" id="{CB02A6B4-19C5-479C-98B8-FF2D643F377D}"/>
                </a:ext>
              </a:extLst>
            </p:cNvPr>
            <p:cNvSpPr/>
            <p:nvPr/>
          </p:nvSpPr>
          <p:spPr>
            <a:xfrm>
              <a:off x="8817419" y="512145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Bild 72">
              <a:extLst>
                <a:ext uri="{FF2B5EF4-FFF2-40B4-BE49-F238E27FC236}">
                  <a16:creationId xmlns:a16="http://schemas.microsoft.com/office/drawing/2014/main" id="{391DE35B-A642-405F-8B0C-21CC1E1F3412}"/>
                </a:ext>
              </a:extLst>
            </p:cNvPr>
            <p:cNvSpPr/>
            <p:nvPr/>
          </p:nvSpPr>
          <p:spPr>
            <a:xfrm>
              <a:off x="9691870" y="410200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Rectangle 30">
              <a:extLst>
                <a:ext uri="{FF2B5EF4-FFF2-40B4-BE49-F238E27FC236}">
                  <a16:creationId xmlns:a16="http://schemas.microsoft.com/office/drawing/2014/main" id="{C230E93B-518E-4BA6-BC5F-FD3699E5CD85}"/>
                </a:ext>
              </a:extLst>
            </p:cNvPr>
            <p:cNvSpPr>
              <a:spLocks noChangeArrowheads="1"/>
            </p:cNvSpPr>
            <p:nvPr/>
          </p:nvSpPr>
          <p:spPr bwMode="auto">
            <a:xfrm>
              <a:off x="9720500" y="4009512"/>
              <a:ext cx="568244" cy="268414"/>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Gävle</a:t>
              </a:r>
            </a:p>
          </p:txBody>
        </p:sp>
        <p:sp>
          <p:nvSpPr>
            <p:cNvPr id="76" name="Text Box 2" descr="70 %">
              <a:extLst>
                <a:ext uri="{FF2B5EF4-FFF2-40B4-BE49-F238E27FC236}">
                  <a16:creationId xmlns:a16="http://schemas.microsoft.com/office/drawing/2014/main" id="{0DE29DBE-050A-409D-A281-3D72D1BF66BF}"/>
                </a:ext>
              </a:extLst>
            </p:cNvPr>
            <p:cNvSpPr txBox="1">
              <a:spLocks noChangeArrowheads="1"/>
            </p:cNvSpPr>
            <p:nvPr/>
          </p:nvSpPr>
          <p:spPr bwMode="auto">
            <a:xfrm>
              <a:off x="7725630" y="4688652"/>
              <a:ext cx="1024764" cy="275280"/>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Svinesund</a:t>
              </a:r>
            </a:p>
          </p:txBody>
        </p:sp>
        <p:sp>
          <p:nvSpPr>
            <p:cNvPr id="63" name="Bild 72">
              <a:extLst>
                <a:ext uri="{FF2B5EF4-FFF2-40B4-BE49-F238E27FC236}">
                  <a16:creationId xmlns:a16="http://schemas.microsoft.com/office/drawing/2014/main" id="{C6D3FFB3-3706-4C07-ACDC-DF80894DF957}"/>
                </a:ext>
              </a:extLst>
            </p:cNvPr>
            <p:cNvSpPr/>
            <p:nvPr/>
          </p:nvSpPr>
          <p:spPr>
            <a:xfrm>
              <a:off x="9924110" y="456774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53" name="Ellips 252">
            <a:extLst>
              <a:ext uri="{FF2B5EF4-FFF2-40B4-BE49-F238E27FC236}">
                <a16:creationId xmlns:a16="http://schemas.microsoft.com/office/drawing/2014/main" id="{8BCC2880-A309-4275-A80A-3A358C72090B}"/>
              </a:ext>
            </a:extLst>
          </p:cNvPr>
          <p:cNvSpPr/>
          <p:nvPr/>
        </p:nvSpPr>
        <p:spPr>
          <a:xfrm>
            <a:off x="559109" y="2098985"/>
            <a:ext cx="324000" cy="324000"/>
          </a:xfrm>
          <a:prstGeom prst="ellipse">
            <a:avLst/>
          </a:prstGeom>
          <a:solidFill>
            <a:srgbClr val="4C6E8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4" name="Ellips 253">
            <a:extLst>
              <a:ext uri="{FF2B5EF4-FFF2-40B4-BE49-F238E27FC236}">
                <a16:creationId xmlns:a16="http://schemas.microsoft.com/office/drawing/2014/main" id="{F6C1D726-1043-4EF4-A50E-02E2FB386254}"/>
              </a:ext>
            </a:extLst>
          </p:cNvPr>
          <p:cNvSpPr/>
          <p:nvPr/>
        </p:nvSpPr>
        <p:spPr>
          <a:xfrm>
            <a:off x="559109" y="3087609"/>
            <a:ext cx="324000" cy="324000"/>
          </a:xfrm>
          <a:prstGeom prst="ellipse">
            <a:avLst/>
          </a:prstGeom>
          <a:solidFill>
            <a:srgbClr val="B2C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5" name="Ellips 254">
            <a:extLst>
              <a:ext uri="{FF2B5EF4-FFF2-40B4-BE49-F238E27FC236}">
                <a16:creationId xmlns:a16="http://schemas.microsoft.com/office/drawing/2014/main" id="{1CDB7F47-E618-4E16-8B53-3BEF20C9989C}"/>
              </a:ext>
            </a:extLst>
          </p:cNvPr>
          <p:cNvSpPr/>
          <p:nvPr/>
        </p:nvSpPr>
        <p:spPr>
          <a:xfrm>
            <a:off x="559109" y="3976809"/>
            <a:ext cx="324000" cy="324000"/>
          </a:xfrm>
          <a:prstGeom prst="ellipse">
            <a:avLst/>
          </a:prstGeom>
          <a:solidFill>
            <a:srgbClr val="9999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6" name="Ellips 255">
            <a:extLst>
              <a:ext uri="{FF2B5EF4-FFF2-40B4-BE49-F238E27FC236}">
                <a16:creationId xmlns:a16="http://schemas.microsoft.com/office/drawing/2014/main" id="{2021D1F2-0A4F-4EE8-8463-2747B918465B}"/>
              </a:ext>
            </a:extLst>
          </p:cNvPr>
          <p:cNvSpPr/>
          <p:nvPr/>
        </p:nvSpPr>
        <p:spPr>
          <a:xfrm>
            <a:off x="559109" y="4678759"/>
            <a:ext cx="324000" cy="324000"/>
          </a:xfrm>
          <a:prstGeom prst="ellipse">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 name="Grupp 2">
            <a:extLst>
              <a:ext uri="{FF2B5EF4-FFF2-40B4-BE49-F238E27FC236}">
                <a16:creationId xmlns:a16="http://schemas.microsoft.com/office/drawing/2014/main" id="{F5B56299-71B5-D345-A12B-A793930D1001}"/>
              </a:ext>
            </a:extLst>
          </p:cNvPr>
          <p:cNvGrpSpPr/>
          <p:nvPr/>
        </p:nvGrpSpPr>
        <p:grpSpPr>
          <a:xfrm>
            <a:off x="6113866" y="2391931"/>
            <a:ext cx="356496" cy="356496"/>
            <a:chOff x="6701495" y="2380429"/>
            <a:chExt cx="356496" cy="356496"/>
          </a:xfrm>
        </p:grpSpPr>
        <p:cxnSp>
          <p:nvCxnSpPr>
            <p:cNvPr id="98" name="Rak pil 97">
              <a:extLst>
                <a:ext uri="{FF2B5EF4-FFF2-40B4-BE49-F238E27FC236}">
                  <a16:creationId xmlns:a16="http://schemas.microsoft.com/office/drawing/2014/main" id="{00F21109-7616-3E4E-8B17-36DB34CE99F6}"/>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Ellips 98">
              <a:extLst>
                <a:ext uri="{FF2B5EF4-FFF2-40B4-BE49-F238E27FC236}">
                  <a16:creationId xmlns:a16="http://schemas.microsoft.com/office/drawing/2014/main" id="{73967427-5C20-834C-8AEE-4270F5C24F47}"/>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0" name="Grupp 99">
            <a:extLst>
              <a:ext uri="{FF2B5EF4-FFF2-40B4-BE49-F238E27FC236}">
                <a16:creationId xmlns:a16="http://schemas.microsoft.com/office/drawing/2014/main" id="{F537E1BE-A8EB-A149-AE5A-DF1A902DDD17}"/>
              </a:ext>
            </a:extLst>
          </p:cNvPr>
          <p:cNvGrpSpPr/>
          <p:nvPr/>
        </p:nvGrpSpPr>
        <p:grpSpPr>
          <a:xfrm>
            <a:off x="6212575" y="3365323"/>
            <a:ext cx="356496" cy="356496"/>
            <a:chOff x="6701495" y="2380429"/>
            <a:chExt cx="356496" cy="356496"/>
          </a:xfrm>
        </p:grpSpPr>
        <p:cxnSp>
          <p:nvCxnSpPr>
            <p:cNvPr id="101" name="Rak pil 100">
              <a:extLst>
                <a:ext uri="{FF2B5EF4-FFF2-40B4-BE49-F238E27FC236}">
                  <a16:creationId xmlns:a16="http://schemas.microsoft.com/office/drawing/2014/main" id="{A1477CF8-9AB6-2549-A919-179F3B94AAAD}"/>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2" name="Ellips 101">
              <a:extLst>
                <a:ext uri="{FF2B5EF4-FFF2-40B4-BE49-F238E27FC236}">
                  <a16:creationId xmlns:a16="http://schemas.microsoft.com/office/drawing/2014/main" id="{0D9101A8-CD1E-1C47-A706-5A4035EF2394}"/>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3" name="Grupp 102">
            <a:extLst>
              <a:ext uri="{FF2B5EF4-FFF2-40B4-BE49-F238E27FC236}">
                <a16:creationId xmlns:a16="http://schemas.microsoft.com/office/drawing/2014/main" id="{DB46A1CE-4FA4-504D-A786-932C46BF1358}"/>
              </a:ext>
            </a:extLst>
          </p:cNvPr>
          <p:cNvGrpSpPr/>
          <p:nvPr/>
        </p:nvGrpSpPr>
        <p:grpSpPr>
          <a:xfrm>
            <a:off x="6876900" y="4005071"/>
            <a:ext cx="356496" cy="356496"/>
            <a:chOff x="6701495" y="2380429"/>
            <a:chExt cx="356496" cy="356496"/>
          </a:xfrm>
        </p:grpSpPr>
        <p:cxnSp>
          <p:nvCxnSpPr>
            <p:cNvPr id="104" name="Rak pil 103">
              <a:extLst>
                <a:ext uri="{FF2B5EF4-FFF2-40B4-BE49-F238E27FC236}">
                  <a16:creationId xmlns:a16="http://schemas.microsoft.com/office/drawing/2014/main" id="{76BD2AFD-B9A6-0F42-9155-A79D71019614}"/>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5" name="Ellips 104">
              <a:extLst>
                <a:ext uri="{FF2B5EF4-FFF2-40B4-BE49-F238E27FC236}">
                  <a16:creationId xmlns:a16="http://schemas.microsoft.com/office/drawing/2014/main" id="{B648180D-47B1-2C4C-BE71-B44DDA72AC07}"/>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6" name="Grupp 105">
            <a:extLst>
              <a:ext uri="{FF2B5EF4-FFF2-40B4-BE49-F238E27FC236}">
                <a16:creationId xmlns:a16="http://schemas.microsoft.com/office/drawing/2014/main" id="{9C8B6E34-8B2A-304C-AEE3-88F6D2E8CF93}"/>
              </a:ext>
            </a:extLst>
          </p:cNvPr>
          <p:cNvGrpSpPr/>
          <p:nvPr/>
        </p:nvGrpSpPr>
        <p:grpSpPr>
          <a:xfrm>
            <a:off x="6876900" y="4679136"/>
            <a:ext cx="356496" cy="356496"/>
            <a:chOff x="6701495" y="2380429"/>
            <a:chExt cx="356496" cy="356496"/>
          </a:xfrm>
        </p:grpSpPr>
        <p:cxnSp>
          <p:nvCxnSpPr>
            <p:cNvPr id="107" name="Rak pil 106">
              <a:extLst>
                <a:ext uri="{FF2B5EF4-FFF2-40B4-BE49-F238E27FC236}">
                  <a16:creationId xmlns:a16="http://schemas.microsoft.com/office/drawing/2014/main" id="{6A71BA9C-7F94-E84E-A03A-25F20A89C0C4}"/>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8" name="Ellips 107">
              <a:extLst>
                <a:ext uri="{FF2B5EF4-FFF2-40B4-BE49-F238E27FC236}">
                  <a16:creationId xmlns:a16="http://schemas.microsoft.com/office/drawing/2014/main" id="{06460DC9-818B-C34C-A3E1-1B2B3913962F}"/>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4" name="Grupp 93">
            <a:extLst>
              <a:ext uri="{FF2B5EF4-FFF2-40B4-BE49-F238E27FC236}">
                <a16:creationId xmlns:a16="http://schemas.microsoft.com/office/drawing/2014/main" id="{FDE04A57-0807-FB4E-B2CB-27779C62C8AB}"/>
              </a:ext>
            </a:extLst>
          </p:cNvPr>
          <p:cNvGrpSpPr/>
          <p:nvPr/>
        </p:nvGrpSpPr>
        <p:grpSpPr>
          <a:xfrm>
            <a:off x="11103768" y="260648"/>
            <a:ext cx="1383219" cy="250742"/>
            <a:chOff x="10810537" y="177007"/>
            <a:chExt cx="1383219" cy="250742"/>
          </a:xfrm>
        </p:grpSpPr>
        <p:grpSp>
          <p:nvGrpSpPr>
            <p:cNvPr id="95" name="Grupp 94">
              <a:extLst>
                <a:ext uri="{FF2B5EF4-FFF2-40B4-BE49-F238E27FC236}">
                  <a16:creationId xmlns:a16="http://schemas.microsoft.com/office/drawing/2014/main" id="{9E595780-C2E1-6649-BBAB-1D47D8CFD3CC}"/>
                </a:ext>
              </a:extLst>
            </p:cNvPr>
            <p:cNvGrpSpPr/>
            <p:nvPr/>
          </p:nvGrpSpPr>
          <p:grpSpPr>
            <a:xfrm>
              <a:off x="11444896" y="177007"/>
              <a:ext cx="250742" cy="250742"/>
              <a:chOff x="487676" y="5291665"/>
              <a:chExt cx="356496" cy="356496"/>
            </a:xfrm>
          </p:grpSpPr>
          <p:cxnSp>
            <p:nvCxnSpPr>
              <p:cNvPr id="97" name="Rak pil 96">
                <a:extLst>
                  <a:ext uri="{FF2B5EF4-FFF2-40B4-BE49-F238E27FC236}">
                    <a16:creationId xmlns:a16="http://schemas.microsoft.com/office/drawing/2014/main" id="{F78EC5EC-D5A1-4D4A-9D0B-C66CF3A084E9}"/>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9" name="Ellips 108">
                <a:extLst>
                  <a:ext uri="{FF2B5EF4-FFF2-40B4-BE49-F238E27FC236}">
                    <a16:creationId xmlns:a16="http://schemas.microsoft.com/office/drawing/2014/main" id="{9EBA6760-0638-8B49-999D-97925F00083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6" name="Rubrik 3">
              <a:extLst>
                <a:ext uri="{FF2B5EF4-FFF2-40B4-BE49-F238E27FC236}">
                  <a16:creationId xmlns:a16="http://schemas.microsoft.com/office/drawing/2014/main" id="{FA2F69B0-BC1D-1844-A2CA-69B2FD7BEF59}"/>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grpSp>
      <p:sp>
        <p:nvSpPr>
          <p:cNvPr id="110" name="Rektangel 109" descr="Länk till nationell och lokal beslagsstatistik">
            <a:hlinkClick r:id="rId3" action="ppaction://hlinksldjump"/>
            <a:extLst>
              <a:ext uri="{FF2B5EF4-FFF2-40B4-BE49-F238E27FC236}">
                <a16:creationId xmlns:a16="http://schemas.microsoft.com/office/drawing/2014/main" id="{39D3ECC6-49D8-854C-B471-D679A7E8C8C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descr="Länk till Brottbekämpningsområde Öst">
            <a:hlinkClick r:id="rId4" action="ppaction://hlinksldjump"/>
            <a:extLst>
              <a:ext uri="{FF2B5EF4-FFF2-40B4-BE49-F238E27FC236}">
                <a16:creationId xmlns:a16="http://schemas.microsoft.com/office/drawing/2014/main" id="{7E7A1906-15DC-7948-8D34-006B6F3BC02F}"/>
              </a:ext>
            </a:extLst>
          </p:cNvPr>
          <p:cNvSpPr/>
          <p:nvPr/>
        </p:nvSpPr>
        <p:spPr>
          <a:xfrm>
            <a:off x="320512" y="2895913"/>
            <a:ext cx="7075553" cy="833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80" descr="Länk till Brottbekämpningsområde Väst">
            <a:hlinkClick r:id="rId5" action="ppaction://hlinksldjump"/>
            <a:extLst>
              <a:ext uri="{FF2B5EF4-FFF2-40B4-BE49-F238E27FC236}">
                <a16:creationId xmlns:a16="http://schemas.microsoft.com/office/drawing/2014/main" id="{38768A29-CB37-0447-8C8F-59D34C9CBFAB}"/>
              </a:ext>
            </a:extLst>
          </p:cNvPr>
          <p:cNvSpPr/>
          <p:nvPr/>
        </p:nvSpPr>
        <p:spPr>
          <a:xfrm>
            <a:off x="377073" y="3808429"/>
            <a:ext cx="6978384" cy="67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4" name="Rektangel 83" descr="Länk till Brottbekämpningsområde Syd">
            <a:hlinkClick r:id="rId6" action="ppaction://hlinksldjump"/>
            <a:extLst>
              <a:ext uri="{FF2B5EF4-FFF2-40B4-BE49-F238E27FC236}">
                <a16:creationId xmlns:a16="http://schemas.microsoft.com/office/drawing/2014/main" id="{1C5158FF-196F-0D48-87FC-51B75B113A11}"/>
              </a:ext>
            </a:extLst>
          </p:cNvPr>
          <p:cNvSpPr/>
          <p:nvPr/>
        </p:nvSpPr>
        <p:spPr>
          <a:xfrm>
            <a:off x="452487" y="4509656"/>
            <a:ext cx="6891468" cy="67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descr="Länk till Brottbekämpningsområde Nord">
            <a:hlinkClick r:id="rId7" action="ppaction://hlinksldjump"/>
            <a:extLst>
              <a:ext uri="{FF2B5EF4-FFF2-40B4-BE49-F238E27FC236}">
                <a16:creationId xmlns:a16="http://schemas.microsoft.com/office/drawing/2014/main" id="{8FEA57C1-072F-9B4A-A219-3A7E3C53092C}"/>
              </a:ext>
            </a:extLst>
          </p:cNvPr>
          <p:cNvSpPr/>
          <p:nvPr/>
        </p:nvSpPr>
        <p:spPr>
          <a:xfrm>
            <a:off x="443060" y="2019751"/>
            <a:ext cx="7450783" cy="827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020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Narkotika</a:t>
            </a:r>
            <a:endParaRPr lang="en-US" sz="7000" dirty="0"/>
          </a:p>
        </p:txBody>
      </p:sp>
      <p:grpSp>
        <p:nvGrpSpPr>
          <p:cNvPr id="3" name="Grupp 2" descr="Nationell beslagssatistik">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descr="Piltecken till nästa sida">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 till nästa sida">
            <a:hlinkClick r:id="" action="ppaction://hlinkshowjump?jump=nextslide"/>
            <a:extLst>
              <a:ext uri="{FF2B5EF4-FFF2-40B4-BE49-F238E27FC236}">
                <a16:creationId xmlns:a16="http://schemas.microsoft.com/office/drawing/2014/main" id="{86B9FDFF-BE64-E543-A7A1-9979D28DC369}"/>
              </a:ext>
              <a:ext uri="{C183D7F6-B498-43B3-948B-1728B52AA6E4}">
                <adec:decorative xmlns:adec="http://schemas.microsoft.com/office/drawing/2017/decorative" val="0"/>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descr="Piltecken för föregående sida">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 till föregående sida">
            <a:hlinkClick r:id="" action="ppaction://hlinkshowjump?jump=previousslide"/>
            <a:extLst>
              <a:ext uri="{FF2B5EF4-FFF2-40B4-BE49-F238E27FC236}">
                <a16:creationId xmlns:a16="http://schemas.microsoft.com/office/drawing/2014/main" id="{8BCB240C-364C-784E-B89E-4C23A6261FB5}"/>
              </a:ext>
              <a:ext uri="{C183D7F6-B498-43B3-948B-1728B52AA6E4}">
                <adec:decorative xmlns:adec="http://schemas.microsoft.com/office/drawing/2017/decorative" val="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Nationell beslagsstatistik">
            <a:hlinkClick r:id="rId2" action="ppaction://hlinksldjump"/>
            <a:extLst>
              <a:ext uri="{FF2B5EF4-FFF2-40B4-BE49-F238E27FC236}">
                <a16:creationId xmlns:a16="http://schemas.microsoft.com/office/drawing/2014/main" id="{85F4DD4C-4A28-8647-8024-6FAE957857C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34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Nord">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Beslagsstatistik område Nord totalt </a:t>
            </a:r>
          </a:p>
        </p:txBody>
      </p:sp>
      <p:grpSp>
        <p:nvGrpSpPr>
          <p:cNvPr id="29" name="Grupp 28">
            <a:extLst>
              <a:ext uri="{FF2B5EF4-FFF2-40B4-BE49-F238E27FC236}">
                <a16:creationId xmlns:a16="http://schemas.microsoft.com/office/drawing/2014/main" id="{9AAB89C6-0332-C848-891B-81E986B2810F}"/>
              </a:ext>
              <a:ext uri="{C183D7F6-B498-43B3-948B-1728B52AA6E4}">
                <adec:decorative xmlns:adec="http://schemas.microsoft.com/office/drawing/2017/decorative" val="1"/>
              </a:ext>
            </a:extLst>
          </p:cNvPr>
          <p:cNvGrpSpPr/>
          <p:nvPr/>
        </p:nvGrpSpPr>
        <p:grpSpPr>
          <a:xfrm>
            <a:off x="7462157" y="260648"/>
            <a:ext cx="5024830" cy="250742"/>
            <a:chOff x="7168926" y="177007"/>
            <a:chExt cx="5024830"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7168926" y="220291"/>
              <a:ext cx="341608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Nord</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996952"/>
            <a:ext cx="6304506" cy="356496"/>
            <a:chOff x="750921" y="3068960"/>
            <a:chExt cx="6304506"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3" y="3133056"/>
              <a:ext cx="5767634"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Nord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8" name="Grupp 7">
            <a:extLst>
              <a:ext uri="{FF2B5EF4-FFF2-40B4-BE49-F238E27FC236}">
                <a16:creationId xmlns:a16="http://schemas.microsoft.com/office/drawing/2014/main" id="{506DC5DD-B40E-C24C-8C37-1B25C769B8AE}"/>
              </a:ext>
            </a:extLst>
          </p:cNvPr>
          <p:cNvGrpSpPr/>
          <p:nvPr/>
        </p:nvGrpSpPr>
        <p:grpSpPr>
          <a:xfrm>
            <a:off x="750921" y="3559988"/>
            <a:ext cx="4576693" cy="356496"/>
            <a:chOff x="750921" y="3642699"/>
            <a:chExt cx="4576693" cy="356496"/>
          </a:xfrm>
        </p:grpSpPr>
        <p:sp>
          <p:nvSpPr>
            <p:cNvPr id="47" name="Rubrik 1">
              <a:extLst>
                <a:ext uri="{FF2B5EF4-FFF2-40B4-BE49-F238E27FC236}">
                  <a16:creationId xmlns:a16="http://schemas.microsoft.com/office/drawing/2014/main" id="{E0241581-3917-5945-8F53-F0F4ACF88CB8}"/>
                </a:ext>
              </a:extLst>
            </p:cNvPr>
            <p:cNvSpPr txBox="1">
              <a:spLocks/>
            </p:cNvSpPr>
            <p:nvPr/>
          </p:nvSpPr>
          <p:spPr>
            <a:xfrm>
              <a:off x="1287793" y="370679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Gävleborgs län</a:t>
              </a:r>
            </a:p>
          </p:txBody>
        </p:sp>
        <p:grpSp>
          <p:nvGrpSpPr>
            <p:cNvPr id="48" name="Grupp 47">
              <a:extLst>
                <a:ext uri="{FF2B5EF4-FFF2-40B4-BE49-F238E27FC236}">
                  <a16:creationId xmlns:a16="http://schemas.microsoft.com/office/drawing/2014/main" id="{27735768-91C1-8347-8F19-491F4D2AAF37}"/>
                </a:ext>
              </a:extLst>
            </p:cNvPr>
            <p:cNvGrpSpPr/>
            <p:nvPr/>
          </p:nvGrpSpPr>
          <p:grpSpPr>
            <a:xfrm>
              <a:off x="750921" y="3642699"/>
              <a:ext cx="356496" cy="356496"/>
              <a:chOff x="487676" y="5291665"/>
              <a:chExt cx="356496" cy="356496"/>
            </a:xfrm>
          </p:grpSpPr>
          <p:cxnSp>
            <p:nvCxnSpPr>
              <p:cNvPr id="49" name="Rak pil 48">
                <a:extLst>
                  <a:ext uri="{FF2B5EF4-FFF2-40B4-BE49-F238E27FC236}">
                    <a16:creationId xmlns:a16="http://schemas.microsoft.com/office/drawing/2014/main" id="{5FD7519D-9762-214C-BFA0-DC710F3F028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Ellips 49">
                <a:extLst>
                  <a:ext uri="{FF2B5EF4-FFF2-40B4-BE49-F238E27FC236}">
                    <a16:creationId xmlns:a16="http://schemas.microsoft.com/office/drawing/2014/main" id="{37806B73-E7A8-E744-83C4-37AD7F73B9E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4123024"/>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Jämtlands län</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686060"/>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Norrbottens län</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1" name="Grupp 10">
            <a:extLst>
              <a:ext uri="{FF2B5EF4-FFF2-40B4-BE49-F238E27FC236}">
                <a16:creationId xmlns:a16="http://schemas.microsoft.com/office/drawing/2014/main" id="{94892234-56B3-1D46-AFA8-611A7F82A958}"/>
              </a:ext>
            </a:extLst>
          </p:cNvPr>
          <p:cNvGrpSpPr/>
          <p:nvPr/>
        </p:nvGrpSpPr>
        <p:grpSpPr>
          <a:xfrm>
            <a:off x="750921" y="5249096"/>
            <a:ext cx="4576693" cy="356496"/>
            <a:chOff x="750921" y="5327348"/>
            <a:chExt cx="4576693" cy="356496"/>
          </a:xfrm>
        </p:grpSpPr>
        <p:sp>
          <p:nvSpPr>
            <p:cNvPr id="60" name="Rubrik 1">
              <a:extLst>
                <a:ext uri="{FF2B5EF4-FFF2-40B4-BE49-F238E27FC236}">
                  <a16:creationId xmlns:a16="http://schemas.microsoft.com/office/drawing/2014/main" id="{D0C5DF62-8C3E-F74A-B5D2-79E7AB29359C}"/>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Västerbottens län</a:t>
              </a:r>
            </a:p>
          </p:txBody>
        </p:sp>
        <p:grpSp>
          <p:nvGrpSpPr>
            <p:cNvPr id="61" name="Grupp 60">
              <a:extLst>
                <a:ext uri="{FF2B5EF4-FFF2-40B4-BE49-F238E27FC236}">
                  <a16:creationId xmlns:a16="http://schemas.microsoft.com/office/drawing/2014/main" id="{12CD0E8E-DEC6-2A42-A9A5-C536AD8AA0ED}"/>
                </a:ext>
              </a:extLst>
            </p:cNvPr>
            <p:cNvGrpSpPr/>
            <p:nvPr/>
          </p:nvGrpSpPr>
          <p:grpSpPr>
            <a:xfrm>
              <a:off x="750921" y="5327348"/>
              <a:ext cx="356496" cy="356496"/>
              <a:chOff x="487676" y="5291665"/>
              <a:chExt cx="356496" cy="356496"/>
            </a:xfrm>
          </p:grpSpPr>
          <p:cxnSp>
            <p:nvCxnSpPr>
              <p:cNvPr id="62" name="Rak pil 61">
                <a:extLst>
                  <a:ext uri="{FF2B5EF4-FFF2-40B4-BE49-F238E27FC236}">
                    <a16:creationId xmlns:a16="http://schemas.microsoft.com/office/drawing/2014/main" id="{EC8C8AB9-8F89-8248-B354-31EE1846431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Ellips 80">
                <a:extLst>
                  <a:ext uri="{FF2B5EF4-FFF2-40B4-BE49-F238E27FC236}">
                    <a16:creationId xmlns:a16="http://schemas.microsoft.com/office/drawing/2014/main" id="{3EA5EBBE-9EF0-6142-857B-3AA61BE35EE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5812130"/>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Västernorrlands län</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sp>
        <p:nvSpPr>
          <p:cNvPr id="86" name="Rektangel 85" descr="Gul ruta med text">
            <a:extLst>
              <a:ext uri="{FF2B5EF4-FFF2-40B4-BE49-F238E27FC236}">
                <a16:creationId xmlns:a16="http://schemas.microsoft.com/office/drawing/2014/main" id="{D90F1A9B-97F1-6C4F-8442-6EBB1994072B}"/>
              </a:ext>
            </a:extLst>
          </p:cNvPr>
          <p:cNvSpPr/>
          <p:nvPr/>
        </p:nvSpPr>
        <p:spPr>
          <a:xfrm>
            <a:off x="8243455" y="1881188"/>
            <a:ext cx="3469120" cy="2684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ubrik 1" descr="Text med Kom ihåg information">
            <a:extLst>
              <a:ext uri="{FF2B5EF4-FFF2-40B4-BE49-F238E27FC236}">
                <a16:creationId xmlns:a16="http://schemas.microsoft.com/office/drawing/2014/main" id="{09872179-6CA0-F24C-A955-AC030D29613D}"/>
              </a:ext>
            </a:extLst>
          </p:cNvPr>
          <p:cNvSpPr txBox="1">
            <a:spLocks/>
          </p:cNvSpPr>
          <p:nvPr/>
        </p:nvSpPr>
        <p:spPr>
          <a:xfrm>
            <a:off x="8427672" y="1611327"/>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descr="Länk för att fortsätta till Beslagsstatistik Brottsbekämpningsområde Nord total">
            <a:hlinkClick r:id="rId4" action="ppaction://hlinksldjump"/>
            <a:extLst>
              <a:ext uri="{FF2B5EF4-FFF2-40B4-BE49-F238E27FC236}">
                <a16:creationId xmlns:a16="http://schemas.microsoft.com/office/drawing/2014/main" id="{3482D7D8-A0E0-C941-860D-7C69F1DB7278}"/>
              </a:ext>
            </a:extLst>
          </p:cNvPr>
          <p:cNvSpPr/>
          <p:nvPr/>
        </p:nvSpPr>
        <p:spPr>
          <a:xfrm>
            <a:off x="656492" y="2893772"/>
            <a:ext cx="5678320"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descr="Länk för att fortsätta till Beslagsstatistik Gävleborgs län">
            <a:hlinkClick r:id="rId5" action="ppaction://hlinksldjump"/>
            <a:extLst>
              <a:ext uri="{FF2B5EF4-FFF2-40B4-BE49-F238E27FC236}">
                <a16:creationId xmlns:a16="http://schemas.microsoft.com/office/drawing/2014/main" id="{B2000D74-F920-684E-867A-4DCDB19E9ECF}"/>
              </a:ext>
            </a:extLst>
          </p:cNvPr>
          <p:cNvSpPr/>
          <p:nvPr/>
        </p:nvSpPr>
        <p:spPr>
          <a:xfrm>
            <a:off x="656492" y="3465272"/>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descr="Länk för att fortsätta till Beslagsstatistik Jämtlands län">
            <a:hlinkClick r:id="rId6" action="ppaction://hlinksldjump"/>
            <a:extLst>
              <a:ext uri="{FF2B5EF4-FFF2-40B4-BE49-F238E27FC236}">
                <a16:creationId xmlns:a16="http://schemas.microsoft.com/office/drawing/2014/main" id="{F5BB88F5-2C84-694B-BA48-38249D401777}"/>
              </a:ext>
            </a:extLst>
          </p:cNvPr>
          <p:cNvSpPr/>
          <p:nvPr/>
        </p:nvSpPr>
        <p:spPr>
          <a:xfrm>
            <a:off x="656492" y="4053607"/>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descr="Länk för att fortsätta till Beslagsstatistik Norrbottens län">
            <a:hlinkClick r:id="rId7" action="ppaction://hlinksldjump"/>
            <a:extLst>
              <a:ext uri="{FF2B5EF4-FFF2-40B4-BE49-F238E27FC236}">
                <a16:creationId xmlns:a16="http://schemas.microsoft.com/office/drawing/2014/main" id="{9EC0D1B9-043E-E946-AAE3-96F7D218FBAE}"/>
              </a:ext>
            </a:extLst>
          </p:cNvPr>
          <p:cNvSpPr/>
          <p:nvPr/>
        </p:nvSpPr>
        <p:spPr>
          <a:xfrm>
            <a:off x="656492" y="4627765"/>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descr="Länk för att fortsätta till Beslagsstatistik Västerbottens län">
            <a:hlinkClick r:id="rId8" action="ppaction://hlinksldjump"/>
            <a:extLst>
              <a:ext uri="{FF2B5EF4-FFF2-40B4-BE49-F238E27FC236}">
                <a16:creationId xmlns:a16="http://schemas.microsoft.com/office/drawing/2014/main" id="{D8EA45A2-D61C-4C46-AD0B-46D423720BC9}"/>
              </a:ext>
            </a:extLst>
          </p:cNvPr>
          <p:cNvSpPr/>
          <p:nvPr/>
        </p:nvSpPr>
        <p:spPr>
          <a:xfrm>
            <a:off x="656492" y="5166482"/>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descr="Länk för att fortsätta till Beslagsstatistik Västernorrlands län">
            <a:hlinkClick r:id="rId9" action="ppaction://hlinksldjump"/>
            <a:extLst>
              <a:ext uri="{FF2B5EF4-FFF2-40B4-BE49-F238E27FC236}">
                <a16:creationId xmlns:a16="http://schemas.microsoft.com/office/drawing/2014/main" id="{2D27EC0A-ED9A-B545-B2FA-9DC2F3DAAE45}"/>
              </a:ext>
            </a:extLst>
          </p:cNvPr>
          <p:cNvSpPr/>
          <p:nvPr/>
        </p:nvSpPr>
        <p:spPr>
          <a:xfrm>
            <a:off x="656492" y="5726464"/>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Länk till Brottsbekämpningsområde Nord">
            <a:hlinkClick r:id="rId10" action="ppaction://hlinksldjump"/>
            <a:extLst>
              <a:ext uri="{FF2B5EF4-FFF2-40B4-BE49-F238E27FC236}">
                <a16:creationId xmlns:a16="http://schemas.microsoft.com/office/drawing/2014/main" id="{C9877183-652A-5844-899A-CA3AA44F8B9E}"/>
              </a:ext>
            </a:extLst>
          </p:cNvPr>
          <p:cNvSpPr/>
          <p:nvPr/>
        </p:nvSpPr>
        <p:spPr>
          <a:xfrm>
            <a:off x="8713850" y="220443"/>
            <a:ext cx="22059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9" name="Grupp 68">
            <a:extLst>
              <a:ext uri="{FF2B5EF4-FFF2-40B4-BE49-F238E27FC236}">
                <a16:creationId xmlns:a16="http://schemas.microsoft.com/office/drawing/2014/main" id="{00FA44C8-56AA-7E4F-9597-E7F314E0FA62}"/>
              </a:ext>
            </a:extLst>
          </p:cNvPr>
          <p:cNvGrpSpPr/>
          <p:nvPr/>
        </p:nvGrpSpPr>
        <p:grpSpPr>
          <a:xfrm>
            <a:off x="6494463" y="4698503"/>
            <a:ext cx="4576693" cy="356496"/>
            <a:chOff x="750921" y="5327348"/>
            <a:chExt cx="4576693" cy="356496"/>
          </a:xfrm>
        </p:grpSpPr>
        <p:sp>
          <p:nvSpPr>
            <p:cNvPr id="70" name="Rubrik 1">
              <a:extLst>
                <a:ext uri="{FF2B5EF4-FFF2-40B4-BE49-F238E27FC236}">
                  <a16:creationId xmlns:a16="http://schemas.microsoft.com/office/drawing/2014/main" id="{F23D55FF-3564-814E-9882-8BF28360C8F6}"/>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Dalarnas län</a:t>
              </a:r>
            </a:p>
          </p:txBody>
        </p:sp>
        <p:grpSp>
          <p:nvGrpSpPr>
            <p:cNvPr id="71" name="Grupp 70">
              <a:extLst>
                <a:ext uri="{FF2B5EF4-FFF2-40B4-BE49-F238E27FC236}">
                  <a16:creationId xmlns:a16="http://schemas.microsoft.com/office/drawing/2014/main" id="{3AF102F1-B407-FF44-A390-F0755792905C}"/>
                </a:ext>
              </a:extLst>
            </p:cNvPr>
            <p:cNvGrpSpPr/>
            <p:nvPr/>
          </p:nvGrpSpPr>
          <p:grpSpPr>
            <a:xfrm>
              <a:off x="750921" y="5327348"/>
              <a:ext cx="356496" cy="356496"/>
              <a:chOff x="487676" y="5291665"/>
              <a:chExt cx="356496" cy="356496"/>
            </a:xfrm>
          </p:grpSpPr>
          <p:cxnSp>
            <p:nvCxnSpPr>
              <p:cNvPr id="72" name="Rak pil 71">
                <a:extLst>
                  <a:ext uri="{FF2B5EF4-FFF2-40B4-BE49-F238E27FC236}">
                    <a16:creationId xmlns:a16="http://schemas.microsoft.com/office/drawing/2014/main" id="{FAA6B5D6-5864-2C4C-A035-B96592F091F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3" name="Ellips 72">
                <a:extLst>
                  <a:ext uri="{FF2B5EF4-FFF2-40B4-BE49-F238E27FC236}">
                    <a16:creationId xmlns:a16="http://schemas.microsoft.com/office/drawing/2014/main" id="{4066433A-C5E2-8048-9537-3867C85E8989}"/>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grpSp>
        <p:nvGrpSpPr>
          <p:cNvPr id="74" name="Grupp 73">
            <a:extLst>
              <a:ext uri="{FF2B5EF4-FFF2-40B4-BE49-F238E27FC236}">
                <a16:creationId xmlns:a16="http://schemas.microsoft.com/office/drawing/2014/main" id="{11A50C51-E9BD-0644-9E74-C760677327E1}"/>
              </a:ext>
            </a:extLst>
          </p:cNvPr>
          <p:cNvGrpSpPr/>
          <p:nvPr/>
        </p:nvGrpSpPr>
        <p:grpSpPr>
          <a:xfrm>
            <a:off x="6494463" y="5261537"/>
            <a:ext cx="4576693" cy="356496"/>
            <a:chOff x="750921" y="5884138"/>
            <a:chExt cx="4576693" cy="356496"/>
          </a:xfrm>
        </p:grpSpPr>
        <p:sp>
          <p:nvSpPr>
            <p:cNvPr id="75" name="Rubrik 1">
              <a:extLst>
                <a:ext uri="{FF2B5EF4-FFF2-40B4-BE49-F238E27FC236}">
                  <a16:creationId xmlns:a16="http://schemas.microsoft.com/office/drawing/2014/main" id="{45B6EE49-4943-AB45-87D8-F8DFC12B0D48}"/>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Värmlands län</a:t>
              </a:r>
            </a:p>
          </p:txBody>
        </p:sp>
        <p:grpSp>
          <p:nvGrpSpPr>
            <p:cNvPr id="76" name="Grupp 75">
              <a:extLst>
                <a:ext uri="{FF2B5EF4-FFF2-40B4-BE49-F238E27FC236}">
                  <a16:creationId xmlns:a16="http://schemas.microsoft.com/office/drawing/2014/main" id="{4493AAAF-433C-7F4C-B92F-3391C23C2B6D}"/>
                </a:ext>
              </a:extLst>
            </p:cNvPr>
            <p:cNvGrpSpPr/>
            <p:nvPr/>
          </p:nvGrpSpPr>
          <p:grpSpPr>
            <a:xfrm>
              <a:off x="750921" y="5884138"/>
              <a:ext cx="356496" cy="356496"/>
              <a:chOff x="487676" y="5291665"/>
              <a:chExt cx="356496" cy="356496"/>
            </a:xfrm>
          </p:grpSpPr>
          <p:cxnSp>
            <p:nvCxnSpPr>
              <p:cNvPr id="77" name="Rak pil 76">
                <a:extLst>
                  <a:ext uri="{FF2B5EF4-FFF2-40B4-BE49-F238E27FC236}">
                    <a16:creationId xmlns:a16="http://schemas.microsoft.com/office/drawing/2014/main" id="{BE874E9E-18AE-F94A-96AE-9CEA9BE0841F}"/>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Ellips 77">
                <a:extLst>
                  <a:ext uri="{FF2B5EF4-FFF2-40B4-BE49-F238E27FC236}">
                    <a16:creationId xmlns:a16="http://schemas.microsoft.com/office/drawing/2014/main" id="{79CBC3C3-C7E5-9F48-B716-A8AF74016B0C}"/>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sp>
        <p:nvSpPr>
          <p:cNvPr id="79" name="Rektangel 78" descr="Länk för att fortsätta till Beslagsstatistik Västerbottens län">
            <a:hlinkClick r:id="rId11" action="ppaction://hlinksldjump"/>
            <a:extLst>
              <a:ext uri="{FF2B5EF4-FFF2-40B4-BE49-F238E27FC236}">
                <a16:creationId xmlns:a16="http://schemas.microsoft.com/office/drawing/2014/main" id="{BEA7B435-8E9A-7940-8B25-1AF8A4C27718}"/>
              </a:ext>
            </a:extLst>
          </p:cNvPr>
          <p:cNvSpPr/>
          <p:nvPr/>
        </p:nvSpPr>
        <p:spPr>
          <a:xfrm>
            <a:off x="6400034" y="4626895"/>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descr="Länk för att fortsätta till Beslagsstatistik Västernorrlands län">
            <a:hlinkClick r:id="rId12" action="ppaction://hlinksldjump"/>
            <a:extLst>
              <a:ext uri="{FF2B5EF4-FFF2-40B4-BE49-F238E27FC236}">
                <a16:creationId xmlns:a16="http://schemas.microsoft.com/office/drawing/2014/main" id="{3A2F356C-BB19-9D4A-96D6-6049C23F5DA3}"/>
              </a:ext>
            </a:extLst>
          </p:cNvPr>
          <p:cNvSpPr/>
          <p:nvPr/>
        </p:nvSpPr>
        <p:spPr>
          <a:xfrm>
            <a:off x="6400034" y="5188571"/>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9" name="Grupp 88">
            <a:extLst>
              <a:ext uri="{FF2B5EF4-FFF2-40B4-BE49-F238E27FC236}">
                <a16:creationId xmlns:a16="http://schemas.microsoft.com/office/drawing/2014/main" id="{090BA580-CC6C-3841-A9EB-C9843FABC157}"/>
              </a:ext>
            </a:extLst>
          </p:cNvPr>
          <p:cNvGrpSpPr/>
          <p:nvPr/>
        </p:nvGrpSpPr>
        <p:grpSpPr>
          <a:xfrm>
            <a:off x="6494463" y="5805264"/>
            <a:ext cx="4576693" cy="356496"/>
            <a:chOff x="750921" y="5884138"/>
            <a:chExt cx="4576693" cy="356496"/>
          </a:xfrm>
        </p:grpSpPr>
        <p:sp>
          <p:nvSpPr>
            <p:cNvPr id="90" name="Rubrik 1">
              <a:extLst>
                <a:ext uri="{FF2B5EF4-FFF2-40B4-BE49-F238E27FC236}">
                  <a16:creationId xmlns:a16="http://schemas.microsoft.com/office/drawing/2014/main" id="{1BC52597-4548-A046-B205-B217F42D5B8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Svinesund</a:t>
              </a:r>
            </a:p>
          </p:txBody>
        </p:sp>
        <p:grpSp>
          <p:nvGrpSpPr>
            <p:cNvPr id="91" name="Grupp 90">
              <a:extLst>
                <a:ext uri="{FF2B5EF4-FFF2-40B4-BE49-F238E27FC236}">
                  <a16:creationId xmlns:a16="http://schemas.microsoft.com/office/drawing/2014/main" id="{335FE70C-8447-5644-92BE-727BE23C6F2D}"/>
                </a:ext>
              </a:extLst>
            </p:cNvPr>
            <p:cNvGrpSpPr/>
            <p:nvPr/>
          </p:nvGrpSpPr>
          <p:grpSpPr>
            <a:xfrm>
              <a:off x="750921" y="5884138"/>
              <a:ext cx="356496" cy="356496"/>
              <a:chOff x="487676" y="5291665"/>
              <a:chExt cx="356496" cy="356496"/>
            </a:xfrm>
          </p:grpSpPr>
          <p:cxnSp>
            <p:nvCxnSpPr>
              <p:cNvPr id="92" name="Rak pil 91">
                <a:extLst>
                  <a:ext uri="{FF2B5EF4-FFF2-40B4-BE49-F238E27FC236}">
                    <a16:creationId xmlns:a16="http://schemas.microsoft.com/office/drawing/2014/main" id="{A9959EC5-7E05-7E4A-B640-332C47A34832}"/>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Ellips 92">
                <a:extLst>
                  <a:ext uri="{FF2B5EF4-FFF2-40B4-BE49-F238E27FC236}">
                    <a16:creationId xmlns:a16="http://schemas.microsoft.com/office/drawing/2014/main" id="{5A1026C7-9A03-174E-BD8F-37F6BC71721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sp>
        <p:nvSpPr>
          <p:cNvPr id="94" name="Rektangel 93" descr="Länk för att fortsätta till Beslagsstatistik Västernorrlands län">
            <a:hlinkClick r:id="rId13" action="ppaction://hlinksldjump"/>
            <a:extLst>
              <a:ext uri="{FF2B5EF4-FFF2-40B4-BE49-F238E27FC236}">
                <a16:creationId xmlns:a16="http://schemas.microsoft.com/office/drawing/2014/main" id="{B0AEC862-E7ED-9D4B-9EF0-2D16AC17E31C}"/>
              </a:ext>
            </a:extLst>
          </p:cNvPr>
          <p:cNvSpPr/>
          <p:nvPr/>
        </p:nvSpPr>
        <p:spPr>
          <a:xfrm>
            <a:off x="6374982" y="5719772"/>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24925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936344" y="260648"/>
            <a:ext cx="6550643" cy="266924"/>
            <a:chOff x="5643113" y="177007"/>
            <a:chExt cx="6550643"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643113" y="220291"/>
              <a:ext cx="4941902"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Nor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 tillbaka till Brottsbekämpningsområde Nord">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Nord">
            <a:hlinkClick r:id="rId2" action="ppaction://hlinksldjump"/>
            <a:extLst>
              <a:ext uri="{FF2B5EF4-FFF2-40B4-BE49-F238E27FC236}">
                <a16:creationId xmlns:a16="http://schemas.microsoft.com/office/drawing/2014/main" id="{A3E7ADE3-BB99-454A-9D40-9A98D866BFE5}"/>
              </a:ext>
            </a:extLst>
          </p:cNvPr>
          <p:cNvSpPr/>
          <p:nvPr/>
        </p:nvSpPr>
        <p:spPr>
          <a:xfrm>
            <a:off x="9341427" y="241809"/>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2" action="ppaction://hlinksldjump"/>
            <a:extLst>
              <a:ext uri="{FF2B5EF4-FFF2-40B4-BE49-F238E27FC236}">
                <a16:creationId xmlns:a16="http://schemas.microsoft.com/office/drawing/2014/main" id="{7BBAFC23-4083-6A4C-A9D3-1D9586C8AC54}"/>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Nord Total">
            <a:hlinkClick r:id="rId3" action="ppaction://hlinksldjump"/>
            <a:extLst>
              <a:ext uri="{FF2B5EF4-FFF2-40B4-BE49-F238E27FC236}">
                <a16:creationId xmlns:a16="http://schemas.microsoft.com/office/drawing/2014/main" id="{8D220D64-544B-C44B-942E-CE50DEDE811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8968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4594258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0017829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1" name="Rektangel 20" descr="Länk tillbaka till Brottsbekämpningsområde Nord">
            <a:hlinkClick r:id="rId5" action="ppaction://hlinksldjump"/>
            <a:extLst>
              <a:ext uri="{FF2B5EF4-FFF2-40B4-BE49-F238E27FC236}">
                <a16:creationId xmlns:a16="http://schemas.microsoft.com/office/drawing/2014/main" id="{78C1D510-71B1-234F-A16D-294D090EC21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descr="Länk tillbaka till Brottsbekämpningsområde Nord">
            <a:hlinkClick r:id="rId5" action="ppaction://hlinksldjump"/>
            <a:extLst>
              <a:ext uri="{FF2B5EF4-FFF2-40B4-BE49-F238E27FC236}">
                <a16:creationId xmlns:a16="http://schemas.microsoft.com/office/drawing/2014/main" id="{80F54671-AD4B-2541-B3D1-5515D2C39909}"/>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292A9CF2-B4CA-0E4E-B54C-88184CEB734A}"/>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E2A850BC-323C-8340-826D-1DA732BC95D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24859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7085741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1329355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Länk tillbaka till Brottsbekämpningsområde Nord">
            <a:hlinkClick r:id="rId4" action="ppaction://hlinksldjump"/>
            <a:extLst>
              <a:ext uri="{FF2B5EF4-FFF2-40B4-BE49-F238E27FC236}">
                <a16:creationId xmlns:a16="http://schemas.microsoft.com/office/drawing/2014/main" id="{56F85AED-153E-6D47-9B01-0ABD9B045F5A}"/>
              </a:ext>
            </a:extLst>
          </p:cNvPr>
          <p:cNvSpPr/>
          <p:nvPr/>
        </p:nvSpPr>
        <p:spPr>
          <a:xfrm>
            <a:off x="9351818" y="252200"/>
            <a:ext cx="122761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4" action="ppaction://hlinksldjump"/>
            <a:extLst>
              <a:ext uri="{FF2B5EF4-FFF2-40B4-BE49-F238E27FC236}">
                <a16:creationId xmlns:a16="http://schemas.microsoft.com/office/drawing/2014/main" id="{395057AA-6FC3-9B49-94F5-7E34FC0283E1}"/>
              </a:ext>
            </a:extLst>
          </p:cNvPr>
          <p:cNvSpPr/>
          <p:nvPr/>
        </p:nvSpPr>
        <p:spPr>
          <a:xfrm>
            <a:off x="7658099" y="252200"/>
            <a:ext cx="166254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Nord Total">
            <a:hlinkClick r:id="rId5" action="ppaction://hlinksldjump"/>
            <a:extLst>
              <a:ext uri="{FF2B5EF4-FFF2-40B4-BE49-F238E27FC236}">
                <a16:creationId xmlns:a16="http://schemas.microsoft.com/office/drawing/2014/main" id="{449DB2DE-A944-3B48-BD97-B8BDA7A3F3ED}"/>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203647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1419658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6503906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1" name="Rektangel 20" descr="Länk tillbaka till Brottsbekämpningsområde Nord">
            <a:hlinkClick r:id="rId4" action="ppaction://hlinksldjump"/>
            <a:extLst>
              <a:ext uri="{FF2B5EF4-FFF2-40B4-BE49-F238E27FC236}">
                <a16:creationId xmlns:a16="http://schemas.microsoft.com/office/drawing/2014/main" id="{E42287A5-52FA-7A45-B631-1F1E893F671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DA5F8B67-C1B5-C645-A5E3-5DD9AE575D0C}"/>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3A599825-48D7-C14D-8F4E-1AB854368F3C}"/>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CD11AAA9-975E-2A42-8616-6565F5A9243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90926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6905944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9679939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EF5F0F4E-24A7-8641-81A8-64DB5E2CE80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DE1B6B4F-2FA6-024D-862B-9466F0C168B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6CBFC50B-B1C4-A94B-BDCC-60E6965402A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0E273ABC-4DE3-B649-9C2A-A9F493F3E271}"/>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8EDD784F-ABCA-A348-B037-A3FAA77B6DC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540226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74388133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1177401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D2EAEBC6-6A8A-9447-9BDC-0CB2A14017C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86F1AC02-217C-5A4D-90A5-5F4921AB4AF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C034E10E-333D-754B-BA35-E29AD8F2211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CFB4A6A5-B54E-E746-A794-3198F66E08D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F7A5CC3-D9B8-8F4E-9FB0-F93AD1094361}"/>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0678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8470107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91321248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678CFB50-F079-2245-B8DC-5ABE6C01AEA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F38C974D-663F-E34C-9697-E756E4F5895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06A9BE2B-6301-2545-89FF-1FC1F5B5A6F8}"/>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E119E6FC-DB2F-044F-9CA5-B7652F39AD7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558D5F2D-CAD3-7C40-B20D-9525C5FC007D}"/>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612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7519476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693414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E71F633C-2C71-F445-97FA-322A5C649E5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18836350-CC19-2642-8FB8-FD044963B44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B9CFA350-1DDD-3440-9666-F6D3B8CD5A3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D71635A4-1BEC-2A46-AD7C-F06DA053148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3EF73DF6-195B-2D41-AC5C-5EFBBF77E3DA}"/>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507489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sctas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988641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3869531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CDBAFCB7-8074-DD4B-B77D-16D5FAC0534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E74D876D-6FD8-D940-B7B5-2C2DFD97C21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E89D07EF-0931-4B49-BC63-7056E034B0C5}"/>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25B2E87-5767-EC48-8136-93961FD62765}"/>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A72B532C-7552-6A4A-BB6F-A41A48D2C14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32295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8844760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2881927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C374AE6A-BD66-ED45-A985-0CF9A192350F}"/>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07226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1536333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7093062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D53300CA-727F-1349-AC52-F9598E7F4D2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36E94F10-1483-B749-8A37-EB89CC657E9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0AB15BC2-72C6-D449-9086-5A911357DCC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E80AE32-BE10-7B40-B0A6-5DC55A69FC6A}"/>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29D3472C-250B-FE46-8D54-4C1A7075992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413720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636108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3257035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410A15BC-C722-D245-BC3A-AB17AECD2D7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5BF5F05E-B959-1A45-82BE-292136828E4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AF3AC9FF-5D8F-FD45-AB59-5EC93EE33E58}"/>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47A862F9-E3DE-DE4A-82F8-603153D3A08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09ACE45-73BF-AA4D-B8D2-F728F336DB58}"/>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78025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514509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4210940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4EE1F21-0D29-EA4D-B5D3-E58F5520A1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2109C2E9-7C78-B340-8106-1090E2B3976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62CC6A37-F767-6348-944B-377052A9DA53}"/>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993AD414-A7DE-F94F-B6AF-3618563B1BA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0317AC17-FF03-084F-8814-DD6CF0F92AE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10978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5092974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101173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44B8DFD1-982A-564B-8C37-7BFD2D98BFD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4" action="ppaction://hlinksldjump"/>
            <a:extLst>
              <a:ext uri="{FF2B5EF4-FFF2-40B4-BE49-F238E27FC236}">
                <a16:creationId xmlns:a16="http://schemas.microsoft.com/office/drawing/2014/main" id="{B3CB330F-930A-A24A-B192-86241C4C996C}"/>
              </a:ext>
            </a:extLst>
          </p:cNvPr>
          <p:cNvSpPr/>
          <p:nvPr/>
        </p:nvSpPr>
        <p:spPr>
          <a:xfrm>
            <a:off x="631326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7BB5F27C-F867-1748-A517-7753F7069F6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644E3E86-840B-0242-97B1-C6EE87FF0C5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37CBB6E-0DDC-894C-987A-9AE8CA0BA805}"/>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B1A0B990-492D-4243-82A2-BC4252D7601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0484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99386833"/>
              </p:ext>
            </p:extLst>
          </p:nvPr>
        </p:nvGraphicFramePr>
        <p:xfrm>
          <a:off x="479425" y="2060575"/>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8868534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9E956D48-FAA1-474B-B9A7-AE2BA067CEE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DB2F5B89-6A81-6446-811F-FB94E6F6750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26B44317-6DC9-2D44-9842-D99A89719827}"/>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92BC808-5F2F-4A4D-9A3D-26F26948081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3C36590-AF09-9149-BA7F-A3199B45BB74}"/>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17240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4248596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2BB9AC9B-796C-AA4E-8964-6B9BFCD88B7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3" action="ppaction://hlinksldjump"/>
            <a:extLst>
              <a:ext uri="{FF2B5EF4-FFF2-40B4-BE49-F238E27FC236}">
                <a16:creationId xmlns:a16="http://schemas.microsoft.com/office/drawing/2014/main" id="{529F5124-15C7-7642-A8E9-EA9C8D03130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3" action="ppaction://hlinksldjump"/>
            <a:extLst>
              <a:ext uri="{FF2B5EF4-FFF2-40B4-BE49-F238E27FC236}">
                <a16:creationId xmlns:a16="http://schemas.microsoft.com/office/drawing/2014/main" id="{E7C34D7E-EA61-274A-A9C4-709F5B040E9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Lokal beslagsstatistik">
            <a:hlinkClick r:id="rId3" action="ppaction://hlinksldjump"/>
            <a:extLst>
              <a:ext uri="{FF2B5EF4-FFF2-40B4-BE49-F238E27FC236}">
                <a16:creationId xmlns:a16="http://schemas.microsoft.com/office/drawing/2014/main" id="{9E298B54-6FEE-844C-B83A-5A6CEC7EE7FF}"/>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Nord Total">
            <a:hlinkClick r:id="rId4" action="ppaction://hlinksldjump"/>
            <a:extLst>
              <a:ext uri="{FF2B5EF4-FFF2-40B4-BE49-F238E27FC236}">
                <a16:creationId xmlns:a16="http://schemas.microsoft.com/office/drawing/2014/main" id="{94290E9C-5635-2841-BA47-B7CA75A4816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36174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950858" y="260648"/>
            <a:ext cx="6536129" cy="266924"/>
            <a:chOff x="5657627" y="177007"/>
            <a:chExt cx="6536129"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657627" y="220291"/>
              <a:ext cx="4927388"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DA7FC585-01AE-4A44-B434-189091CB32D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AAC1D254-8802-E94C-961F-184A4635D21C}"/>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82A6D9A0-191B-754C-B923-D4C185A1CE97}"/>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53ECB803-AA80-3E46-96CB-C05B44F9226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70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359500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1748449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0D767049-06FB-8B4F-B60E-D07CABFD346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BFA404E2-90EF-F94B-B4FF-EBABFC8EA65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995E36B4-84BE-8749-BF2A-B261CF828206}"/>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58499E3-84B0-4342-B50B-E5060F8E5693}"/>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04D9F1C6-63CA-3E4B-84C1-6BA610712086}"/>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529263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2327977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3280539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C0BBBDA5-86DB-4844-B782-FEE95F29272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9A06F6CD-1FA8-7543-9D6E-0FBA479240E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508D0DB6-DF92-5C4D-A3E3-608C00C82F59}"/>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87D800A-956C-1D46-858E-014B002C9192}"/>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9F6B86A2-C812-B349-A397-997DB43C92F9}"/>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67513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 kg)</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5526919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3439914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C0BBBDA5-86DB-4844-B782-FEE95F29272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28FA7C18-F0C8-8946-9845-F5CF1EB019B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C6E27BEC-B9A3-5344-8AE4-CF88DBF8D5E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C2FA8817-5540-FD4D-A530-3A86C93ED15F}"/>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6C70D9FF-1149-B14A-8177-EAAC0985DE9D}"/>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3973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194355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09298346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 15">
            <a:extLst>
              <a:ext uri="{FF2B5EF4-FFF2-40B4-BE49-F238E27FC236}">
                <a16:creationId xmlns:a16="http://schemas.microsoft.com/office/drawing/2014/main" id="{04D7A529-1FDB-AB47-B57B-F53531999B0B}"/>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0E4DAC60-19B1-BD43-B71A-328BF3D640BE}"/>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för nästa sida">
            <a:hlinkClick r:id="" action="ppaction://hlinkshowjump?jump=nextslide"/>
            <a:extLst>
              <a:ext uri="{FF2B5EF4-FFF2-40B4-BE49-F238E27FC236}">
                <a16:creationId xmlns:a16="http://schemas.microsoft.com/office/drawing/2014/main" id="{C10B1DE9-30D0-9444-890F-587FC2B0A6BD}"/>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BBAC890E-D72C-8E41-A227-3174B65A1178}"/>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0" name="Ellips 19" descr="Piltecken för föregående sida">
            <a:extLst>
              <a:ext uri="{FF2B5EF4-FFF2-40B4-BE49-F238E27FC236}">
                <a16:creationId xmlns:a16="http://schemas.microsoft.com/office/drawing/2014/main" id="{FDB966E1-8B00-5748-B1E0-5BCEFF8923F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descr="Piltecken för föregående sida">
            <a:hlinkClick r:id="" action="ppaction://hlinkshowjump?jump=previousslide"/>
            <a:extLst>
              <a:ext uri="{FF2B5EF4-FFF2-40B4-BE49-F238E27FC236}">
                <a16:creationId xmlns:a16="http://schemas.microsoft.com/office/drawing/2014/main" id="{18944CD2-9321-5F43-BC59-8C8762F116A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Nationell beslagsstatistik">
            <a:hlinkClick r:id="rId4" action="ppaction://hlinksldjump"/>
            <a:extLst>
              <a:ext uri="{FF2B5EF4-FFF2-40B4-BE49-F238E27FC236}">
                <a16:creationId xmlns:a16="http://schemas.microsoft.com/office/drawing/2014/main" id="{BBA40F5C-B532-AB43-A71A-B94663AD77C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54697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9286143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56DD6EF-2730-9D4D-B944-8B4F2DB4880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3" action="ppaction://hlinksldjump"/>
            <a:extLst>
              <a:ext uri="{FF2B5EF4-FFF2-40B4-BE49-F238E27FC236}">
                <a16:creationId xmlns:a16="http://schemas.microsoft.com/office/drawing/2014/main" id="{B601E2BE-BE44-F446-AE88-6C7EFC9A4DD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3" action="ppaction://hlinksldjump"/>
            <a:extLst>
              <a:ext uri="{FF2B5EF4-FFF2-40B4-BE49-F238E27FC236}">
                <a16:creationId xmlns:a16="http://schemas.microsoft.com/office/drawing/2014/main" id="{5789DAEA-4A22-1B4E-90D1-8759C56182D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Lokal beslagsstatistik">
            <a:hlinkClick r:id="rId3" action="ppaction://hlinksldjump"/>
            <a:extLst>
              <a:ext uri="{FF2B5EF4-FFF2-40B4-BE49-F238E27FC236}">
                <a16:creationId xmlns:a16="http://schemas.microsoft.com/office/drawing/2014/main" id="{6AC377AD-403A-CB43-90F6-CA5285C028B3}"/>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Nord Total">
            <a:hlinkClick r:id="rId4" action="ppaction://hlinksldjump"/>
            <a:extLst>
              <a:ext uri="{FF2B5EF4-FFF2-40B4-BE49-F238E27FC236}">
                <a16:creationId xmlns:a16="http://schemas.microsoft.com/office/drawing/2014/main" id="{66667C92-0D9A-D047-AABC-D244A7F36CE6}"/>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87162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3248045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AB9BE1E-5B67-F54B-9351-963C565C1D7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4" action="ppaction://hlinksldjump"/>
            <a:extLst>
              <a:ext uri="{FF2B5EF4-FFF2-40B4-BE49-F238E27FC236}">
                <a16:creationId xmlns:a16="http://schemas.microsoft.com/office/drawing/2014/main" id="{7B31FC67-89CD-6043-92E5-DA520C30D55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FBEF2682-B2D1-284A-AB14-BD1FE4EBECB4}"/>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Lokal beslagsstatistik">
            <a:hlinkClick r:id="rId4" action="ppaction://hlinksldjump"/>
            <a:extLst>
              <a:ext uri="{FF2B5EF4-FFF2-40B4-BE49-F238E27FC236}">
                <a16:creationId xmlns:a16="http://schemas.microsoft.com/office/drawing/2014/main" id="{3FD12BAD-437E-2D48-B49A-8962A374F571}"/>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Nord Total">
            <a:hlinkClick r:id="rId5" action="ppaction://hlinksldjump"/>
            <a:extLst>
              <a:ext uri="{FF2B5EF4-FFF2-40B4-BE49-F238E27FC236}">
                <a16:creationId xmlns:a16="http://schemas.microsoft.com/office/drawing/2014/main" id="{1B0E848A-9889-894E-9B11-DD5EE230200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24835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663952" y="260648"/>
            <a:ext cx="6823035" cy="403292"/>
            <a:chOff x="5370721" y="177007"/>
            <a:chExt cx="6823035" cy="40329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370721" y="220291"/>
              <a:ext cx="5214293" cy="36000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E3214148-0EEC-2340-926D-A169DC0396C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7FB91419-77FD-D545-B9AC-16BC11D62F5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26D54898-F62C-654C-94D6-CF8C36AB0037}"/>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65D4EE37-A0F0-0F49-8FA7-4C245388F46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728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8183861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90045024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30861CC-72C7-0840-8CEC-829E31EC3DA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49C48D55-9CD4-2146-938F-BF8BDB1F8F0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2284D34E-5EF7-E548-BDB3-CD81EDAC47F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BFACF506-88A7-7346-BC2B-38501004931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710C302B-D17B-0B46-83BC-F02B734D7B7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62272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0707795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9831310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30861CC-72C7-0840-8CEC-829E31EC3DA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49C48D55-9CD4-2146-938F-BF8BDB1F8F0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2284D34E-5EF7-E548-BDB3-CD81EDAC47F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BFACF506-88A7-7346-BC2B-38501004931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710C302B-D17B-0B46-83BC-F02B734D7B7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5654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096000" y="260648"/>
            <a:ext cx="6390987" cy="323552"/>
            <a:chOff x="5802769" y="177007"/>
            <a:chExt cx="6390987" cy="32355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802769" y="220291"/>
              <a:ext cx="4782245" cy="2802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1B918447-B9A3-7141-A186-5DDE0F6019C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7F2BB87A-5366-BB4C-B824-8B49CAF6997F}"/>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27C8BA5C-DE6C-9D46-8116-FE8F3C73B671}"/>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9D3304B0-DAF2-F246-87CF-C28951F9CEE4}"/>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122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AD8A4-CA84-22DF-1307-907F4C681A67}"/>
            </a:ext>
          </a:extLst>
        </p:cNvPr>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73AC3C5-E892-9F9B-6B62-2499D4BAF85C}"/>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DC42397-6494-69A2-54EB-4EF33D19EF7C}"/>
              </a:ext>
            </a:extLst>
          </p:cNvPr>
          <p:cNvGraphicFramePr/>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470DE99C-3472-ADDF-6727-8F50745C1173}"/>
              </a:ext>
            </a:extLst>
          </p:cNvPr>
          <p:cNvGraphicFramePr/>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D8263072-FE09-41DC-A3FF-B51CA44626BA}"/>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859056DB-B8C7-2B44-606D-27E521E5AA49}"/>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F8C538A4-F45E-AD4E-73CB-78CB35833C6E}"/>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772D5368-751D-8B38-56D4-F8AB425D5B7F}"/>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75C8A511-08C9-CA28-7FA8-40857C392F24}"/>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D9CC41AC-880B-83DD-6DDE-3933EB3CCB8F}"/>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97DFBFDD-221F-1D9C-C71E-04E799DA2B8C}"/>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564C4158-10FA-C61A-28C7-97C2033F99AF}"/>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4E19D354-CB26-8E89-4E88-A270A566555D}"/>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4E4BBCD-D513-F806-FC18-EA4ADBD553E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D73A05E0-761F-F354-48B6-2E7352AF0FB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C21946E6-CA2A-8945-8D97-6F05A38A574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DCF7AC2C-393E-9D78-EED7-218EC76450C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6F45DDD5-92E1-3F50-6686-FFDC4CA798FA}"/>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BC782BF-6B0B-1E28-1A0E-33F066F2ECE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69552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cider och alkoläsk, över 3,5 men under 15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4678437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770841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0563F4B-7F9E-034D-AB6E-3F48992F8F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97225E94-AEE1-DB4A-ADCA-1BB9D03F52E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1FB25EAF-9025-4F44-8E44-C05739D2A22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06B227C6-F59D-9242-9019-5947C648B2A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9159BDB0-0F3E-5547-A057-2AFFCFFE1552}"/>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72101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254706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2983752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8D8F161-C75C-E148-953E-5996EAACDF4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8A98B1EC-856C-A84E-BA7E-9427BF1BD07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8E9C363F-2D8D-CA43-883F-4300070CC93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F3DCCD7D-3421-FE4F-AEA9-BDBC97EDDAB4}"/>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620D287C-1F0A-564A-A6B2-82FE4A758D9A}"/>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86062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9327157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18565319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9B8E265F-B331-7744-97A1-68B9CFC9011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9D460C44-8005-4F4D-8CDB-B11A8635156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233F22FF-BB5F-684B-84BB-DD74909E03F5}"/>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EB5F8720-06AD-BE4B-9969-504F53EE92B0}"/>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EE4FEA60-7E04-D246-852B-F0668E34DDF1}"/>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771120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5282272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1264602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 15">
            <a:extLst>
              <a:ext uri="{FF2B5EF4-FFF2-40B4-BE49-F238E27FC236}">
                <a16:creationId xmlns:a16="http://schemas.microsoft.com/office/drawing/2014/main" id="{04D7A529-1FDB-AB47-B57B-F53531999B0B}"/>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0E4DAC60-19B1-BD43-B71A-328BF3D640BE}"/>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nästa sida">
            <a:hlinkClick r:id="" action="ppaction://hlinkshowjump?jump=nextslide"/>
            <a:extLst>
              <a:ext uri="{FF2B5EF4-FFF2-40B4-BE49-F238E27FC236}">
                <a16:creationId xmlns:a16="http://schemas.microsoft.com/office/drawing/2014/main" id="{C10B1DE9-30D0-9444-890F-587FC2B0A6BD}"/>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BBAC890E-D72C-8E41-A227-3174B65A1178}"/>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0" name="Ellips 19">
            <a:extLst>
              <a:ext uri="{FF2B5EF4-FFF2-40B4-BE49-F238E27FC236}">
                <a16:creationId xmlns:a16="http://schemas.microsoft.com/office/drawing/2014/main" id="{FDB966E1-8B00-5748-B1E0-5BCEFF8923F6}"/>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8944CD2-9321-5F43-BC59-8C8762F116A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Nationell beslagsstatistik">
            <a:hlinkClick r:id="rId4" action="ppaction://hlinksldjump"/>
            <a:extLst>
              <a:ext uri="{FF2B5EF4-FFF2-40B4-BE49-F238E27FC236}">
                <a16:creationId xmlns:a16="http://schemas.microsoft.com/office/drawing/2014/main" id="{B4E3EA65-32BD-AD40-8C7F-4C98E6F71ED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73638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07997747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9901745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1E7C3C59-7A86-2244-AABF-66DBDF43990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3E75415C-688C-C241-91F3-79C047FBB37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3E6CF2C6-5BD2-C941-96C8-68AA337A8E10}"/>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8DFA1F49-6BAD-6346-8022-4AFD03D5192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84D733DF-028A-F744-8B5D-AA80FE19D74C}"/>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35475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Snus (kg)</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5297851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0863888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0563F4B-7F9E-034D-AB6E-3F48992F8F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97225E94-AEE1-DB4A-ADCA-1BB9D03F52E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1FB25EAF-9025-4F44-8E44-C05739D2A22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06B227C6-F59D-9242-9019-5947C648B2A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9159BDB0-0F3E-5547-A057-2AFFCFFE1552}"/>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0854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fontScale="90000"/>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005348" y="260648"/>
            <a:ext cx="6481639" cy="250742"/>
            <a:chOff x="5712117" y="177007"/>
            <a:chExt cx="6481639"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712117" y="220291"/>
              <a:ext cx="4872898" cy="2066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5467C038-F1EE-E349-A86A-D0612CEE2E8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F80747CC-87A6-964D-8247-76DAE008CA26}"/>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1C8AE8B6-C755-4444-BFFA-3A2E8A4A5053}"/>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A23E150B-921F-EC4D-92E0-9BD6BB807716}"/>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495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7878038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5390809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1" name="Rektangel 20" descr="Länk tillbaka till Brottsbekämpningsområde Nord">
            <a:hlinkClick r:id="rId4" action="ppaction://hlinksldjump"/>
            <a:extLst>
              <a:ext uri="{FF2B5EF4-FFF2-40B4-BE49-F238E27FC236}">
                <a16:creationId xmlns:a16="http://schemas.microsoft.com/office/drawing/2014/main" id="{4340346C-6089-B641-854C-36F9332D718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descr="Länk tillbaka till Brottsbekämpningsområde Nord">
            <a:hlinkClick r:id="rId4" action="ppaction://hlinksldjump"/>
            <a:extLst>
              <a:ext uri="{FF2B5EF4-FFF2-40B4-BE49-F238E27FC236}">
                <a16:creationId xmlns:a16="http://schemas.microsoft.com/office/drawing/2014/main" id="{031D240D-58E4-F34A-8C49-97D381550E77}"/>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E2C5802C-1D4C-5E48-AF65-A8B7FB406BB2}"/>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66AD32BC-233B-B247-A991-508036B29392}"/>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70182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3468567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0143953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9AAF708A-A28C-C84E-B03D-04EC0352BD0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BB242F91-2D8C-674A-A1AD-929405945DA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985CDD82-ED8D-F745-8AD2-938CB0E829C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119BD89A-F585-F04E-AAC1-F85C44E583F0}"/>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AFF50E6F-3D31-F142-8539-7D3A5658BE4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260933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5057116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6268036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05963667-E7F3-FA4B-9A54-7F6C2679350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2DC58B2A-D184-B840-B9EB-C0D208EDFEC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49482399-C17F-7846-BD42-51D95228E083}"/>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FFD7ED58-58C0-F34B-8054-9B1EFA2F34E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C6ACA310-040F-1342-90D4-FE64FA50082F}"/>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87656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8220606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9743822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E6BD95D-3EFD-8F44-9318-6C93E079DB4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ABB5B973-9476-C94C-B0D0-35306639221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0339CC0D-C364-D948-8499-A30065DAF63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E0A30974-2A45-C94A-B17B-5355365CA67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3908AB63-3DD4-D543-A9D1-70E2F5910875}"/>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35DBA278-A247-4045-B573-458C5F68C70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1303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Nord total">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a:t>
            </a:r>
            <a:br>
              <a:rPr lang="sv-SE" dirty="0"/>
            </a:br>
            <a:r>
              <a:rPr lang="sv-SE" dirty="0"/>
              <a:t>område Nord total</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5700836"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8" y="3501008"/>
            <a:ext cx="435311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379565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aphicFrame>
        <p:nvGraphicFramePr>
          <p:cNvPr id="26" name="Tabell 25" descr="Tabell Gävleborgs län">
            <a:extLst>
              <a:ext uri="{FF2B5EF4-FFF2-40B4-BE49-F238E27FC236}">
                <a16:creationId xmlns:a16="http://schemas.microsoft.com/office/drawing/2014/main" id="{4F3C9FD3-63C0-4240-BA96-92D8C5A004EE}"/>
              </a:ext>
            </a:extLst>
          </p:cNvPr>
          <p:cNvGraphicFramePr>
            <a:graphicFrameLocks noGrp="1"/>
          </p:cNvGraphicFramePr>
          <p:nvPr>
            <p:extLst>
              <p:ext uri="{D42A27DB-BD31-4B8C-83A1-F6EECF244321}">
                <p14:modId xmlns:p14="http://schemas.microsoft.com/office/powerpoint/2010/main" val="1332928227"/>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0,05</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7</a:t>
                      </a:r>
                    </a:p>
                  </a:txBody>
                  <a:tcPr anchor="b"/>
                </a:tc>
                <a:extLst>
                  <a:ext uri="{0D108BD9-81ED-4DB2-BD59-A6C34878D82A}">
                    <a16:rowId xmlns:a16="http://schemas.microsoft.com/office/drawing/2014/main" val="4102694008"/>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2023</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2465837619"/>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650850029"/>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320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1 800</a:t>
                      </a:r>
                    </a:p>
                  </a:txBody>
                  <a:tcPr anchor="b"/>
                </a:tc>
                <a:extLst>
                  <a:ext uri="{0D108BD9-81ED-4DB2-BD59-A6C34878D82A}">
                    <a16:rowId xmlns:a16="http://schemas.microsoft.com/office/drawing/2014/main" val="3424622698"/>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12,5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3164729196"/>
                  </a:ext>
                </a:extLst>
              </a:tr>
              <a:tr h="220839">
                <a:tc>
                  <a:txBody>
                    <a:bodyPr/>
                    <a:lstStyle/>
                    <a:p>
                      <a:pPr marL="0" algn="l" defTabSz="914400" rtl="0" eaLnBrk="1" fontAlgn="b" latinLnBrk="0" hangingPunct="1"/>
                      <a:r>
                        <a:rPr lang="en-GB" sz="1000" b="0" i="0" u="none" strike="noStrike" kern="1200" dirty="0" err="1">
                          <a:solidFill>
                            <a:srgbClr val="000000"/>
                          </a:solidFill>
                          <a:effectLst/>
                          <a:latin typeface="+mn-lt"/>
                          <a:ea typeface="+mn-ea"/>
                          <a:cs typeface="+mn-cs"/>
                        </a:rPr>
                        <a:t>Ecstacy</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pulver</a:t>
                      </a:r>
                      <a:r>
                        <a:rPr lang="en-GB" sz="1000" b="0" i="0" u="none" strike="noStrike" kern="1200" dirty="0">
                          <a:solidFill>
                            <a:srgbClr val="000000"/>
                          </a:solidFill>
                          <a:effectLst/>
                          <a:latin typeface="+mn-lt"/>
                          <a:ea typeface="+mn-ea"/>
                          <a:cs typeface="+mn-cs"/>
                        </a:rPr>
                        <a:t>, kg)</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0,0004</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219403276"/>
                  </a:ext>
                </a:extLst>
              </a:tr>
              <a:tr h="220839">
                <a:tc>
                  <a:txBody>
                    <a:bodyPr/>
                    <a:lstStyle/>
                    <a:p>
                      <a:pPr marL="0" algn="l" defTabSz="914400" rtl="0" eaLnBrk="1" fontAlgn="b" latinLnBrk="0" hangingPunct="1"/>
                      <a:r>
                        <a:rPr lang="en-GB" sz="1000" b="0" i="0" u="none" strike="noStrike" kern="1200" dirty="0">
                          <a:solidFill>
                            <a:srgbClr val="000000"/>
                          </a:solidFill>
                          <a:effectLst/>
                          <a:latin typeface="+mn-lt"/>
                          <a:ea typeface="+mn-ea"/>
                          <a:cs typeface="+mn-cs"/>
                        </a:rPr>
                        <a:t>Ecstasy (</a:t>
                      </a:r>
                      <a:r>
                        <a:rPr lang="en-GB" sz="1000" b="0" i="0" u="none" strike="noStrike" kern="1200" dirty="0" err="1">
                          <a:solidFill>
                            <a:srgbClr val="000000"/>
                          </a:solidFill>
                          <a:effectLst/>
                          <a:latin typeface="+mn-lt"/>
                          <a:ea typeface="+mn-ea"/>
                          <a:cs typeface="+mn-cs"/>
                        </a:rPr>
                        <a:t>tabletter</a:t>
                      </a:r>
                      <a:r>
                        <a:rPr lang="en-GB" sz="1000" b="0" i="0" u="none" strike="noStrike" kern="1200" dirty="0">
                          <a:solidFill>
                            <a:srgbClr val="000000"/>
                          </a:solidFill>
                          <a:effectLst/>
                          <a:latin typeface="+mn-lt"/>
                          <a:ea typeface="+mn-ea"/>
                          <a:cs typeface="+mn-cs"/>
                        </a:rPr>
                        <a:t>, </a:t>
                      </a:r>
                      <a:r>
                        <a:rPr lang="en-GB" sz="1000" b="0" i="0" u="none" strike="noStrike" kern="1200" dirty="0" err="1">
                          <a:solidFill>
                            <a:srgbClr val="000000"/>
                          </a:solidFill>
                          <a:effectLst/>
                          <a:latin typeface="+mn-lt"/>
                          <a:ea typeface="+mn-ea"/>
                          <a:cs typeface="+mn-cs"/>
                        </a:rPr>
                        <a:t>st</a:t>
                      </a:r>
                      <a:r>
                        <a:rPr lang="en-GB" sz="1000" b="0" i="0" u="none" strike="noStrike" kern="1200" dirty="0">
                          <a:solidFill>
                            <a:srgbClr val="000000"/>
                          </a:solidFill>
                          <a:effectLst/>
                          <a:latin typeface="+mn-lt"/>
                          <a:ea typeface="+mn-ea"/>
                          <a:cs typeface="+mn-cs"/>
                        </a:rPr>
                        <a:t>)</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2022</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112</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3852184088"/>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520859493"/>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algn="l"/>
                      <a:r>
                        <a:rPr lang="sv-SE" sz="1000" dirty="0">
                          <a:latin typeface="+mn-lt"/>
                        </a:rPr>
                        <a:t>2022</a:t>
                      </a:r>
                    </a:p>
                  </a:txBody>
                  <a:tcPr/>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tc>
                <a:tc>
                  <a:txBody>
                    <a:bodyPr/>
                    <a:lstStyle/>
                    <a:p>
                      <a:pPr marL="0" algn="l" defTabSz="914400" rtl="0" eaLnBrk="1" fontAlgn="b" latinLnBrk="0" hangingPunct="1"/>
                      <a:r>
                        <a:rPr lang="en-SE" sz="1000" b="0" i="0" u="none" strike="noStrike" kern="1200" dirty="0">
                          <a:solidFill>
                            <a:srgbClr val="000000"/>
                          </a:solidFill>
                          <a:effectLst/>
                          <a:latin typeface="+mn-lt"/>
                          <a:ea typeface="+mn-ea"/>
                          <a:cs typeface="+mn-cs"/>
                        </a:rPr>
                        <a:t>0,008</a:t>
                      </a:r>
                    </a:p>
                  </a:txBody>
                  <a:tcPr marL="90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marL="0" algn="l" defTabSz="914400" rtl="0" eaLnBrk="1" fontAlgn="b" latinLnBrk="0" hangingPunct="1"/>
                      <a:endParaRPr lang="sv-SE" sz="1000" b="0" i="0" u="none" strike="noStrike" kern="1200" dirty="0">
                        <a:solidFill>
                          <a:srgbClr val="000000"/>
                        </a:solidFill>
                        <a:effectLst/>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algn="l" defTabSz="914400" rtl="0" eaLnBrk="1" fontAlgn="b" latinLnBrk="0" hangingPunct="1"/>
                      <a:endParaRPr lang="en-SE" sz="1000" b="0" i="0" u="none" strike="noStrike" kern="1200" dirty="0">
                        <a:solidFill>
                          <a:srgbClr val="000000"/>
                        </a:solidFill>
                        <a:effectLst/>
                        <a:latin typeface="+mn-lt"/>
                        <a:ea typeface="+mn-ea"/>
                        <a:cs typeface="+mn-cs"/>
                      </a:endParaRPr>
                    </a:p>
                  </a:txBody>
                  <a:tcPr marL="90000" marR="9525" marT="9525" marB="0" anchor="ctr"/>
                </a:tc>
                <a:extLst>
                  <a:ext uri="{0D108BD9-81ED-4DB2-BD59-A6C34878D82A}">
                    <a16:rowId xmlns:a16="http://schemas.microsoft.com/office/drawing/2014/main" val="1986592846"/>
                  </a:ext>
                </a:extLst>
              </a:tr>
              <a:tr h="118725">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26201837"/>
                  </a:ext>
                </a:extLst>
              </a:tr>
            </a:tbl>
          </a:graphicData>
        </a:graphic>
      </p:graphicFrame>
      <p:sp>
        <p:nvSpPr>
          <p:cNvPr id="10" name="Rubrik 9" descr="Rubrik Gävlebor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Gävleborgs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6EFBF998-1DD3-F046-ACE2-EFD10BD3DB2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Gävleborgs län</a:t>
            </a:r>
          </a:p>
        </p:txBody>
      </p:sp>
      <p:sp>
        <p:nvSpPr>
          <p:cNvPr id="28" name="Rektangel 27" descr="Länk tillbaka till Lokal beslagsstatistik">
            <a:hlinkClick r:id="rId3" action="ppaction://hlinksldjump"/>
            <a:extLst>
              <a:ext uri="{FF2B5EF4-FFF2-40B4-BE49-F238E27FC236}">
                <a16:creationId xmlns:a16="http://schemas.microsoft.com/office/drawing/2014/main" id="{17407027-946A-4948-929B-A985F1F9218B}"/>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baka till Brottsbekämpningsområde Nord">
            <a:hlinkClick r:id="rId3" action="ppaction://hlinksldjump"/>
            <a:extLst>
              <a:ext uri="{FF2B5EF4-FFF2-40B4-BE49-F238E27FC236}">
                <a16:creationId xmlns:a16="http://schemas.microsoft.com/office/drawing/2014/main" id="{70882AFE-EBE9-1242-9C2C-BA4874EFAD2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descr="Länk tillbaka till Brottsbekämpningsområde Nord">
            <a:hlinkClick r:id="rId3" action="ppaction://hlinksldjump"/>
            <a:extLst>
              <a:ext uri="{FF2B5EF4-FFF2-40B4-BE49-F238E27FC236}">
                <a16:creationId xmlns:a16="http://schemas.microsoft.com/office/drawing/2014/main" id="{004FE280-6C85-8043-BFAD-E6BE1BDC3DC9}"/>
              </a:ext>
            </a:extLst>
          </p:cNvPr>
          <p:cNvSpPr/>
          <p:nvPr/>
        </p:nvSpPr>
        <p:spPr>
          <a:xfrm>
            <a:off x="8614063"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descr="Länk tillbaka till Lokal beslagsstatistik">
            <a:hlinkClick r:id="rId3" action="ppaction://hlinksldjump"/>
            <a:extLst>
              <a:ext uri="{FF2B5EF4-FFF2-40B4-BE49-F238E27FC236}">
                <a16:creationId xmlns:a16="http://schemas.microsoft.com/office/drawing/2014/main" id="{DD8D9F53-472F-174B-9791-1EC5CBC4677F}"/>
              </a:ext>
            </a:extLst>
          </p:cNvPr>
          <p:cNvSpPr/>
          <p:nvPr/>
        </p:nvSpPr>
        <p:spPr>
          <a:xfrm>
            <a:off x="67947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descr="Länk till Brottsbekämpningsområde Nord Total">
            <a:hlinkClick r:id="rId4" action="ppaction://hlinksldjump"/>
            <a:extLst>
              <a:ext uri="{FF2B5EF4-FFF2-40B4-BE49-F238E27FC236}">
                <a16:creationId xmlns:a16="http://schemas.microsoft.com/office/drawing/2014/main" id="{53D550AB-F3DE-A943-8548-BD33BFB01AC2}"/>
              </a:ext>
            </a:extLst>
          </p:cNvPr>
          <p:cNvSpPr/>
          <p:nvPr/>
        </p:nvSpPr>
        <p:spPr>
          <a:xfrm>
            <a:off x="9809018" y="252199"/>
            <a:ext cx="1116569" cy="343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3" descr="Text Forts. nästa sida...">
            <a:extLst>
              <a:ext uri="{FF2B5EF4-FFF2-40B4-BE49-F238E27FC236}">
                <a16:creationId xmlns:a16="http://schemas.microsoft.com/office/drawing/2014/main" id="{5E893D27-8ECC-EC3D-C022-F1CDB1F8078A}"/>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19837263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a:extLst>
            <a:ext uri="{FF2B5EF4-FFF2-40B4-BE49-F238E27FC236}">
              <a16:creationId xmlns:a16="http://schemas.microsoft.com/office/drawing/2014/main" id="{45907318-1EE1-ACB9-0D89-E53889FBEBEF}"/>
            </a:ext>
          </a:extLst>
        </p:cNvPr>
        <p:cNvGrpSpPr/>
        <p:nvPr/>
      </p:nvGrpSpPr>
      <p:grpSpPr>
        <a:xfrm>
          <a:off x="0" y="0"/>
          <a:ext cx="0" cy="0"/>
          <a:chOff x="0" y="0"/>
          <a:chExt cx="0" cy="0"/>
        </a:xfrm>
      </p:grpSpPr>
      <p:graphicFrame>
        <p:nvGraphicFramePr>
          <p:cNvPr id="26" name="Tabell 25" descr="Tabell Gävleborgs län">
            <a:extLst>
              <a:ext uri="{FF2B5EF4-FFF2-40B4-BE49-F238E27FC236}">
                <a16:creationId xmlns:a16="http://schemas.microsoft.com/office/drawing/2014/main" id="{44E755CF-0817-78DC-C6CA-BA479FEBF46E}"/>
              </a:ext>
            </a:extLst>
          </p:cNvPr>
          <p:cNvGraphicFramePr>
            <a:graphicFrameLocks noGrp="1"/>
          </p:cNvGraphicFramePr>
          <p:nvPr>
            <p:extLst>
              <p:ext uri="{D42A27DB-BD31-4B8C-83A1-F6EECF244321}">
                <p14:modId xmlns:p14="http://schemas.microsoft.com/office/powerpoint/2010/main" val="3906909512"/>
              </p:ext>
            </p:extLst>
          </p:nvPr>
        </p:nvGraphicFramePr>
        <p:xfrm>
          <a:off x="479425" y="1891950"/>
          <a:ext cx="11233151" cy="2407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2023</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190</a:t>
                      </a:r>
                    </a:p>
                  </a:txBody>
                  <a:tcP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119</a:t>
                      </a:r>
                    </a:p>
                  </a:txBody>
                  <a:tcPr/>
                </a:tc>
                <a:extLst>
                  <a:ext uri="{0D108BD9-81ED-4DB2-BD59-A6C34878D82A}">
                    <a16:rowId xmlns:a16="http://schemas.microsoft.com/office/drawing/2014/main" val="4102694008"/>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927</a:t>
                      </a:r>
                    </a:p>
                  </a:txBody>
                  <a:tcPr anchor="b"/>
                </a:tc>
                <a:extLst>
                  <a:ext uri="{0D108BD9-81ED-4DB2-BD59-A6C34878D82A}">
                    <a16:rowId xmlns:a16="http://schemas.microsoft.com/office/drawing/2014/main" val="2465837619"/>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endParaRPr lang="sv-SE" sz="1000" b="0" i="0" u="none" strike="noStrike" dirty="0">
                        <a:solidFill>
                          <a:srgbClr val="000000"/>
                        </a:solidFill>
                        <a:effectLst/>
                        <a:latin typeface="+mn-lt"/>
                      </a:endParaRPr>
                    </a:p>
                  </a:txBody>
                  <a:tcPr anchor="b"/>
                </a:tc>
                <a:tc>
                  <a:txBody>
                    <a:bodyPr/>
                    <a:lstStyle/>
                    <a:p>
                      <a:pPr algn="l" fontAlgn="b"/>
                      <a:r>
                        <a:rPr lang="sv-SE" sz="1000" b="0" i="0" u="none" strike="noStrike">
                          <a:solidFill>
                            <a:srgbClr val="000000"/>
                          </a:solidFill>
                          <a:effectLst/>
                          <a:latin typeface="+mn-lt"/>
                        </a:rPr>
                        <a:t>0,004</a:t>
                      </a:r>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Övrig narkotika och narkotiska läkemedel (pulver, kg)</a:t>
                      </a:r>
                      <a:endParaRPr lang="sv-SE" sz="1000" b="0" i="0" u="none" strike="noStrike" dirty="0">
                        <a:solidFill>
                          <a:srgbClr val="000000"/>
                        </a:solidFill>
                        <a:effectLst/>
                        <a:latin typeface="+mn-lt"/>
                      </a:endParaRP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a:solidFill>
                            <a:srgbClr val="000000"/>
                          </a:solidFill>
                          <a:effectLst/>
                          <a:latin typeface="+mn-lt"/>
                        </a:rPr>
                        <a:t>5</a:t>
                      </a:r>
                      <a:endParaRPr lang="sv-SE" sz="1000" b="0" i="0" u="none" strike="noStrike" dirty="0">
                        <a:solidFill>
                          <a:srgbClr val="000000"/>
                        </a:solidFill>
                        <a:effectLst/>
                        <a:latin typeface="+mn-lt"/>
                      </a:endParaRPr>
                    </a:p>
                  </a:txBody>
                  <a:tcPr anchor="b"/>
                </a:tc>
                <a:tc>
                  <a:txBody>
                    <a:bodyPr/>
                    <a:lstStyle/>
                    <a:p>
                      <a:pPr algn="l" fontAlgn="b"/>
                      <a:r>
                        <a:rPr lang="sv-SE" sz="1000" b="0" i="0" u="none" strike="noStrike">
                          <a:solidFill>
                            <a:srgbClr val="000000"/>
                          </a:solidFill>
                          <a:effectLst/>
                          <a:latin typeface="+mn-lt"/>
                        </a:rPr>
                        <a:t>0,05</a:t>
                      </a:r>
                      <a:endParaRPr lang="sv-SE" sz="1000" b="0" i="0" u="none" strike="noStrike" dirty="0">
                        <a:solidFill>
                          <a:srgbClr val="000000"/>
                        </a:solidFill>
                        <a:effectLst/>
                        <a:latin typeface="+mn-lt"/>
                      </a:endParaRP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0,008</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Övrig narkotika och narkotiska läkemedel (tabletter och kapslar, st)</a:t>
                      </a:r>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2022</a:t>
                      </a:r>
                      <a:endParaRPr lang="sv-SE" sz="1000" dirty="0">
                        <a:latin typeface="+mn-lt"/>
                      </a:endParaRPr>
                    </a:p>
                  </a:txBody>
                  <a:tcPr/>
                </a:tc>
                <a:tc>
                  <a:txBody>
                    <a:bodyPr/>
                    <a:lstStyle/>
                    <a:p>
                      <a:pPr algn="l" fontAlgn="b"/>
                      <a:r>
                        <a:rPr lang="sv-SE" sz="1000" b="0" i="0" u="none" strike="noStrike">
                          <a:solidFill>
                            <a:srgbClr val="000000"/>
                          </a:solidFill>
                          <a:effectLst/>
                          <a:latin typeface="+mn-lt"/>
                        </a:rPr>
                        <a:t>4</a:t>
                      </a:r>
                      <a:endParaRPr lang="sv-SE" sz="1000" b="0" i="0" u="none" strike="noStrike" dirty="0">
                        <a:solidFill>
                          <a:srgbClr val="000000"/>
                        </a:solidFill>
                        <a:effectLst/>
                        <a:latin typeface="+mn-lt"/>
                      </a:endParaRPr>
                    </a:p>
                  </a:txBody>
                  <a:tcPr/>
                </a:tc>
                <a:tc>
                  <a:txBody>
                    <a:bodyPr/>
                    <a:lstStyle/>
                    <a:p>
                      <a:pPr algn="l" fontAlgn="b"/>
                      <a:r>
                        <a:rPr lang="sv-SE" sz="1000" b="0" i="0" u="none" strike="noStrike">
                          <a:solidFill>
                            <a:srgbClr val="000000"/>
                          </a:solidFill>
                          <a:effectLst/>
                          <a:latin typeface="+mn-lt"/>
                        </a:rPr>
                        <a:t>61</a:t>
                      </a:r>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2023</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82</a:t>
                      </a:r>
                    </a:p>
                  </a:txBody>
                  <a:tcPr/>
                </a:tc>
                <a:extLst>
                  <a:ext uri="{0D108BD9-81ED-4DB2-BD59-A6C34878D82A}">
                    <a16:rowId xmlns:a16="http://schemas.microsoft.com/office/drawing/2014/main" val="1219403276"/>
                  </a:ext>
                </a:extLst>
              </a:tr>
              <a:tr h="118725">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i="0" u="none" strike="noStrike" dirty="0">
                          <a:solidFill>
                            <a:schemeClr val="bg1"/>
                          </a:solidFill>
                          <a:effectLst/>
                          <a:latin typeface="+mn-lt"/>
                        </a:rPr>
                        <a:t>29</a:t>
                      </a:r>
                      <a:endParaRPr lang="sv-SE" sz="1000" b="1" dirty="0">
                        <a:solidFill>
                          <a:schemeClr val="bg1"/>
                        </a:solidFill>
                        <a:latin typeface="+mn-lt"/>
                      </a:endParaRPr>
                    </a:p>
                  </a:txBody>
                  <a:tcPr>
                    <a:solidFill>
                      <a:schemeClr val="tx2"/>
                    </a:solidFill>
                  </a:tcPr>
                </a:tc>
                <a:tc>
                  <a:txBody>
                    <a:bodyPr/>
                    <a:lstStyle/>
                    <a:p>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dirty="0">
                          <a:solidFill>
                            <a:schemeClr val="bg1"/>
                          </a:solidFill>
                          <a:latin typeface="+mn-lt"/>
                        </a:rPr>
                        <a:t>18</a:t>
                      </a:r>
                    </a:p>
                  </a:txBody>
                  <a:tcPr>
                    <a:solidFill>
                      <a:schemeClr val="tx2"/>
                    </a:solidFill>
                  </a:tcPr>
                </a:tc>
                <a:tc>
                  <a:txBody>
                    <a:bodyPr/>
                    <a:lstStyle/>
                    <a:p>
                      <a:pPr algn="r"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3159373141"/>
                  </a:ext>
                </a:extLst>
              </a:tr>
            </a:tbl>
          </a:graphicData>
        </a:graphic>
      </p:graphicFrame>
      <p:sp>
        <p:nvSpPr>
          <p:cNvPr id="10" name="Rubrik 9" descr="Rubrik Gävlebords län">
            <a:extLst>
              <a:ext uri="{FF2B5EF4-FFF2-40B4-BE49-F238E27FC236}">
                <a16:creationId xmlns:a16="http://schemas.microsoft.com/office/drawing/2014/main" id="{8044A749-3544-4813-B963-94816DD36DA2}"/>
              </a:ext>
            </a:extLst>
          </p:cNvPr>
          <p:cNvSpPr>
            <a:spLocks noGrp="1"/>
          </p:cNvSpPr>
          <p:nvPr>
            <p:ph type="title"/>
          </p:nvPr>
        </p:nvSpPr>
        <p:spPr/>
        <p:txBody>
          <a:bodyPr/>
          <a:lstStyle/>
          <a:p>
            <a:r>
              <a:rPr lang="sv-SE" dirty="0"/>
              <a:t>Gävleborgs län</a:t>
            </a:r>
          </a:p>
        </p:txBody>
      </p:sp>
      <p:cxnSp>
        <p:nvCxnSpPr>
          <p:cNvPr id="7" name="Rak pil 6">
            <a:extLst>
              <a:ext uri="{FF2B5EF4-FFF2-40B4-BE49-F238E27FC236}">
                <a16:creationId xmlns:a16="http://schemas.microsoft.com/office/drawing/2014/main" id="{96F00DAA-5D6A-344C-F914-CF39CC6DAD40}"/>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F53C3D47-9D89-7C98-169B-809832BFE1FF}"/>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D65F1C86-47D3-A839-82C5-1704AD2A7237}"/>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87E131BA-6630-E2EE-D30C-757ED821D49E}"/>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ktangel 18">
            <a:hlinkClick r:id="" action="ppaction://hlinkshowjump?jump=nextslide"/>
            <a:extLst>
              <a:ext uri="{FF2B5EF4-FFF2-40B4-BE49-F238E27FC236}">
                <a16:creationId xmlns:a16="http://schemas.microsoft.com/office/drawing/2014/main" id="{4083AF0D-89A4-16F2-C145-5AD445096C6B}"/>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182D46BA-FFB3-62AB-0D97-78606F86F34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Gävleborgs län</a:t>
            </a:r>
          </a:p>
        </p:txBody>
      </p:sp>
      <p:sp>
        <p:nvSpPr>
          <p:cNvPr id="28" name="Rektangel 27" descr="Länk tillbaka till Lokal beslagsstatistik">
            <a:hlinkClick r:id="rId3" action="ppaction://hlinksldjump"/>
            <a:extLst>
              <a:ext uri="{FF2B5EF4-FFF2-40B4-BE49-F238E27FC236}">
                <a16:creationId xmlns:a16="http://schemas.microsoft.com/office/drawing/2014/main" id="{46930E23-1CEE-DD1A-FEFD-E96A92C87A57}"/>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baka till Brottsbekämpningsområde Nord">
            <a:hlinkClick r:id="rId3" action="ppaction://hlinksldjump"/>
            <a:extLst>
              <a:ext uri="{FF2B5EF4-FFF2-40B4-BE49-F238E27FC236}">
                <a16:creationId xmlns:a16="http://schemas.microsoft.com/office/drawing/2014/main" id="{CC462DE2-F9F4-9475-5F47-7CA4BD9450E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descr="Länk tillbaka till Brottsbekämpningsområde Nord">
            <a:hlinkClick r:id="rId3" action="ppaction://hlinksldjump"/>
            <a:extLst>
              <a:ext uri="{FF2B5EF4-FFF2-40B4-BE49-F238E27FC236}">
                <a16:creationId xmlns:a16="http://schemas.microsoft.com/office/drawing/2014/main" id="{3CD6CEDE-090E-35A3-32B7-0EE9CC1F756D}"/>
              </a:ext>
            </a:extLst>
          </p:cNvPr>
          <p:cNvSpPr/>
          <p:nvPr/>
        </p:nvSpPr>
        <p:spPr>
          <a:xfrm>
            <a:off x="8614063"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descr="Länk tillbaka till Lokal beslagsstatistik">
            <a:hlinkClick r:id="rId3" action="ppaction://hlinksldjump"/>
            <a:extLst>
              <a:ext uri="{FF2B5EF4-FFF2-40B4-BE49-F238E27FC236}">
                <a16:creationId xmlns:a16="http://schemas.microsoft.com/office/drawing/2014/main" id="{ED6536F8-0B44-6BE6-A2B5-EC97B6464760}"/>
              </a:ext>
            </a:extLst>
          </p:cNvPr>
          <p:cNvSpPr/>
          <p:nvPr/>
        </p:nvSpPr>
        <p:spPr>
          <a:xfrm>
            <a:off x="67947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descr="Länk till Brottsbekämpningsområde Nord Total">
            <a:hlinkClick r:id="rId4" action="ppaction://hlinksldjump"/>
            <a:extLst>
              <a:ext uri="{FF2B5EF4-FFF2-40B4-BE49-F238E27FC236}">
                <a16:creationId xmlns:a16="http://schemas.microsoft.com/office/drawing/2014/main" id="{7B1693CB-66D4-080E-B625-E1F02F8A8CD0}"/>
              </a:ext>
            </a:extLst>
          </p:cNvPr>
          <p:cNvSpPr/>
          <p:nvPr/>
        </p:nvSpPr>
        <p:spPr>
          <a:xfrm>
            <a:off x="9809018" y="252199"/>
            <a:ext cx="1116569" cy="343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56322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Tullverket">
  <a:themeElements>
    <a:clrScheme name="Anpassat 12">
      <a:dk1>
        <a:sysClr val="windowText" lastClr="000000"/>
      </a:dk1>
      <a:lt1>
        <a:sysClr val="window" lastClr="FFFFFF"/>
      </a:lt1>
      <a:dk2>
        <a:srgbClr val="003057"/>
      </a:dk2>
      <a:lt2>
        <a:srgbClr val="E2E0CF"/>
      </a:lt2>
      <a:accent1>
        <a:srgbClr val="0057B8"/>
      </a:accent1>
      <a:accent2>
        <a:srgbClr val="F9D616"/>
      </a:accent2>
      <a:accent3>
        <a:srgbClr val="E4002B"/>
      </a:accent3>
      <a:accent4>
        <a:srgbClr val="009639"/>
      </a:accent4>
      <a:accent5>
        <a:srgbClr val="4C2C92"/>
      </a:accent5>
      <a:accent6>
        <a:srgbClr val="EEA236"/>
      </a:accent6>
      <a:hlink>
        <a:srgbClr val="0057B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ll-PPT" id="{3D6ECBFF-083F-468C-83CF-A60CCA3E09F5}" vid="{6F77CD70-B841-4BEC-ACC9-EFA26FB94A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D61AB8A77A0E47A66CCD7406471ACE" ma:contentTypeVersion="7" ma:contentTypeDescription="Skapa ett nytt dokument." ma:contentTypeScope="" ma:versionID="79746b3c867f7a395d3513a2b4b10996">
  <xsd:schema xmlns:xsd="http://www.w3.org/2001/XMLSchema" xmlns:xs="http://www.w3.org/2001/XMLSchema" xmlns:p="http://schemas.microsoft.com/office/2006/metadata/properties" xmlns:ns2="a2c8835c-d3d0-4b69-b07f-f6fe9a9179bf" targetNamespace="http://schemas.microsoft.com/office/2006/metadata/properties" ma:root="true" ma:fieldsID="86ea7b5c9f841d6847e3da44943f3e5a" ns2:_="">
    <xsd:import namespace="a2c8835c-d3d0-4b69-b07f-f6fe9a9179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8835c-d3d0-4b69-b07f-f6fe9a9179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E0B72-9BA4-41FF-BEA0-AEBBCC22F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8835c-d3d0-4b69-b07f-f6fe9a917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19355-96FC-4F95-802A-D30073075A7E}">
  <ds:schemaRefs>
    <ds:schemaRef ds:uri="http://schemas.microsoft.com/sharepoint/v3/contenttype/forms"/>
  </ds:schemaRefs>
</ds:datastoreItem>
</file>

<file path=customXml/itemProps3.xml><?xml version="1.0" encoding="utf-8"?>
<ds:datastoreItem xmlns:ds="http://schemas.openxmlformats.org/officeDocument/2006/customXml" ds:itemID="{7E614D76-3E95-4305-9708-7807801C5D35}">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a2c8835c-d3d0-4b69-b07f-f6fe9a9179b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Tull-PPT</Template>
  <TotalTime>17905</TotalTime>
  <Words>12419</Words>
  <Application>Microsoft Office PowerPoint</Application>
  <PresentationFormat>Bredbild</PresentationFormat>
  <Paragraphs>5193</Paragraphs>
  <Slides>306</Slides>
  <Notes>133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306</vt:i4>
      </vt:variant>
    </vt:vector>
  </HeadingPairs>
  <TitlesOfParts>
    <vt:vector size="309" baseType="lpstr">
      <vt:lpstr>Arial</vt:lpstr>
      <vt:lpstr>Calibri</vt:lpstr>
      <vt:lpstr>Tullverket</vt:lpstr>
      <vt:lpstr>PowerPoint-presentation</vt:lpstr>
      <vt:lpstr>Information</vt:lpstr>
      <vt:lpstr>Information</vt:lpstr>
      <vt:lpstr>Nationell beslagsstatistik</vt:lpstr>
      <vt:lpstr>Nationell beslagsstatistik</vt:lpstr>
      <vt:lpstr>Narkotika</vt:lpstr>
      <vt:lpstr>Amfetamin</vt:lpstr>
      <vt:lpstr>Cannabis/marijuana</vt:lpstr>
      <vt:lpstr>Cannabisharts</vt:lpstr>
      <vt:lpstr>Metamfetamin</vt:lpstr>
      <vt:lpstr>Kokain</vt:lpstr>
      <vt:lpstr>Kat, färsk</vt:lpstr>
      <vt:lpstr>Kat, torkad</vt:lpstr>
      <vt:lpstr>Ecstasy (tabletter)</vt:lpstr>
      <vt:lpstr>Ecstasy (pulver)</vt:lpstr>
      <vt:lpstr>LSD</vt:lpstr>
      <vt:lpstr>Heroin</vt:lpstr>
      <vt:lpstr>Opium</vt:lpstr>
      <vt:lpstr>Fentanyl</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Totalt antal beslag av narkotika i post- och kurirflödet</vt:lpstr>
      <vt:lpstr>Dopningsmedel</vt:lpstr>
      <vt:lpstr>Dopningsmedel (flytande)</vt:lpstr>
      <vt:lpstr>Dopningsmedel (pulver)</vt:lpstr>
      <vt:lpstr>Dopningsmedel (tabletter, vialer och kapslar)</vt:lpstr>
      <vt:lpstr>Totalt antal beslag av dopningsmedel</vt:lpstr>
      <vt:lpstr>Totalt antal beslag av dopningsmedel i post- och kurirflödet</vt:lpstr>
      <vt:lpstr>Samhällsnytta vid narkotika- och dopningsbeslag</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Röktobak inkl. vattenpipstobak och råtobak samt nikotinhaltiga produkter </vt:lpstr>
      <vt:lpstr>Nikotinhaltiga produkter </vt:lpstr>
      <vt:lpstr>Snus</vt:lpstr>
      <vt:lpstr>Skattebortfall vid alkohol- och tobaksbeslag</vt:lpstr>
      <vt:lpstr>Skjutvapen och  farliga föremål</vt:lpstr>
      <vt:lpstr>Skjutvapen</vt:lpstr>
      <vt:lpstr>Start- och gasvapen</vt:lpstr>
      <vt:lpstr>Farliga föremål och andra vapen</vt:lpstr>
      <vt:lpstr>Explosiva varor</vt:lpstr>
      <vt:lpstr>Explosiva varor</vt:lpstr>
      <vt:lpstr>Ammunition</vt:lpstr>
      <vt:lpstr>Omhändertaganden av alkohol och tobak</vt:lpstr>
      <vt:lpstr>Cigaretter</vt:lpstr>
      <vt:lpstr>Tobak</vt:lpstr>
      <vt:lpstr>Alkohol</vt:lpstr>
      <vt:lpstr>Totalt antal omhändertaganden</vt:lpstr>
      <vt:lpstr>Slut på nationell beslagsstatistik</vt:lpstr>
      <vt:lpstr>Vi verkar i hela landet</vt:lpstr>
      <vt:lpstr>Beslagsstatistik område Nord totalt </vt:lpstr>
      <vt:lpstr>Narkotika</vt:lpstr>
      <vt:lpstr>Amfetamin</vt:lpstr>
      <vt:lpstr>Cannabis/marijuana</vt:lpstr>
      <vt:lpstr>Cannabisharts</vt:lpstr>
      <vt:lpstr>Metamfetamin</vt:lpstr>
      <vt:lpstr>Kokain</vt:lpstr>
      <vt:lpstr>Kat torkad</vt:lpstr>
      <vt:lpstr>Ecstacy (tabletter)</vt:lpstr>
      <vt:lpstr>Ecstacy (pulver)</vt:lpstr>
      <vt:lpstr>LSD</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(tabletter, vialer och kapslar)</vt:lpstr>
      <vt:lpstr>Dopningsmedel (pulver kg)</vt:lpstr>
      <vt:lpstr>Totalt antal beslag av dopningsmedel</vt:lpstr>
      <vt:lpstr>Samhällsnytta vid narkotika- och dopningspreparat</vt:lpstr>
      <vt:lpstr>Läkemedel</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Röktobak inkl. vattenpipstobak och råtobak</vt:lpstr>
      <vt:lpstr>Snus (kg)</vt:lpstr>
      <vt:lpstr>Skjutvapen och  farliga föremål</vt:lpstr>
      <vt:lpstr>Ammunition</vt:lpstr>
      <vt:lpstr>Skjutvapen</vt:lpstr>
      <vt:lpstr>Farliga föremål och andra vapen</vt:lpstr>
      <vt:lpstr>Explosiva varor</vt:lpstr>
      <vt:lpstr>Slut på beslagsstatistik  område Nord total</vt:lpstr>
      <vt:lpstr>Gävleborgs län</vt:lpstr>
      <vt:lpstr>Gävleborgs län</vt:lpstr>
      <vt:lpstr>Slut på beslagsstatistik Gävleborgs län</vt:lpstr>
      <vt:lpstr>Jämtlands län</vt:lpstr>
      <vt:lpstr>Slut på beslagsstatistik Jämtlands län</vt:lpstr>
      <vt:lpstr>Norrbottens län</vt:lpstr>
      <vt:lpstr>Norrbottens län</vt:lpstr>
      <vt:lpstr>Slut på beslagsstatistik Norrbottens län</vt:lpstr>
      <vt:lpstr>Västerbottens län</vt:lpstr>
      <vt:lpstr>Slut på beslagsstatistik Västerbottens län</vt:lpstr>
      <vt:lpstr>Västernorrlands län</vt:lpstr>
      <vt:lpstr>Västernorrlands län</vt:lpstr>
      <vt:lpstr>Slut på beslagsstatistik Västernorrlands län</vt:lpstr>
      <vt:lpstr>Dalarnas län</vt:lpstr>
      <vt:lpstr>Dalarnas län</vt:lpstr>
      <vt:lpstr>Slut på beslagsstatistik Dalarnas län</vt:lpstr>
      <vt:lpstr>Värmlands län</vt:lpstr>
      <vt:lpstr>Värmlands län</vt:lpstr>
      <vt:lpstr>Slut på beslagsstatistik Värmlands län</vt:lpstr>
      <vt:lpstr>Svinesund</vt:lpstr>
      <vt:lpstr>Slut på beslagsstatistik Svinesund</vt:lpstr>
      <vt:lpstr>Beslagsstatistik område Väst totalt </vt:lpstr>
      <vt:lpstr>Narkotika</vt:lpstr>
      <vt:lpstr>Amfetamin</vt:lpstr>
      <vt:lpstr>Cannabis/marijuana</vt:lpstr>
      <vt:lpstr>Cannabisharts</vt:lpstr>
      <vt:lpstr>Metamfetamin</vt:lpstr>
      <vt:lpstr>Kokain</vt:lpstr>
      <vt:lpstr>Kat färsk</vt:lpstr>
      <vt:lpstr>Kat torkad</vt:lpstr>
      <vt:lpstr>Ecstacy (tabletter)</vt:lpstr>
      <vt:lpstr>Ecstacy (pulver)</vt:lpstr>
      <vt:lpstr>LSD</vt:lpstr>
      <vt:lpstr>Heroin</vt:lpstr>
      <vt:lpstr>Opium</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(pulver)</vt:lpstr>
      <vt:lpstr>Dopningsmedel (tabletter, vialer och kapslar)</vt:lpstr>
      <vt:lpstr>Totalt antal beslag av dopningsmedel</vt:lpstr>
      <vt:lpstr>Samhällsnytta vid narkotika- och dopningspreparat</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 </vt:lpstr>
      <vt:lpstr>Öl, över 3,5 volymprocent</vt:lpstr>
      <vt:lpstr>Cigaretter, inkl. cigarrer och cigariller</vt:lpstr>
      <vt:lpstr>Nikotinhaltiga produkter (kg)</vt:lpstr>
      <vt:lpstr>Nikotinhaltiga produkter (liter)</vt:lpstr>
      <vt:lpstr>Snus</vt:lpstr>
      <vt:lpstr>Röktobak inkl. vattenpipstobak och råtobak</vt:lpstr>
      <vt:lpstr>Skjutvapen och  farliga föremål</vt:lpstr>
      <vt:lpstr>Ammunition</vt:lpstr>
      <vt:lpstr>Skjutvapen</vt:lpstr>
      <vt:lpstr>Farliga föremål och andra vapen</vt:lpstr>
      <vt:lpstr>Explosiva varor</vt:lpstr>
      <vt:lpstr>Slut på beslagsstatistik  område Väst</vt:lpstr>
      <vt:lpstr>Hallands län</vt:lpstr>
      <vt:lpstr>Hallands län</vt:lpstr>
      <vt:lpstr>Slut på beslagsstatistik Hallands län</vt:lpstr>
      <vt:lpstr>Jönköpings län</vt:lpstr>
      <vt:lpstr>Jönköpings län</vt:lpstr>
      <vt:lpstr>Slut på beslagsstatistik Jönköpings län</vt:lpstr>
      <vt:lpstr>Västra Götalands län</vt:lpstr>
      <vt:lpstr>Västra Götalands län</vt:lpstr>
      <vt:lpstr>Västra Götalands län</vt:lpstr>
      <vt:lpstr>Slut på beslagsstatistik Västra Götalands län</vt:lpstr>
      <vt:lpstr>Område Öst</vt:lpstr>
      <vt:lpstr>Narkotika</vt:lpstr>
      <vt:lpstr>Amfetamin</vt:lpstr>
      <vt:lpstr>Cannabis/marijuana</vt:lpstr>
      <vt:lpstr>Cannabisharts</vt:lpstr>
      <vt:lpstr>Metamfetamin</vt:lpstr>
      <vt:lpstr>Kokain</vt:lpstr>
      <vt:lpstr>Kat färsk</vt:lpstr>
      <vt:lpstr>Kat torkad</vt:lpstr>
      <vt:lpstr>Ecstacy (tabletter)</vt:lpstr>
      <vt:lpstr>Ecstacy (pulver)</vt:lpstr>
      <vt:lpstr>LSD</vt:lpstr>
      <vt:lpstr>Heroin</vt:lpstr>
      <vt:lpstr>Opium</vt:lpstr>
      <vt:lpstr>Fentanyl </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(pulver)</vt:lpstr>
      <vt:lpstr>Dopningsmedel (tabletter, vialer och kapslar)</vt:lpstr>
      <vt:lpstr>Totalt antal beslag av dopningsmedel</vt:lpstr>
      <vt:lpstr>Samhällsnytta vid narkotika- och dopningspreparat</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Nikotinhaltiga produkter (kg)</vt:lpstr>
      <vt:lpstr>Nikotinhaltiga produkter (liter)</vt:lpstr>
      <vt:lpstr>Röktobak inkl. vattenpipstobak och råtobak</vt:lpstr>
      <vt:lpstr>Snus</vt:lpstr>
      <vt:lpstr>Skjutvapen och  farliga föremål</vt:lpstr>
      <vt:lpstr>Ammunition</vt:lpstr>
      <vt:lpstr>Skjutvapen</vt:lpstr>
      <vt:lpstr>Farliga föremål och andra vapen</vt:lpstr>
      <vt:lpstr>Explosiva varor</vt:lpstr>
      <vt:lpstr>Slut på beslagsstatistik område Öst</vt:lpstr>
      <vt:lpstr>Arlanda</vt:lpstr>
      <vt:lpstr>Arlanda</vt:lpstr>
      <vt:lpstr>Arlanda</vt:lpstr>
      <vt:lpstr>Slut på beslagsstatistik Arlanda</vt:lpstr>
      <vt:lpstr>Skavsta</vt:lpstr>
      <vt:lpstr>Slut på beslagsstatistik Skavsta</vt:lpstr>
      <vt:lpstr>Kapellskär</vt:lpstr>
      <vt:lpstr>Kapellskär</vt:lpstr>
      <vt:lpstr>Slut på beslagsstatistik Kapellskär</vt:lpstr>
      <vt:lpstr>Nynäshamn</vt:lpstr>
      <vt:lpstr>Nynäshamn</vt:lpstr>
      <vt:lpstr>Slut på beslagsstatistik Nynäshamn</vt:lpstr>
      <vt:lpstr>Stockholms hamnar</vt:lpstr>
      <vt:lpstr>Stockholms hamnar</vt:lpstr>
      <vt:lpstr>Slut på beslagsstatistik Stockholms hamnar</vt:lpstr>
      <vt:lpstr>Norvik</vt:lpstr>
      <vt:lpstr>Norvik</vt:lpstr>
      <vt:lpstr>Slut på beslagsstatistik Norvik</vt:lpstr>
      <vt:lpstr>Stockholms län</vt:lpstr>
      <vt:lpstr>Stockholms län</vt:lpstr>
      <vt:lpstr>Stockholms län</vt:lpstr>
      <vt:lpstr>Slut på beslagsstatistik Stockholms län</vt:lpstr>
      <vt:lpstr>Västmanlands län</vt:lpstr>
      <vt:lpstr>Västmanlands län</vt:lpstr>
      <vt:lpstr>Slut på beslagsstatistik Västmanlands län</vt:lpstr>
      <vt:lpstr>Örebro län</vt:lpstr>
      <vt:lpstr>Örebro län</vt:lpstr>
      <vt:lpstr>Slut på beslagsstatistik Örebro län</vt:lpstr>
      <vt:lpstr>Område Syd</vt:lpstr>
      <vt:lpstr>Narkotika</vt:lpstr>
      <vt:lpstr>Amfetamin</vt:lpstr>
      <vt:lpstr>Cannabis/marijuana</vt:lpstr>
      <vt:lpstr>Cannabisharts</vt:lpstr>
      <vt:lpstr>Metamfetamin</vt:lpstr>
      <vt:lpstr>Kokain</vt:lpstr>
      <vt:lpstr>Kat färsk</vt:lpstr>
      <vt:lpstr>Kat torkad</vt:lpstr>
      <vt:lpstr>Ecstacy (pulver)</vt:lpstr>
      <vt:lpstr>Ecstacy (tabletter)</vt:lpstr>
      <vt:lpstr>LSD</vt:lpstr>
      <vt:lpstr>Heroin</vt:lpstr>
      <vt:lpstr>Opium</vt:lpstr>
      <vt:lpstr>Fentanyl </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(pulver)</vt:lpstr>
      <vt:lpstr>Dopningsmedel (tabletter, vialer och kapslar)</vt:lpstr>
      <vt:lpstr>Totalt antal beslag av dopningsmedel</vt:lpstr>
      <vt:lpstr>Samhällsnytta vid narkotika- och dopningspreparat</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Nikotinhaltiga produkter (kg)</vt:lpstr>
      <vt:lpstr>Nikotinhaltiga produkter (liter)</vt:lpstr>
      <vt:lpstr>Röktobak inkl. vattenpipstobak och råtobak</vt:lpstr>
      <vt:lpstr>Skjutvapen och farliga föremål</vt:lpstr>
      <vt:lpstr>Skjutvapen</vt:lpstr>
      <vt:lpstr>Farliga föremål och andra vapen</vt:lpstr>
      <vt:lpstr>Explosiva varor (kg)</vt:lpstr>
      <vt:lpstr>Explosiva varor</vt:lpstr>
      <vt:lpstr>Ammunition</vt:lpstr>
      <vt:lpstr>Slut på beslagsstatistik område Syd total</vt:lpstr>
      <vt:lpstr>Blekinge län</vt:lpstr>
      <vt:lpstr>Blekinge län</vt:lpstr>
      <vt:lpstr>Slut på beslagsstatistik Blekinge län</vt:lpstr>
      <vt:lpstr>Helsingborg</vt:lpstr>
      <vt:lpstr>Helsingborg</vt:lpstr>
      <vt:lpstr>Slut på beslagsstatistik Helsingborg</vt:lpstr>
      <vt:lpstr>Malmö (bl.a. Norra hamnen,Toftanäs), Öresundsbron</vt:lpstr>
      <vt:lpstr>Malmö (bl.a. Norra hamnen,Toftanäs), Öresundsbron</vt:lpstr>
      <vt:lpstr>Malmö (bl.a. Norra hamnen,Toftanäs), Öresundsbron</vt:lpstr>
      <vt:lpstr>Slut på beslagsstatistik Malmö (bl.a. Norra hamnen,Toftanäs), Öresundsbron </vt:lpstr>
      <vt:lpstr>Trelleborg</vt:lpstr>
      <vt:lpstr>Trelleborg</vt:lpstr>
      <vt:lpstr>Slut på beslagsstatistik Trelleborg</vt:lpstr>
      <vt:lpstr>Ystad</vt:lpstr>
      <vt:lpstr>Ystad</vt:lpstr>
      <vt:lpstr>Slut på beslagsstatistik Ystad</vt:lpstr>
    </vt:vector>
  </TitlesOfParts>
  <Company>Tullverket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Tullverkets mall och dess layouter – radera när du läst</dc:title>
  <dc:creator>Tullverket</dc:creator>
  <cp:keywords>Tull-PPT</cp:keywords>
  <cp:lastModifiedBy>Höglund Martin TM</cp:lastModifiedBy>
  <cp:revision>874</cp:revision>
  <dcterms:created xsi:type="dcterms:W3CDTF">2019-10-31T08:10:33Z</dcterms:created>
  <dcterms:modified xsi:type="dcterms:W3CDTF">2024-02-15T13:25:45Z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0x01010009D61AB8A77A0E47A66CCD7406471ACE</vt:lpwstr>
  </property>
</Properties>
</file>